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4" r:id="rId1"/>
  </p:sldMasterIdLst>
  <p:notesMasterIdLst>
    <p:notesMasterId r:id="rId23"/>
  </p:notesMasterIdLst>
  <p:handoutMasterIdLst>
    <p:handoutMasterId r:id="rId24"/>
  </p:handoutMasterIdLst>
  <p:sldIdLst>
    <p:sldId id="257" r:id="rId2"/>
    <p:sldId id="258" r:id="rId3"/>
    <p:sldId id="259" r:id="rId4"/>
    <p:sldId id="262" r:id="rId5"/>
    <p:sldId id="263" r:id="rId6"/>
    <p:sldId id="282" r:id="rId7"/>
    <p:sldId id="283" r:id="rId8"/>
    <p:sldId id="260" r:id="rId9"/>
    <p:sldId id="261" r:id="rId10"/>
    <p:sldId id="264" r:id="rId11"/>
    <p:sldId id="277" r:id="rId12"/>
    <p:sldId id="273" r:id="rId13"/>
    <p:sldId id="274" r:id="rId14"/>
    <p:sldId id="275" r:id="rId15"/>
    <p:sldId id="267" r:id="rId16"/>
    <p:sldId id="269" r:id="rId17"/>
    <p:sldId id="278" r:id="rId18"/>
    <p:sldId id="279" r:id="rId19"/>
    <p:sldId id="280" r:id="rId20"/>
    <p:sldId id="281" r:id="rId21"/>
    <p:sldId id="284" r:id="rId22"/>
  </p:sldIdLst>
  <p:sldSz cx="9144000" cy="6858000" type="screen4x3"/>
  <p:notesSz cx="6946900" cy="10058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8">
          <p15:clr>
            <a:srgbClr val="A4A3A4"/>
          </p15:clr>
        </p15:guide>
        <p15:guide id="2" pos="218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2060"/>
    <a:srgbClr val="2A0E36"/>
    <a:srgbClr val="6666FF"/>
    <a:srgbClr val="CC66FF"/>
    <a:srgbClr val="0066FF"/>
    <a:srgbClr val="3399FF"/>
    <a:srgbClr val="006666"/>
    <a:srgbClr val="00808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99" d="100"/>
          <a:sy n="99" d="100"/>
        </p:scale>
        <p:origin x="14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710" y="-72"/>
      </p:cViewPr>
      <p:guideLst>
        <p:guide orient="horz" pos="3168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6D901C6B-2CEC-4722-84D0-48616F76B5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54063"/>
            <a:ext cx="5029200" cy="3771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778375"/>
            <a:ext cx="50958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noProof="0"/>
              <a:t>Click to edit Master text styles</a:t>
            </a:r>
          </a:p>
          <a:p>
            <a:pPr lvl="0"/>
            <a:r>
              <a:rPr lang="en-AU" altLang="en-US" noProof="0"/>
              <a:t>Second level</a:t>
            </a:r>
          </a:p>
          <a:p>
            <a:pPr lvl="0"/>
            <a:r>
              <a:rPr lang="en-AU" altLang="en-US" noProof="0"/>
              <a:t>Third level</a:t>
            </a:r>
          </a:p>
          <a:p>
            <a:pPr lvl="0"/>
            <a:r>
              <a:rPr lang="en-AU" altLang="en-US" noProof="0"/>
              <a:t>Fourth level</a:t>
            </a:r>
          </a:p>
          <a:p>
            <a:pPr lvl="0"/>
            <a:r>
              <a:rPr lang="en-AU" alt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B80A44B-C995-401B-82C0-72120C45267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55A98-7CA0-4575-936F-924334B455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52B1E-0A91-44AB-978D-EB98E35B2B0B}" type="datetimeFigureOut">
              <a:rPr lang="en-US"/>
              <a:pPr>
                <a:defRPr/>
              </a:pPr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82460-5CD4-43D3-83A5-BCC47BE99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6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5C707-18B2-4811-B0A2-24A9C9469341}" type="datetimeFigureOut">
              <a:rPr lang="en-US"/>
              <a:pPr>
                <a:defRPr/>
              </a:pPr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D092E-1746-49B9-AAD6-ADDBE7A9E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5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6FBA7-E7E6-4CEC-A527-50074C1E7A53}" type="datetimeFigureOut">
              <a:rPr lang="en-US"/>
              <a:pPr>
                <a:defRPr/>
              </a:pPr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48822-99BD-411A-B09D-5DBE743D3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2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23D4A-760D-495A-B688-BE2C9D39C3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D645-2778-4BB7-9516-3F0672C374AA}" type="datetimeFigureOut">
              <a:rPr lang="en-US"/>
              <a:pPr>
                <a:defRPr/>
              </a:pPr>
              <a:t>1/23/2025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C3EA9-003B-4477-BEE2-652980153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0AB85-A4B6-4C5F-AAC9-1FB6201B92AE}" type="datetimeFigureOut">
              <a:rPr lang="en-US"/>
              <a:pPr>
                <a:defRPr/>
              </a:pPr>
              <a:t>1/23/2025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105B2-01BD-49A0-BF1F-29F73D7B3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7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BE98B-630E-440A-8786-1FB6C33E06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51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2F6ED-35F3-40C9-8EB4-3ABA3E193E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66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946BF-7227-4AC0-9A38-AD204F6F3C8E}" type="datetimeFigureOut">
              <a:rPr lang="en-US"/>
              <a:pPr>
                <a:defRPr/>
              </a:pPr>
              <a:t>1/23/2025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7B37A-2F8E-4866-9036-84E3FA22B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7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6A04A-460B-4C7C-8EC7-44C6364B5B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519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44CB2F-36AD-490C-96FC-50E6AA2B4AA4}" type="datetimeFigureOut">
              <a:rPr lang="en-US"/>
              <a:pPr>
                <a:defRPr/>
              </a:pPr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74BA40-8B12-4ABE-9DDB-E841D4C11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Bilkent University - IE 324 Simulation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3" r:id="rId2"/>
    <p:sldLayoutId id="2147483810" r:id="rId3"/>
    <p:sldLayoutId id="2147483804" r:id="rId4"/>
    <p:sldLayoutId id="2147483805" r:id="rId5"/>
    <p:sldLayoutId id="2147483811" r:id="rId6"/>
    <p:sldLayoutId id="2147483812" r:id="rId7"/>
    <p:sldLayoutId id="2147483806" r:id="rId8"/>
    <p:sldLayoutId id="2147483813" r:id="rId9"/>
    <p:sldLayoutId id="2147483807" r:id="rId10"/>
    <p:sldLayoutId id="2147483808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7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17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slide" Target="slide19.xml"/><Relationship Id="rId5" Type="http://schemas.openxmlformats.org/officeDocument/2006/relationships/image" Target="../media/image12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altLang="en-US" sz="4800" dirty="0"/>
              <a:t>IE 324 SIMULATION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AU" altLang="en-US" sz="3600" b="1" dirty="0"/>
              <a:t>MONTE CARLO SIMULATION</a:t>
            </a:r>
          </a:p>
          <a:p>
            <a:pPr eaLnBrk="1" hangingPunct="1"/>
            <a:endParaRPr lang="en-AU" altLang="en-US" sz="3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00206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3A0DC-0EF6-41B6-F309-2F1E84ECE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4950A3-8809-4093-F14D-FD4C4D8080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6429669" y="3462896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C9E7E06-BA68-9D8A-3F24-705A0D0C6F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3373340" y="3441168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7091206-5AE8-B92E-A386-DAD635DDF7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268399" y="3441168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3931749-E371-E612-6393-BF2AA7B103B6}"/>
              </a:ext>
            </a:extLst>
          </p:cNvPr>
          <p:cNvGrpSpPr/>
          <p:nvPr/>
        </p:nvGrpSpPr>
        <p:grpSpPr>
          <a:xfrm>
            <a:off x="645" y="3103412"/>
            <a:ext cx="9152881" cy="2328568"/>
            <a:chOff x="645" y="3103412"/>
            <a:chExt cx="9152881" cy="232856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EEB2813-4525-96C2-65FA-987150100D4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45" y="3103412"/>
              <a:ext cx="3074632" cy="2327003"/>
              <a:chOff x="-94847" y="2709532"/>
              <a:chExt cx="4376076" cy="3311987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41374009-7C91-79F5-4800-67028E6950AB}"/>
                  </a:ext>
                </a:extLst>
              </p:cNvPr>
              <p:cNvSpPr/>
              <p:nvPr/>
            </p:nvSpPr>
            <p:spPr>
              <a:xfrm>
                <a:off x="-94847" y="3822011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Block Arc 19">
                <a:extLst>
                  <a:ext uri="{FF2B5EF4-FFF2-40B4-BE49-F238E27FC236}">
                    <a16:creationId xmlns:a16="http://schemas.microsoft.com/office/drawing/2014/main" id="{CE0E596A-0381-FB61-4AAB-7C9F9106DA7B}"/>
                  </a:ext>
                </a:extLst>
              </p:cNvPr>
              <p:cNvSpPr/>
              <p:nvPr/>
            </p:nvSpPr>
            <p:spPr>
              <a:xfrm>
                <a:off x="-91366" y="2709532"/>
                <a:ext cx="4358242" cy="2224959"/>
              </a:xfrm>
              <a:prstGeom prst="blockArc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66A7EC6-96CC-52AA-FF7C-F03684AFB8EA}"/>
                  </a:ext>
                </a:extLst>
              </p:cNvPr>
              <p:cNvSpPr/>
              <p:nvPr/>
            </p:nvSpPr>
            <p:spPr>
              <a:xfrm>
                <a:off x="3897625" y="3802380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Block Arc 14">
                <a:extLst>
                  <a:ext uri="{FF2B5EF4-FFF2-40B4-BE49-F238E27FC236}">
                    <a16:creationId xmlns:a16="http://schemas.microsoft.com/office/drawing/2014/main" id="{8F34CF45-05C9-D326-F770-01A2A9B8A6D7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3059955"/>
              </a:xfrm>
              <a:prstGeom prst="blockArc">
                <a:avLst>
                  <a:gd name="adj1" fmla="val 9312532"/>
                  <a:gd name="adj2" fmla="val 1441588"/>
                  <a:gd name="adj3" fmla="val 10151"/>
                </a:avLst>
              </a:prstGeom>
              <a:solidFill>
                <a:srgbClr val="F88C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Block Arc 17">
                <a:extLst>
                  <a:ext uri="{FF2B5EF4-FFF2-40B4-BE49-F238E27FC236}">
                    <a16:creationId xmlns:a16="http://schemas.microsoft.com/office/drawing/2014/main" id="{FD4B08EE-8C31-5947-9C67-1F4680CC59E7}"/>
                  </a:ext>
                </a:extLst>
              </p:cNvPr>
              <p:cNvSpPr/>
              <p:nvPr/>
            </p:nvSpPr>
            <p:spPr>
              <a:xfrm>
                <a:off x="335358" y="3255984"/>
                <a:ext cx="3524348" cy="2494854"/>
              </a:xfrm>
              <a:prstGeom prst="blockArc">
                <a:avLst>
                  <a:gd name="adj1" fmla="val 9462279"/>
                  <a:gd name="adj2" fmla="val 1313047"/>
                  <a:gd name="adj3" fmla="val 4804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D1AA9B0-5AED-6768-88D8-40C341394BAA}"/>
                  </a:ext>
                </a:extLst>
              </p:cNvPr>
              <p:cNvSpPr/>
              <p:nvPr/>
            </p:nvSpPr>
            <p:spPr>
              <a:xfrm rot="1568645">
                <a:off x="3919002" y="4407406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FC0323F-B2D9-DF14-00E0-22D303F59C28}"/>
                  </a:ext>
                </a:extLst>
              </p:cNvPr>
              <p:cNvSpPr/>
              <p:nvPr/>
            </p:nvSpPr>
            <p:spPr>
              <a:xfrm rot="20094456">
                <a:off x="119897" y="4384810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Block Arc 16">
                <a:extLst>
                  <a:ext uri="{FF2B5EF4-FFF2-40B4-BE49-F238E27FC236}">
                    <a16:creationId xmlns:a16="http://schemas.microsoft.com/office/drawing/2014/main" id="{AED6EA44-325A-F99C-398D-C79C3A62BD9A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2789274"/>
              </a:xfrm>
              <a:prstGeom prst="blockArc">
                <a:avLst>
                  <a:gd name="adj1" fmla="val 9153918"/>
                  <a:gd name="adj2" fmla="val 1592123"/>
                  <a:gd name="adj3" fmla="val 4583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A8A9D83-8ADF-CEB6-413E-53C85459EBBE}"/>
                  </a:ext>
                </a:extLst>
              </p:cNvPr>
              <p:cNvSpPr/>
              <p:nvPr/>
            </p:nvSpPr>
            <p:spPr>
              <a:xfrm>
                <a:off x="-91365" y="5081701"/>
                <a:ext cx="4372594" cy="268472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59102FF-5CD7-A4D0-4276-910EE1782448}"/>
                  </a:ext>
                </a:extLst>
              </p:cNvPr>
              <p:cNvSpPr/>
              <p:nvPr/>
            </p:nvSpPr>
            <p:spPr>
              <a:xfrm>
                <a:off x="-2100" y="4027255"/>
                <a:ext cx="573208" cy="491465"/>
              </a:xfrm>
              <a:prstGeom prst="rect">
                <a:avLst/>
              </a:prstGeom>
              <a:ln w="28575">
                <a:solidFill>
                  <a:srgbClr val="27253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50" b="1" dirty="0">
                    <a:latin typeface="French Script MT" panose="03020402040607040605" pitchFamily="66" charset="0"/>
                  </a:rPr>
                  <a:t>1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19D78F7-F2FF-0FB1-0B63-1E9590A9F682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032276" y="3103412"/>
              <a:ext cx="3074632" cy="2327003"/>
              <a:chOff x="-94847" y="2709532"/>
              <a:chExt cx="4376076" cy="3311987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EEEEAFC4-9A89-6D3A-C1FE-49FB1E237FC9}"/>
                  </a:ext>
                </a:extLst>
              </p:cNvPr>
              <p:cNvSpPr/>
              <p:nvPr/>
            </p:nvSpPr>
            <p:spPr>
              <a:xfrm>
                <a:off x="-94847" y="3822011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Block Arc 50">
                <a:extLst>
                  <a:ext uri="{FF2B5EF4-FFF2-40B4-BE49-F238E27FC236}">
                    <a16:creationId xmlns:a16="http://schemas.microsoft.com/office/drawing/2014/main" id="{C0B84BCE-DAE6-0F2D-2DDA-EFCC7B517419}"/>
                  </a:ext>
                </a:extLst>
              </p:cNvPr>
              <p:cNvSpPr/>
              <p:nvPr/>
            </p:nvSpPr>
            <p:spPr>
              <a:xfrm>
                <a:off x="-91366" y="2709532"/>
                <a:ext cx="4358242" cy="2224959"/>
              </a:xfrm>
              <a:prstGeom prst="blockArc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B4AB14C-AD0C-4A3E-240F-42BB390E04E9}"/>
                  </a:ext>
                </a:extLst>
              </p:cNvPr>
              <p:cNvSpPr/>
              <p:nvPr/>
            </p:nvSpPr>
            <p:spPr>
              <a:xfrm>
                <a:off x="3897625" y="3802380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Block Arc 52">
                <a:extLst>
                  <a:ext uri="{FF2B5EF4-FFF2-40B4-BE49-F238E27FC236}">
                    <a16:creationId xmlns:a16="http://schemas.microsoft.com/office/drawing/2014/main" id="{6679B414-E514-0FD4-935E-76A1E23496FF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3059955"/>
              </a:xfrm>
              <a:prstGeom prst="blockArc">
                <a:avLst>
                  <a:gd name="adj1" fmla="val 9312532"/>
                  <a:gd name="adj2" fmla="val 1441588"/>
                  <a:gd name="adj3" fmla="val 10151"/>
                </a:avLst>
              </a:prstGeom>
              <a:solidFill>
                <a:srgbClr val="F88C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Block Arc 53">
                <a:extLst>
                  <a:ext uri="{FF2B5EF4-FFF2-40B4-BE49-F238E27FC236}">
                    <a16:creationId xmlns:a16="http://schemas.microsoft.com/office/drawing/2014/main" id="{86ECF738-B27F-7AA4-BF86-B56FC350B470}"/>
                  </a:ext>
                </a:extLst>
              </p:cNvPr>
              <p:cNvSpPr/>
              <p:nvPr/>
            </p:nvSpPr>
            <p:spPr>
              <a:xfrm>
                <a:off x="335358" y="3255984"/>
                <a:ext cx="3524348" cy="2494854"/>
              </a:xfrm>
              <a:prstGeom prst="blockArc">
                <a:avLst>
                  <a:gd name="adj1" fmla="val 9462279"/>
                  <a:gd name="adj2" fmla="val 1313047"/>
                  <a:gd name="adj3" fmla="val 4804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B1176E0F-13BA-42A2-AA4B-37C7CC782E18}"/>
                  </a:ext>
                </a:extLst>
              </p:cNvPr>
              <p:cNvSpPr/>
              <p:nvPr/>
            </p:nvSpPr>
            <p:spPr>
              <a:xfrm rot="1568645">
                <a:off x="3919002" y="4407406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0BF3A0C-607D-AC10-5453-F4B6E98C854A}"/>
                  </a:ext>
                </a:extLst>
              </p:cNvPr>
              <p:cNvSpPr/>
              <p:nvPr/>
            </p:nvSpPr>
            <p:spPr>
              <a:xfrm rot="20094456">
                <a:off x="119897" y="4384810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Block Arc 56">
                <a:extLst>
                  <a:ext uri="{FF2B5EF4-FFF2-40B4-BE49-F238E27FC236}">
                    <a16:creationId xmlns:a16="http://schemas.microsoft.com/office/drawing/2014/main" id="{FA0BF438-039E-2228-548A-9655C686E432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2789274"/>
              </a:xfrm>
              <a:prstGeom prst="blockArc">
                <a:avLst>
                  <a:gd name="adj1" fmla="val 9153918"/>
                  <a:gd name="adj2" fmla="val 1592123"/>
                  <a:gd name="adj3" fmla="val 4583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E22A56A5-4C68-28D1-8115-E79E9E047FBC}"/>
                  </a:ext>
                </a:extLst>
              </p:cNvPr>
              <p:cNvSpPr/>
              <p:nvPr/>
            </p:nvSpPr>
            <p:spPr>
              <a:xfrm>
                <a:off x="-91365" y="5081701"/>
                <a:ext cx="4372594" cy="268472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6676863-5F1D-E845-111A-F4FBB90CE273}"/>
                  </a:ext>
                </a:extLst>
              </p:cNvPr>
              <p:cNvSpPr/>
              <p:nvPr/>
            </p:nvSpPr>
            <p:spPr>
              <a:xfrm>
                <a:off x="-14132" y="4011944"/>
                <a:ext cx="573208" cy="491465"/>
              </a:xfrm>
              <a:prstGeom prst="rect">
                <a:avLst/>
              </a:prstGeom>
              <a:ln w="28575">
                <a:solidFill>
                  <a:srgbClr val="27253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50" b="1" dirty="0">
                    <a:latin typeface="French Script MT" panose="03020402040607040605" pitchFamily="66" charset="0"/>
                  </a:rPr>
                  <a:t>2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A8FFF8E9-FE08-465C-77E8-BA18D41C97F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080040" y="3105844"/>
              <a:ext cx="3073486" cy="2326136"/>
              <a:chOff x="-94847" y="2709532"/>
              <a:chExt cx="4376076" cy="3311987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08A0FDB3-209D-CD60-8C95-EB7E0B48D53F}"/>
                  </a:ext>
                </a:extLst>
              </p:cNvPr>
              <p:cNvSpPr/>
              <p:nvPr/>
            </p:nvSpPr>
            <p:spPr>
              <a:xfrm>
                <a:off x="-94847" y="3822011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Block Arc 61">
                <a:extLst>
                  <a:ext uri="{FF2B5EF4-FFF2-40B4-BE49-F238E27FC236}">
                    <a16:creationId xmlns:a16="http://schemas.microsoft.com/office/drawing/2014/main" id="{446A68D3-35E0-A176-320F-7477694D9B67}"/>
                  </a:ext>
                </a:extLst>
              </p:cNvPr>
              <p:cNvSpPr/>
              <p:nvPr/>
            </p:nvSpPr>
            <p:spPr>
              <a:xfrm>
                <a:off x="-91366" y="2709532"/>
                <a:ext cx="4358242" cy="2224959"/>
              </a:xfrm>
              <a:prstGeom prst="blockArc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C8D7B2B0-00E0-FF12-F8D8-4D5C2BDE822B}"/>
                  </a:ext>
                </a:extLst>
              </p:cNvPr>
              <p:cNvSpPr/>
              <p:nvPr/>
            </p:nvSpPr>
            <p:spPr>
              <a:xfrm>
                <a:off x="3897625" y="3802380"/>
                <a:ext cx="369251" cy="127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4" name="Block Arc 1023">
                <a:extLst>
                  <a:ext uri="{FF2B5EF4-FFF2-40B4-BE49-F238E27FC236}">
                    <a16:creationId xmlns:a16="http://schemas.microsoft.com/office/drawing/2014/main" id="{CB8DA2FD-B836-FC03-2D99-27F5491DB0FD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3059955"/>
              </a:xfrm>
              <a:prstGeom prst="blockArc">
                <a:avLst>
                  <a:gd name="adj1" fmla="val 9312532"/>
                  <a:gd name="adj2" fmla="val 1441588"/>
                  <a:gd name="adj3" fmla="val 10151"/>
                </a:avLst>
              </a:prstGeom>
              <a:solidFill>
                <a:srgbClr val="F88C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5" name="Block Arc 1024">
                <a:extLst>
                  <a:ext uri="{FF2B5EF4-FFF2-40B4-BE49-F238E27FC236}">
                    <a16:creationId xmlns:a16="http://schemas.microsoft.com/office/drawing/2014/main" id="{DD94BB6C-1409-089E-F006-2940154717B7}"/>
                  </a:ext>
                </a:extLst>
              </p:cNvPr>
              <p:cNvSpPr/>
              <p:nvPr/>
            </p:nvSpPr>
            <p:spPr>
              <a:xfrm>
                <a:off x="335358" y="3255984"/>
                <a:ext cx="3524348" cy="2494854"/>
              </a:xfrm>
              <a:prstGeom prst="blockArc">
                <a:avLst>
                  <a:gd name="adj1" fmla="val 9462279"/>
                  <a:gd name="adj2" fmla="val 1313047"/>
                  <a:gd name="adj3" fmla="val 4804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27" name="Rectangle 1026">
                <a:extLst>
                  <a:ext uri="{FF2B5EF4-FFF2-40B4-BE49-F238E27FC236}">
                    <a16:creationId xmlns:a16="http://schemas.microsoft.com/office/drawing/2014/main" id="{3CD2A6AB-C56E-97E2-317C-87F175534A07}"/>
                  </a:ext>
                </a:extLst>
              </p:cNvPr>
              <p:cNvSpPr/>
              <p:nvPr/>
            </p:nvSpPr>
            <p:spPr>
              <a:xfrm rot="1568645">
                <a:off x="3919002" y="4407406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9" name="Rectangle 1028">
                <a:extLst>
                  <a:ext uri="{FF2B5EF4-FFF2-40B4-BE49-F238E27FC236}">
                    <a16:creationId xmlns:a16="http://schemas.microsoft.com/office/drawing/2014/main" id="{125DDA1C-2AE8-68D8-CA96-D8356C8C3B17}"/>
                  </a:ext>
                </a:extLst>
              </p:cNvPr>
              <p:cNvSpPr/>
              <p:nvPr/>
            </p:nvSpPr>
            <p:spPr>
              <a:xfrm rot="20094456">
                <a:off x="119897" y="4384810"/>
                <a:ext cx="186324" cy="776532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0" name="Block Arc 1029">
                <a:extLst>
                  <a:ext uri="{FF2B5EF4-FFF2-40B4-BE49-F238E27FC236}">
                    <a16:creationId xmlns:a16="http://schemas.microsoft.com/office/drawing/2014/main" id="{12EA9E38-026F-6B0C-3514-A6538C79B119}"/>
                  </a:ext>
                </a:extLst>
              </p:cNvPr>
              <p:cNvSpPr/>
              <p:nvPr/>
            </p:nvSpPr>
            <p:spPr>
              <a:xfrm>
                <a:off x="109182" y="2961564"/>
                <a:ext cx="3971499" cy="2789274"/>
              </a:xfrm>
              <a:prstGeom prst="blockArc">
                <a:avLst>
                  <a:gd name="adj1" fmla="val 9153918"/>
                  <a:gd name="adj2" fmla="val 1592123"/>
                  <a:gd name="adj3" fmla="val 4583"/>
                </a:avLst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031" name="Rectangle 1030">
                <a:extLst>
                  <a:ext uri="{FF2B5EF4-FFF2-40B4-BE49-F238E27FC236}">
                    <a16:creationId xmlns:a16="http://schemas.microsoft.com/office/drawing/2014/main" id="{FBE8DEC0-5241-7ADC-E018-23A76BDBD005}"/>
                  </a:ext>
                </a:extLst>
              </p:cNvPr>
              <p:cNvSpPr/>
              <p:nvPr/>
            </p:nvSpPr>
            <p:spPr>
              <a:xfrm>
                <a:off x="-91365" y="5081701"/>
                <a:ext cx="4372594" cy="268472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2" name="Rectangle 1031">
                <a:extLst>
                  <a:ext uri="{FF2B5EF4-FFF2-40B4-BE49-F238E27FC236}">
                    <a16:creationId xmlns:a16="http://schemas.microsoft.com/office/drawing/2014/main" id="{13C9471D-A38C-EFA2-A00C-88EAC2E9A7A4}"/>
                  </a:ext>
                </a:extLst>
              </p:cNvPr>
              <p:cNvSpPr/>
              <p:nvPr/>
            </p:nvSpPr>
            <p:spPr>
              <a:xfrm>
                <a:off x="80820" y="4003069"/>
                <a:ext cx="573208" cy="491465"/>
              </a:xfrm>
              <a:prstGeom prst="rect">
                <a:avLst/>
              </a:prstGeom>
              <a:ln w="28575">
                <a:solidFill>
                  <a:srgbClr val="27253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50" b="1" dirty="0">
                    <a:latin typeface="French Script MT" panose="03020402040607040605" pitchFamily="66" charset="0"/>
                  </a:rPr>
                  <a:t>3</a:t>
                </a: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D2C9FBC-B352-D1CD-A6C4-8539E85C5E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166" y="1683592"/>
            <a:ext cx="6082259" cy="3299717"/>
          </a:xfrm>
          <a:prstGeom prst="rect">
            <a:avLst/>
          </a:prstGeom>
        </p:spPr>
      </p:pic>
      <p:pic>
        <p:nvPicPr>
          <p:cNvPr id="6" name="Lets Make A Deal">
            <a:hlinkClick r:id="" action="ppaction://media"/>
            <a:extLst>
              <a:ext uri="{FF2B5EF4-FFF2-40B4-BE49-F238E27FC236}">
                <a16:creationId xmlns:a16="http://schemas.microsoft.com/office/drawing/2014/main" id="{0818CDD8-194F-0F27-FB55-003BA44C3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5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1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2.5E-6 -1.11111E-6 L 0.00243 -0.2701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1351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5000" y="5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00206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B347F7-9FC2-B07F-2DC2-07C4AD551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 action="ppaction://hlinksldjump"/>
            <a:extLst>
              <a:ext uri="{FF2B5EF4-FFF2-40B4-BE49-F238E27FC236}">
                <a16:creationId xmlns:a16="http://schemas.microsoft.com/office/drawing/2014/main" id="{034C13E9-3E73-51E3-0E9F-3DF1EA2ED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6429669" y="3462896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hlinkClick r:id="rId4" action="ppaction://hlinksldjump"/>
            <a:extLst>
              <a:ext uri="{FF2B5EF4-FFF2-40B4-BE49-F238E27FC236}">
                <a16:creationId xmlns:a16="http://schemas.microsoft.com/office/drawing/2014/main" id="{FAE8D1F4-A592-FB43-BA72-2BAF63893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3373340" y="3441168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hlinkClick r:id="rId5" action="ppaction://hlinksldjump"/>
            <a:extLst>
              <a:ext uri="{FF2B5EF4-FFF2-40B4-BE49-F238E27FC236}">
                <a16:creationId xmlns:a16="http://schemas.microsoft.com/office/drawing/2014/main" id="{123953B8-E9D1-CBFA-3A22-1DFA990055E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268399" y="3441168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7C9691-E3C6-FBFF-6276-F01076BF87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17" y="576425"/>
            <a:ext cx="3413577" cy="1851917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E88DE9B-B352-4DA4-3252-5C85ABBEA82A}"/>
              </a:ext>
            </a:extLst>
          </p:cNvPr>
          <p:cNvGrpSpPr>
            <a:grpSpLocks noChangeAspect="1"/>
          </p:cNvGrpSpPr>
          <p:nvPr/>
        </p:nvGrpSpPr>
        <p:grpSpPr>
          <a:xfrm>
            <a:off x="645" y="3103412"/>
            <a:ext cx="3074632" cy="2327003"/>
            <a:chOff x="-94847" y="2709532"/>
            <a:chExt cx="4376076" cy="331198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3EBD3EF-2708-E486-354A-D898D637B4AD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ADA9D600-CC1A-FE2A-C56F-D36557E1DB62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E9275BA-C76A-2051-D9F1-FA8A8DEF1CC0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A92BAC2E-BDE4-CFA1-B014-DE82498EFFCE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23DCACBB-E889-AB41-E6B2-A5D3DC6165A4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7154AF3-4216-8ADE-9465-9477DF3E418B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37B8FF7-074A-EFE1-DA70-C1C720F7CE4C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5903C247-630C-3B1E-B262-E86B0814FA73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474D820-8EF4-E574-A214-22FEB2B09CFC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37EED8B-AAE8-E5D2-2D7D-22FE51508CFE}"/>
                </a:ext>
              </a:extLst>
            </p:cNvPr>
            <p:cNvSpPr/>
            <p:nvPr/>
          </p:nvSpPr>
          <p:spPr>
            <a:xfrm>
              <a:off x="-2100" y="4027255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BF827EB-5F67-E123-2AC3-31BE372340D8}"/>
              </a:ext>
            </a:extLst>
          </p:cNvPr>
          <p:cNvGrpSpPr>
            <a:grpSpLocks noChangeAspect="1"/>
          </p:cNvGrpSpPr>
          <p:nvPr/>
        </p:nvGrpSpPr>
        <p:grpSpPr>
          <a:xfrm>
            <a:off x="3032276" y="3103412"/>
            <a:ext cx="3074632" cy="2327003"/>
            <a:chOff x="-94847" y="2709532"/>
            <a:chExt cx="4376076" cy="3311987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A9D2588-A841-904B-D3E5-34B3AF0FC527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3C629561-B332-D870-8AFB-04289197D989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9534E1F-39DC-5628-7B75-627B38BA8EEC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25F987EB-7696-C3F1-BC70-063DDD67A827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D134BD07-D7A0-8071-2563-60374BFC77E0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8652BEE-27A5-3AB5-A852-92E4674A568C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DAF5927-4F33-B884-B6F5-5D3A8ED17597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BC19D8D-8D03-73DB-BB9D-D9DF46A0DD60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6403FF8-AA19-9598-D1EB-0754E06A2FA9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50E396A-7B85-3831-CD12-BCBC4D2BE901}"/>
                </a:ext>
              </a:extLst>
            </p:cNvPr>
            <p:cNvSpPr/>
            <p:nvPr/>
          </p:nvSpPr>
          <p:spPr>
            <a:xfrm>
              <a:off x="-14132" y="4011944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2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595801B-AEFE-03A4-A674-0B7AF1F085D6}"/>
              </a:ext>
            </a:extLst>
          </p:cNvPr>
          <p:cNvGrpSpPr>
            <a:grpSpLocks noChangeAspect="1"/>
          </p:cNvGrpSpPr>
          <p:nvPr/>
        </p:nvGrpSpPr>
        <p:grpSpPr>
          <a:xfrm>
            <a:off x="6080040" y="3105844"/>
            <a:ext cx="3073486" cy="2326136"/>
            <a:chOff x="-94847" y="2709532"/>
            <a:chExt cx="4376076" cy="331198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C38570D-C8F2-91FB-88D6-802F0D3C7B56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8C4BFA35-E4EE-3923-F127-F7A710475A72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1A37403-FC95-3FCE-8A20-20F98A371343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Block Arc 1023">
              <a:extLst>
                <a:ext uri="{FF2B5EF4-FFF2-40B4-BE49-F238E27FC236}">
                  <a16:creationId xmlns:a16="http://schemas.microsoft.com/office/drawing/2014/main" id="{CA0DF83C-7A98-C17B-C389-7FBCA2664589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5" name="Block Arc 1024">
              <a:extLst>
                <a:ext uri="{FF2B5EF4-FFF2-40B4-BE49-F238E27FC236}">
                  <a16:creationId xmlns:a16="http://schemas.microsoft.com/office/drawing/2014/main" id="{622C62EC-ABC9-8198-6969-956B0EDD8056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283A41CD-342E-6CDB-D08A-51027A7E2781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>
              <a:extLst>
                <a:ext uri="{FF2B5EF4-FFF2-40B4-BE49-F238E27FC236}">
                  <a16:creationId xmlns:a16="http://schemas.microsoft.com/office/drawing/2014/main" id="{1DD04004-BB88-2515-754E-FC589DB49A3F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Block Arc 1029">
              <a:extLst>
                <a:ext uri="{FF2B5EF4-FFF2-40B4-BE49-F238E27FC236}">
                  <a16:creationId xmlns:a16="http://schemas.microsoft.com/office/drawing/2014/main" id="{D3D79164-B06E-16BE-51EA-5AA8454665DA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1" name="Rectangle 1030">
              <a:extLst>
                <a:ext uri="{FF2B5EF4-FFF2-40B4-BE49-F238E27FC236}">
                  <a16:creationId xmlns:a16="http://schemas.microsoft.com/office/drawing/2014/main" id="{1D425746-B231-26CA-94BF-07110378CD76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060FA68F-C2D1-291D-89CC-F90A04001684}"/>
                </a:ext>
              </a:extLst>
            </p:cNvPr>
            <p:cNvSpPr/>
            <p:nvPr/>
          </p:nvSpPr>
          <p:spPr>
            <a:xfrm>
              <a:off x="80820" y="4003069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9176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endSnd/>
        </p:sndAc>
      </p:transition>
    </mc:Choice>
    <mc:Fallback xmlns="">
      <p:transition>
        <p:sndAc>
          <p:endSnd/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00206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C5C9E7-8D29-1ECE-4F4A-53F3AD3E3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A688D0-E747-AC8C-7E2A-FF72AD2F2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 t="17420" b="8598"/>
          <a:stretch/>
        </p:blipFill>
        <p:spPr bwMode="auto">
          <a:xfrm>
            <a:off x="373236" y="3400744"/>
            <a:ext cx="2326364" cy="141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2D474A9-5822-9266-61A4-58695F6D79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6429669" y="3462896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855D91F-7F46-DB59-17A1-F3E454B6DE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3373340" y="3441168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0A491F0A-47DD-6798-ABBE-B9CB20F4DD4F}"/>
              </a:ext>
            </a:extLst>
          </p:cNvPr>
          <p:cNvGrpSpPr>
            <a:grpSpLocks noChangeAspect="1"/>
          </p:cNvGrpSpPr>
          <p:nvPr/>
        </p:nvGrpSpPr>
        <p:grpSpPr>
          <a:xfrm>
            <a:off x="645" y="3103412"/>
            <a:ext cx="3074632" cy="2327003"/>
            <a:chOff x="-94847" y="2709532"/>
            <a:chExt cx="4376076" cy="331198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2B0004F-AFF6-204D-963A-17D68A0698E9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5BC4C81C-4866-407E-A5FA-D4602AF2CE0C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B99A14E-903C-44B6-129C-CD0F01557FEC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96D042F2-FE4B-13EA-2699-BC819FA3527D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ED56A6AC-A486-3FAC-9787-3DEB1180CA9E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FF9A8E-8CCE-3839-7726-6D988022C45B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0C9FB8A-1974-599A-0017-D3C6395DCD72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1DE5BA2B-4055-96CD-4541-E2F6A6754A9F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F93D2A5-620D-4660-6A0E-9FEE850FF98D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C81BD8C-7F3B-29D5-A3D5-E976DB75264A}"/>
                </a:ext>
              </a:extLst>
            </p:cNvPr>
            <p:cNvSpPr/>
            <p:nvPr/>
          </p:nvSpPr>
          <p:spPr>
            <a:xfrm>
              <a:off x="-2100" y="4027255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C02BDF3-7BF6-940F-884A-6B4E2317CE6A}"/>
              </a:ext>
            </a:extLst>
          </p:cNvPr>
          <p:cNvGrpSpPr>
            <a:grpSpLocks noChangeAspect="1"/>
          </p:cNvGrpSpPr>
          <p:nvPr/>
        </p:nvGrpSpPr>
        <p:grpSpPr>
          <a:xfrm>
            <a:off x="3032276" y="3103412"/>
            <a:ext cx="3074632" cy="2327003"/>
            <a:chOff x="-94847" y="2709532"/>
            <a:chExt cx="4376076" cy="3311987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9C030A6-C457-3605-5B99-19FEC45D1A15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9DE05F86-07F5-21B5-4975-9BC25603190F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9BBB81E-BA23-E329-40B3-3A66BF53F5C9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FEC4C50E-F40E-AEFD-D426-DD89BB129F56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89A8DF50-231A-C9FA-80D8-022984693E5F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F015030-950C-162F-D268-E55E653F48EE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8A0A2C7-3A09-F701-3B78-885DA3F428A2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35C4CA95-EF8A-7620-2211-E0491D680C48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047FE3C0-804D-9EA4-9D45-1D2F110EDF05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hlinkClick r:id="rId5" action="ppaction://hlinksldjump"/>
              <a:extLst>
                <a:ext uri="{FF2B5EF4-FFF2-40B4-BE49-F238E27FC236}">
                  <a16:creationId xmlns:a16="http://schemas.microsoft.com/office/drawing/2014/main" id="{CD8EDA17-FEDC-D7AC-4121-A412D72A282B}"/>
                </a:ext>
              </a:extLst>
            </p:cNvPr>
            <p:cNvSpPr/>
            <p:nvPr/>
          </p:nvSpPr>
          <p:spPr>
            <a:xfrm>
              <a:off x="-14132" y="4011944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2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F72E094-08FE-FE7E-C562-1458EAAED8DE}"/>
              </a:ext>
            </a:extLst>
          </p:cNvPr>
          <p:cNvGrpSpPr>
            <a:grpSpLocks noChangeAspect="1"/>
          </p:cNvGrpSpPr>
          <p:nvPr/>
        </p:nvGrpSpPr>
        <p:grpSpPr>
          <a:xfrm>
            <a:off x="6080040" y="3105844"/>
            <a:ext cx="3073486" cy="2326136"/>
            <a:chOff x="-94847" y="2709532"/>
            <a:chExt cx="4376076" cy="331198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3540C8B8-DE0C-CE5C-4E5E-4A544243A305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01A3B688-B076-B136-6089-C41D009F0BFF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8F27847-8ADB-9690-36FE-09C633766B77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Block Arc 1023">
              <a:extLst>
                <a:ext uri="{FF2B5EF4-FFF2-40B4-BE49-F238E27FC236}">
                  <a16:creationId xmlns:a16="http://schemas.microsoft.com/office/drawing/2014/main" id="{B73D7A16-1A32-CA77-993B-E3151B347E1A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5" name="Block Arc 1024">
              <a:extLst>
                <a:ext uri="{FF2B5EF4-FFF2-40B4-BE49-F238E27FC236}">
                  <a16:creationId xmlns:a16="http://schemas.microsoft.com/office/drawing/2014/main" id="{E50754EA-89F3-7DC0-D5AF-B4ACD71D9CEC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10F6ADEA-9BFA-36E2-9253-EE3E6E327684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>
              <a:extLst>
                <a:ext uri="{FF2B5EF4-FFF2-40B4-BE49-F238E27FC236}">
                  <a16:creationId xmlns:a16="http://schemas.microsoft.com/office/drawing/2014/main" id="{840EAA54-5252-3A65-1AC9-CAC2CEFCAC6D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Block Arc 1029">
              <a:extLst>
                <a:ext uri="{FF2B5EF4-FFF2-40B4-BE49-F238E27FC236}">
                  <a16:creationId xmlns:a16="http://schemas.microsoft.com/office/drawing/2014/main" id="{6657A3BA-45E6-A552-F3C1-29297E4610EB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1" name="Rectangle 1030">
              <a:extLst>
                <a:ext uri="{FF2B5EF4-FFF2-40B4-BE49-F238E27FC236}">
                  <a16:creationId xmlns:a16="http://schemas.microsoft.com/office/drawing/2014/main" id="{01473856-9C00-9B11-9689-3FD5858AA136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>
              <a:hlinkClick r:id="rId5" action="ppaction://hlinksldjump"/>
              <a:extLst>
                <a:ext uri="{FF2B5EF4-FFF2-40B4-BE49-F238E27FC236}">
                  <a16:creationId xmlns:a16="http://schemas.microsoft.com/office/drawing/2014/main" id="{3529C8C3-95FE-542F-B320-BF485A817C60}"/>
                </a:ext>
              </a:extLst>
            </p:cNvPr>
            <p:cNvSpPr/>
            <p:nvPr/>
          </p:nvSpPr>
          <p:spPr>
            <a:xfrm>
              <a:off x="80820" y="4003069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3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DEAF46A-59E0-5952-22DF-E480C983B6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17" y="576425"/>
            <a:ext cx="3413577" cy="185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45445"/>
      </p:ext>
    </p:extLst>
  </p:cSld>
  <p:clrMapOvr>
    <a:masterClrMapping/>
  </p:clrMapOvr>
  <p:transition spd="slow">
    <p:wipe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00206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5FBEB0-0C63-A243-22CB-E3BD54AA3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8F8F9D-E436-C1E5-594F-887434A603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 t="17420" b="8598"/>
          <a:stretch/>
        </p:blipFill>
        <p:spPr bwMode="auto">
          <a:xfrm>
            <a:off x="3369711" y="3472474"/>
            <a:ext cx="2326364" cy="141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94E55B24-77D6-2A99-0344-6B153A900E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6429669" y="3462896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5EED2DD1-6D53-C12A-DEE5-9BCA506362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398807" y="3542147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F8AD605-E612-237B-B3F8-1A96CB935797}"/>
              </a:ext>
            </a:extLst>
          </p:cNvPr>
          <p:cNvGrpSpPr>
            <a:grpSpLocks noChangeAspect="1"/>
          </p:cNvGrpSpPr>
          <p:nvPr/>
        </p:nvGrpSpPr>
        <p:grpSpPr>
          <a:xfrm>
            <a:off x="645" y="3103412"/>
            <a:ext cx="3074632" cy="2327003"/>
            <a:chOff x="-94847" y="2709532"/>
            <a:chExt cx="4376076" cy="331198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8E2EDBD-2DCC-81D5-6723-A49CA79F3CBE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4B360972-E52E-CE5B-77BD-25C1AEBEA12D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78BFB9D-1DBB-601A-B424-28FF1D3DDB4C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C21E0361-4D7E-B8B9-03AB-5C0854603388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472ECA0D-F144-0A37-4794-2FFBFA9F737A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2C6C65D-E4AD-9E56-84DA-4310FEBB1F72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202E0B8-3A9D-B864-4124-052DD334266B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EF38A5B6-1D96-05C9-C352-9E8FABB31693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95C8FC7-3584-3D86-B10F-3FD7A19C0D99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0738C8DF-E986-2316-14FA-C3487CDCA90D}"/>
                </a:ext>
              </a:extLst>
            </p:cNvPr>
            <p:cNvSpPr/>
            <p:nvPr/>
          </p:nvSpPr>
          <p:spPr>
            <a:xfrm>
              <a:off x="-2100" y="4027255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8C917DC-FB26-D6CE-AE8E-552E1AB99420}"/>
              </a:ext>
            </a:extLst>
          </p:cNvPr>
          <p:cNvGrpSpPr>
            <a:grpSpLocks noChangeAspect="1"/>
          </p:cNvGrpSpPr>
          <p:nvPr/>
        </p:nvGrpSpPr>
        <p:grpSpPr>
          <a:xfrm>
            <a:off x="3032276" y="3103412"/>
            <a:ext cx="3074632" cy="2327003"/>
            <a:chOff x="-94847" y="2709532"/>
            <a:chExt cx="4376076" cy="3311987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720F8D9-AD03-EF5C-E83C-A3D67A0275B2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D8A373E4-7E33-236F-1436-E6C3E2456BB9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210ED3D-2168-72AA-42DC-4BF53C2C6DCD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4546F718-044C-7BC9-EA29-A8FCFECAD4FD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909E0589-E6DB-FC55-6240-B98B23244906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19EC3826-D7DF-3615-23B9-FB46CE4C227A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95E8146-F087-6E03-6F42-4D0742CC74E4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4E28A0D7-2F2D-ADBC-8ABB-6EB20F959067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BAA2925-9A6D-CD7D-E39F-1A85A84387A9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AED7B81-24B5-E493-E690-F8BC42F6D561}"/>
                </a:ext>
              </a:extLst>
            </p:cNvPr>
            <p:cNvSpPr/>
            <p:nvPr/>
          </p:nvSpPr>
          <p:spPr>
            <a:xfrm>
              <a:off x="-14132" y="4011944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2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0A51C9F-8EA9-82FD-41D1-538DCF0FE839}"/>
              </a:ext>
            </a:extLst>
          </p:cNvPr>
          <p:cNvGrpSpPr>
            <a:grpSpLocks noChangeAspect="1"/>
          </p:cNvGrpSpPr>
          <p:nvPr/>
        </p:nvGrpSpPr>
        <p:grpSpPr>
          <a:xfrm>
            <a:off x="6080040" y="3105844"/>
            <a:ext cx="3073486" cy="2326136"/>
            <a:chOff x="-94847" y="2709532"/>
            <a:chExt cx="4376076" cy="331198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5681691-BAB4-0086-2BA6-B94D3FBF79BF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8B83A0C3-1A94-C0E2-5A73-5E31498B327B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91CCDA4-8C12-60C3-B297-35B78D3868AA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Block Arc 1023">
              <a:extLst>
                <a:ext uri="{FF2B5EF4-FFF2-40B4-BE49-F238E27FC236}">
                  <a16:creationId xmlns:a16="http://schemas.microsoft.com/office/drawing/2014/main" id="{A5BFA68C-237E-0985-5E3E-B7E4F3144DB3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5" name="Block Arc 1024">
              <a:extLst>
                <a:ext uri="{FF2B5EF4-FFF2-40B4-BE49-F238E27FC236}">
                  <a16:creationId xmlns:a16="http://schemas.microsoft.com/office/drawing/2014/main" id="{602A949A-11DF-CCA8-3DC7-8B6035FAF0C3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618A18B0-235E-7156-50E3-C37AEDF41880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>
              <a:extLst>
                <a:ext uri="{FF2B5EF4-FFF2-40B4-BE49-F238E27FC236}">
                  <a16:creationId xmlns:a16="http://schemas.microsoft.com/office/drawing/2014/main" id="{0C332982-FDE7-E254-28C2-0762EF2E7D1E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Block Arc 1029">
              <a:extLst>
                <a:ext uri="{FF2B5EF4-FFF2-40B4-BE49-F238E27FC236}">
                  <a16:creationId xmlns:a16="http://schemas.microsoft.com/office/drawing/2014/main" id="{000436CA-8136-D65D-1A58-D273D599B180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1" name="Rectangle 1030">
              <a:extLst>
                <a:ext uri="{FF2B5EF4-FFF2-40B4-BE49-F238E27FC236}">
                  <a16:creationId xmlns:a16="http://schemas.microsoft.com/office/drawing/2014/main" id="{9BE4054F-8EE8-C0BF-6D80-3C6332EF3704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>
              <a:hlinkClick r:id="rId5" action="ppaction://hlinksldjump"/>
              <a:extLst>
                <a:ext uri="{FF2B5EF4-FFF2-40B4-BE49-F238E27FC236}">
                  <a16:creationId xmlns:a16="http://schemas.microsoft.com/office/drawing/2014/main" id="{720A483F-7EAC-B384-6CCC-8D196E8020BA}"/>
                </a:ext>
              </a:extLst>
            </p:cNvPr>
            <p:cNvSpPr/>
            <p:nvPr/>
          </p:nvSpPr>
          <p:spPr>
            <a:xfrm>
              <a:off x="80820" y="4003069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3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6089267-C15B-6C55-993A-1FA5A55B6B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17" y="576425"/>
            <a:ext cx="3413577" cy="185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159168"/>
      </p:ext>
    </p:extLst>
  </p:cSld>
  <p:clrMapOvr>
    <a:masterClrMapping/>
  </p:clrMapOvr>
  <p:transition spd="slow">
    <p:wipe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00206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909057-C94A-6CD7-6DF1-D2FF27521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3FA67B5-9AA5-A82D-C5B1-4D1A4E68FB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 t="17420" b="8598"/>
          <a:stretch/>
        </p:blipFill>
        <p:spPr bwMode="auto">
          <a:xfrm>
            <a:off x="6466713" y="3385561"/>
            <a:ext cx="2326364" cy="141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5EF2C233-5396-E755-C8D2-5C56BBB183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249523" y="3505403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hlinkClick r:id="rId3" action="ppaction://hlinksldjump"/>
            <a:extLst>
              <a:ext uri="{FF2B5EF4-FFF2-40B4-BE49-F238E27FC236}">
                <a16:creationId xmlns:a16="http://schemas.microsoft.com/office/drawing/2014/main" id="{FFDA1E4F-B8AC-3DA3-F049-999E602C4C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3373340" y="3406266"/>
            <a:ext cx="2432845" cy="1392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E9B3077-568B-240B-D45C-EE00CF26A6F0}"/>
              </a:ext>
            </a:extLst>
          </p:cNvPr>
          <p:cNvGrpSpPr>
            <a:grpSpLocks noChangeAspect="1"/>
          </p:cNvGrpSpPr>
          <p:nvPr/>
        </p:nvGrpSpPr>
        <p:grpSpPr>
          <a:xfrm>
            <a:off x="645" y="3103412"/>
            <a:ext cx="3074632" cy="2327003"/>
            <a:chOff x="-94847" y="2709532"/>
            <a:chExt cx="4376076" cy="331198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37CB0B2-0B45-F95F-2289-3D8988F03A87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5C0E687C-12BD-3BF7-6392-94C875C81925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4286031-127A-5CA5-33BA-644D404A6E4C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B96FF2BD-4545-25C3-47B3-F12B674D902B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Block Arc 17">
              <a:extLst>
                <a:ext uri="{FF2B5EF4-FFF2-40B4-BE49-F238E27FC236}">
                  <a16:creationId xmlns:a16="http://schemas.microsoft.com/office/drawing/2014/main" id="{D2420A07-ECED-08C7-93C1-9486BD8C5EB8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D6A7B3F-4D10-E051-2F9A-1CA68FF8B5C9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6CB7301-03B1-2D68-BFA5-60AC8FD8E734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Block Arc 16">
              <a:extLst>
                <a:ext uri="{FF2B5EF4-FFF2-40B4-BE49-F238E27FC236}">
                  <a16:creationId xmlns:a16="http://schemas.microsoft.com/office/drawing/2014/main" id="{EA53F474-5595-8FE8-2598-C22B994F78B1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15B97DC-CB41-C5C5-E05C-F0EDD841C58D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26BD5CE5-6E62-400A-8020-8A06F08C5A6F}"/>
                </a:ext>
              </a:extLst>
            </p:cNvPr>
            <p:cNvSpPr/>
            <p:nvPr/>
          </p:nvSpPr>
          <p:spPr>
            <a:xfrm>
              <a:off x="-2100" y="4027255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D4CF97A-A85B-3FA7-59CB-C2B4497865CC}"/>
              </a:ext>
            </a:extLst>
          </p:cNvPr>
          <p:cNvGrpSpPr>
            <a:grpSpLocks noChangeAspect="1"/>
          </p:cNvGrpSpPr>
          <p:nvPr/>
        </p:nvGrpSpPr>
        <p:grpSpPr>
          <a:xfrm>
            <a:off x="3032276" y="3103412"/>
            <a:ext cx="3074632" cy="2327003"/>
            <a:chOff x="-94847" y="2709532"/>
            <a:chExt cx="4376076" cy="3311987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3E6A820-D33B-4FD0-C29C-31A1D307C1BC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Block Arc 50">
              <a:extLst>
                <a:ext uri="{FF2B5EF4-FFF2-40B4-BE49-F238E27FC236}">
                  <a16:creationId xmlns:a16="http://schemas.microsoft.com/office/drawing/2014/main" id="{FC11D3AA-F218-14D1-3E55-C4B78EDA0ACD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F06ABC1-161C-034D-2A7B-6FEC9FD2D680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B72C7A97-4B16-56AF-1DF0-2AABC8432FB4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4" name="Block Arc 53">
              <a:extLst>
                <a:ext uri="{FF2B5EF4-FFF2-40B4-BE49-F238E27FC236}">
                  <a16:creationId xmlns:a16="http://schemas.microsoft.com/office/drawing/2014/main" id="{AB1A02EE-85C5-966E-54CD-7A2ABCB31B89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265CEF0-51F5-69FC-0FAB-DACBD0D06840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DA88BF5-4243-3E79-71D6-780F3FDDB59A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Block Arc 56">
              <a:extLst>
                <a:ext uri="{FF2B5EF4-FFF2-40B4-BE49-F238E27FC236}">
                  <a16:creationId xmlns:a16="http://schemas.microsoft.com/office/drawing/2014/main" id="{EA4A8A12-5F1B-4E4A-7E97-43027A7AB8FE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1CEAD1B-9120-2EE0-7010-2A8178D6C30B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58">
              <a:hlinkClick r:id="rId5" action="ppaction://hlinksldjump"/>
              <a:extLst>
                <a:ext uri="{FF2B5EF4-FFF2-40B4-BE49-F238E27FC236}">
                  <a16:creationId xmlns:a16="http://schemas.microsoft.com/office/drawing/2014/main" id="{2862AFC0-826D-FFB6-D0C3-B55F8CCD9939}"/>
                </a:ext>
              </a:extLst>
            </p:cNvPr>
            <p:cNvSpPr/>
            <p:nvPr/>
          </p:nvSpPr>
          <p:spPr>
            <a:xfrm>
              <a:off x="-14132" y="4011944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2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9F65A40-07FA-4D6A-0A40-C2114849C1C5}"/>
              </a:ext>
            </a:extLst>
          </p:cNvPr>
          <p:cNvGrpSpPr>
            <a:grpSpLocks noChangeAspect="1"/>
          </p:cNvGrpSpPr>
          <p:nvPr/>
        </p:nvGrpSpPr>
        <p:grpSpPr>
          <a:xfrm>
            <a:off x="6080040" y="3105844"/>
            <a:ext cx="3073486" cy="2326136"/>
            <a:chOff x="-94847" y="2709532"/>
            <a:chExt cx="4376076" cy="3311987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A1D7725-E5F1-87A7-35C7-80C8CF22D151}"/>
                </a:ext>
              </a:extLst>
            </p:cNvPr>
            <p:cNvSpPr/>
            <p:nvPr/>
          </p:nvSpPr>
          <p:spPr>
            <a:xfrm>
              <a:off x="-94847" y="3822011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Block Arc 61">
              <a:extLst>
                <a:ext uri="{FF2B5EF4-FFF2-40B4-BE49-F238E27FC236}">
                  <a16:creationId xmlns:a16="http://schemas.microsoft.com/office/drawing/2014/main" id="{7C566480-C209-245D-19AE-F787785CD361}"/>
                </a:ext>
              </a:extLst>
            </p:cNvPr>
            <p:cNvSpPr/>
            <p:nvPr/>
          </p:nvSpPr>
          <p:spPr>
            <a:xfrm>
              <a:off x="-91366" y="2709532"/>
              <a:ext cx="4358242" cy="2224959"/>
            </a:xfrm>
            <a:prstGeom prst="blockArc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0812FEE-206D-540E-2EA1-AD634FCF2714}"/>
                </a:ext>
              </a:extLst>
            </p:cNvPr>
            <p:cNvSpPr/>
            <p:nvPr/>
          </p:nvSpPr>
          <p:spPr>
            <a:xfrm>
              <a:off x="3897625" y="3802380"/>
              <a:ext cx="369251" cy="12793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4" name="Block Arc 1023">
              <a:extLst>
                <a:ext uri="{FF2B5EF4-FFF2-40B4-BE49-F238E27FC236}">
                  <a16:creationId xmlns:a16="http://schemas.microsoft.com/office/drawing/2014/main" id="{15F8F28D-4FB5-0164-CE3C-B43CE5F7449D}"/>
                </a:ext>
              </a:extLst>
            </p:cNvPr>
            <p:cNvSpPr/>
            <p:nvPr/>
          </p:nvSpPr>
          <p:spPr>
            <a:xfrm>
              <a:off x="109182" y="2961564"/>
              <a:ext cx="3971499" cy="3059955"/>
            </a:xfrm>
            <a:prstGeom prst="blockArc">
              <a:avLst>
                <a:gd name="adj1" fmla="val 9312532"/>
                <a:gd name="adj2" fmla="val 1441588"/>
                <a:gd name="adj3" fmla="val 10151"/>
              </a:avLst>
            </a:prstGeom>
            <a:solidFill>
              <a:srgbClr val="F88C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5" name="Block Arc 1024">
              <a:extLst>
                <a:ext uri="{FF2B5EF4-FFF2-40B4-BE49-F238E27FC236}">
                  <a16:creationId xmlns:a16="http://schemas.microsoft.com/office/drawing/2014/main" id="{63D434FE-0801-4D30-C5F1-1A7D78B5A2C1}"/>
                </a:ext>
              </a:extLst>
            </p:cNvPr>
            <p:cNvSpPr/>
            <p:nvPr/>
          </p:nvSpPr>
          <p:spPr>
            <a:xfrm>
              <a:off x="335358" y="3255984"/>
              <a:ext cx="3524348" cy="2494854"/>
            </a:xfrm>
            <a:prstGeom prst="blockArc">
              <a:avLst>
                <a:gd name="adj1" fmla="val 9462279"/>
                <a:gd name="adj2" fmla="val 1313047"/>
                <a:gd name="adj3" fmla="val 4804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A6CA5145-1D5E-6F45-421B-62960C87D3DA}"/>
                </a:ext>
              </a:extLst>
            </p:cNvPr>
            <p:cNvSpPr/>
            <p:nvPr/>
          </p:nvSpPr>
          <p:spPr>
            <a:xfrm rot="1568645">
              <a:off x="3919002" y="4407406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9" name="Rectangle 1028">
              <a:extLst>
                <a:ext uri="{FF2B5EF4-FFF2-40B4-BE49-F238E27FC236}">
                  <a16:creationId xmlns:a16="http://schemas.microsoft.com/office/drawing/2014/main" id="{1262FF36-02E9-EDF2-AD93-2D936BF492D6}"/>
                </a:ext>
              </a:extLst>
            </p:cNvPr>
            <p:cNvSpPr/>
            <p:nvPr/>
          </p:nvSpPr>
          <p:spPr>
            <a:xfrm rot="20094456">
              <a:off x="119897" y="4384810"/>
              <a:ext cx="186324" cy="7765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0" name="Block Arc 1029">
              <a:extLst>
                <a:ext uri="{FF2B5EF4-FFF2-40B4-BE49-F238E27FC236}">
                  <a16:creationId xmlns:a16="http://schemas.microsoft.com/office/drawing/2014/main" id="{64C1DCC0-96BF-978D-8ADC-743F95101500}"/>
                </a:ext>
              </a:extLst>
            </p:cNvPr>
            <p:cNvSpPr/>
            <p:nvPr/>
          </p:nvSpPr>
          <p:spPr>
            <a:xfrm>
              <a:off x="109182" y="2961564"/>
              <a:ext cx="3971499" cy="2789274"/>
            </a:xfrm>
            <a:prstGeom prst="blockArc">
              <a:avLst>
                <a:gd name="adj1" fmla="val 9153918"/>
                <a:gd name="adj2" fmla="val 1592123"/>
                <a:gd name="adj3" fmla="val 4583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31" name="Rectangle 1030">
              <a:extLst>
                <a:ext uri="{FF2B5EF4-FFF2-40B4-BE49-F238E27FC236}">
                  <a16:creationId xmlns:a16="http://schemas.microsoft.com/office/drawing/2014/main" id="{039F7A3A-F834-434A-94F9-69858D08C6BB}"/>
                </a:ext>
              </a:extLst>
            </p:cNvPr>
            <p:cNvSpPr/>
            <p:nvPr/>
          </p:nvSpPr>
          <p:spPr>
            <a:xfrm>
              <a:off x="-91365" y="5081701"/>
              <a:ext cx="4372594" cy="26847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2" name="Rectangle 1031">
              <a:extLst>
                <a:ext uri="{FF2B5EF4-FFF2-40B4-BE49-F238E27FC236}">
                  <a16:creationId xmlns:a16="http://schemas.microsoft.com/office/drawing/2014/main" id="{1371B69A-CFDB-C65C-A13C-FC27DA4DF66F}"/>
                </a:ext>
              </a:extLst>
            </p:cNvPr>
            <p:cNvSpPr/>
            <p:nvPr/>
          </p:nvSpPr>
          <p:spPr>
            <a:xfrm>
              <a:off x="80820" y="4003069"/>
              <a:ext cx="573208" cy="491465"/>
            </a:xfrm>
            <a:prstGeom prst="rect">
              <a:avLst/>
            </a:prstGeom>
            <a:ln w="28575">
              <a:solidFill>
                <a:srgbClr val="27253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50" b="1" dirty="0">
                  <a:latin typeface="French Script MT" panose="03020402040607040605" pitchFamily="66" charset="0"/>
                </a:rPr>
                <a:t>3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33A7F00-14A8-EBB8-9A57-D19F803513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717" y="576425"/>
            <a:ext cx="3413577" cy="185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40639"/>
      </p:ext>
    </p:extLst>
  </p:cSld>
  <p:clrMapOvr>
    <a:masterClrMapping/>
  </p:clrMapOvr>
  <p:transition spd="slow">
    <p:wipe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4A3E2-A4CA-01C8-41A0-0BF99602B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D005510A-F99B-28BF-62B0-FDBB03B8CA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-1483276" y="0"/>
            <a:ext cx="12110552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85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7FEF92-AF2C-0F55-147B-059961325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51420-9d80c5f9-b58a-47bd-b63b-d5ef94d65b75">
            <a:hlinkClick r:id="" action="ppaction://media"/>
            <a:extLst>
              <a:ext uri="{FF2B5EF4-FFF2-40B4-BE49-F238E27FC236}">
                <a16:creationId xmlns:a16="http://schemas.microsoft.com/office/drawing/2014/main" id="{399AE5C7-3B99-1D02-69BD-465E4BE0BE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47615" y="5543550"/>
            <a:ext cx="457200" cy="457200"/>
          </a:xfrm>
          <a:prstGeom prst="rect">
            <a:avLst/>
          </a:prstGeom>
        </p:spPr>
      </p:pic>
      <p:pic>
        <p:nvPicPr>
          <p:cNvPr id="2052" name="Picture 4">
            <a:hlinkClick r:id="rId6" action="ppaction://hlinksldjump"/>
            <a:extLst>
              <a:ext uri="{FF2B5EF4-FFF2-40B4-BE49-F238E27FC236}">
                <a16:creationId xmlns:a16="http://schemas.microsoft.com/office/drawing/2014/main" id="{8955C2D7-9BE7-625A-270B-052099457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9"/>
          <a:stretch/>
        </p:blipFill>
        <p:spPr bwMode="auto">
          <a:xfrm>
            <a:off x="0" y="-667694"/>
            <a:ext cx="9144000" cy="752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580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 advClick="0">
        <p15:prstTrans prst="curtains"/>
        <p:sndAc>
          <p:stSnd>
            <p:snd r:embed="rId4" name="drumroll.wav"/>
          </p:stSnd>
        </p:sndAc>
      </p:transition>
    </mc:Choice>
    <mc:Fallback xmlns="">
      <p:transition spd="slow" advClick="0">
        <p:fade/>
        <p:sndAc>
          <p:stSnd>
            <p:snd r:embed="rId8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E84DD-609C-3544-517E-073840E50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1D716A6B-8E2F-3F9B-6A1A-09B33A4BD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6" r="8674" b="21617"/>
          <a:stretch/>
        </p:blipFill>
        <p:spPr bwMode="auto">
          <a:xfrm>
            <a:off x="-1483276" y="0"/>
            <a:ext cx="12110552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Lets Make A Deal">
            <a:hlinkClick r:id="" action="ppaction://media"/>
            <a:extLst>
              <a:ext uri="{FF2B5EF4-FFF2-40B4-BE49-F238E27FC236}">
                <a16:creationId xmlns:a16="http://schemas.microsoft.com/office/drawing/2014/main" id="{65F49E00-1B20-9049-4EDD-77AC8C4396B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5425.244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96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1000">
        <p14:warp dir="in"/>
      </p:transition>
    </mc:Choice>
    <mc:Fallback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2F2D22-8F6E-D963-51C9-83C2A3CE6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g Prizes Images - Free Download on Freepik">
            <a:extLst>
              <a:ext uri="{FF2B5EF4-FFF2-40B4-BE49-F238E27FC236}">
                <a16:creationId xmlns:a16="http://schemas.microsoft.com/office/drawing/2014/main" id="{2F860FB2-F174-F7F9-F9F7-66643DFF3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299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4000" advClick="0" advTm="5000">
        <p15:prstTrans prst="curtains"/>
      </p:transition>
    </mc:Choice>
    <mc:Fallback>
      <p:transition spd="slow"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2298E-3089-7E10-D1AA-117BFAC7B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ESTIMATING A PROBABILITY</a:t>
            </a:r>
            <a:br>
              <a:rPr lang="en-US" sz="3200" dirty="0"/>
            </a:br>
            <a:r>
              <a:rPr lang="en-US" sz="3200" dirty="0"/>
              <a:t>(Stochastic Problem)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B8073-8CEA-4928-84C3-4E0A42280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Theoretical winning probability of:</a:t>
            </a:r>
          </a:p>
          <a:p>
            <a:pPr lvl="1"/>
            <a:r>
              <a:rPr lang="en-US" sz="2800" dirty="0"/>
              <a:t>Not switching strategy is </a:t>
            </a:r>
            <a:r>
              <a:rPr lang="en-US" sz="2800" b="1" dirty="0"/>
              <a:t>1/3</a:t>
            </a:r>
          </a:p>
          <a:p>
            <a:pPr lvl="1"/>
            <a:r>
              <a:rPr lang="en-US" sz="2800" dirty="0"/>
              <a:t>Switching strategy is </a:t>
            </a:r>
            <a:r>
              <a:rPr lang="en-US" sz="2800" b="1" dirty="0"/>
              <a:t>2/3</a:t>
            </a:r>
          </a:p>
          <a:p>
            <a:pPr marL="342900" lvl="1" indent="0">
              <a:buNone/>
            </a:pPr>
            <a:r>
              <a:rPr lang="en-US" sz="2000" dirty="0"/>
              <a:t>(See your IE 325 notes for the calculations)</a:t>
            </a:r>
          </a:p>
          <a:p>
            <a:endParaRPr lang="en-US" sz="3200" dirty="0"/>
          </a:p>
          <a:p>
            <a:r>
              <a:rPr lang="en-US" sz="3200" dirty="0"/>
              <a:t>Let us find this probability using Monte Carlo Simulation.</a:t>
            </a:r>
          </a:p>
        </p:txBody>
      </p:sp>
    </p:spTree>
    <p:extLst>
      <p:ext uri="{BB962C8B-B14F-4D97-AF65-F5344CB8AC3E}">
        <p14:creationId xmlns:p14="http://schemas.microsoft.com/office/powerpoint/2010/main" val="2548241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856D2-80CA-85E8-9128-B7FA6DFF9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MONTE CARLO SIMULATION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695CA-3DE7-B4BA-CF0E-26E44882F5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/>
              <a:t>Static simulations</a:t>
            </a:r>
          </a:p>
          <a:p>
            <a:pPr lvl="1"/>
            <a:r>
              <a:rPr lang="en-US" sz="2400" dirty="0"/>
              <a:t>Simulation of a system at a particular point in time. </a:t>
            </a:r>
          </a:p>
          <a:p>
            <a:pPr lvl="1"/>
            <a:r>
              <a:rPr lang="en-US" sz="2400" dirty="0"/>
              <a:t>Each </a:t>
            </a:r>
            <a:r>
              <a:rPr lang="en-US" sz="2400" i="1" dirty="0"/>
              <a:t>iteration</a:t>
            </a:r>
            <a:r>
              <a:rPr lang="en-US" sz="2400" dirty="0"/>
              <a:t> is independent of the other (No progression of time)</a:t>
            </a:r>
          </a:p>
          <a:p>
            <a:pPr lvl="1"/>
            <a:endParaRPr lang="en-US" sz="2400" dirty="0"/>
          </a:p>
          <a:p>
            <a:r>
              <a:rPr lang="en-US" sz="2800" b="1" dirty="0"/>
              <a:t>Monte Carlo </a:t>
            </a:r>
            <a:r>
              <a:rPr lang="en-US" sz="2800" dirty="0"/>
              <a:t>methods are tools for solving problems using random numbers and sampling.</a:t>
            </a:r>
          </a:p>
          <a:p>
            <a:pPr lvl="1"/>
            <a:r>
              <a:rPr lang="en-US" sz="2400" dirty="0"/>
              <a:t>Sometimes much easier than analytical solutions</a:t>
            </a:r>
          </a:p>
          <a:p>
            <a:pPr lvl="1"/>
            <a:r>
              <a:rPr lang="en-US" sz="2400" dirty="0"/>
              <a:t>Sometimes the only way to solve a problem</a:t>
            </a:r>
          </a:p>
        </p:txBody>
      </p:sp>
    </p:spTree>
    <p:extLst>
      <p:ext uri="{BB962C8B-B14F-4D97-AF65-F5344CB8AC3E}">
        <p14:creationId xmlns:p14="http://schemas.microsoft.com/office/powerpoint/2010/main" val="14355801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DD2A2-9033-9998-60F9-9B8B56736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CBCE-D45D-1A09-E3F3-0D7A31B54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ESTIMATING A PROBABILITY</a:t>
            </a:r>
            <a:br>
              <a:rPr lang="en-US" sz="3200" dirty="0"/>
            </a:br>
            <a:r>
              <a:rPr lang="en-US" sz="3200" dirty="0"/>
              <a:t>(Stochastic Problem)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56711-4DB1-257A-CB67-C0B0A7DF7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Birthday Problem</a:t>
            </a:r>
          </a:p>
          <a:p>
            <a:pPr lvl="1"/>
            <a:r>
              <a:rPr lang="en-US" sz="2900" dirty="0"/>
              <a:t>In a group of 23 people, the probability of at least two people to share a common birthday is at least </a:t>
            </a:r>
            <a:r>
              <a:rPr lang="en-US" sz="2900" b="1" dirty="0"/>
              <a:t>50%</a:t>
            </a:r>
            <a:r>
              <a:rPr lang="en-US" sz="2900" dirty="0"/>
              <a:t>. </a:t>
            </a:r>
            <a:r>
              <a:rPr lang="en-US" sz="2000" dirty="0"/>
              <a:t>(50.729% to be exact)</a:t>
            </a:r>
          </a:p>
          <a:p>
            <a:pPr lvl="1"/>
            <a:r>
              <a:rPr lang="en-US" sz="2800" dirty="0"/>
              <a:t>In this classroom this probability is about </a:t>
            </a:r>
            <a:r>
              <a:rPr lang="en-US" sz="2800" b="1" dirty="0"/>
              <a:t>99.76%.</a:t>
            </a:r>
            <a:endParaRPr lang="en-US" sz="2400" b="1" dirty="0"/>
          </a:p>
          <a:p>
            <a:pPr marL="342900" lvl="1" indent="0">
              <a:buNone/>
            </a:pPr>
            <a:r>
              <a:rPr lang="en-US" dirty="0"/>
              <a:t>(To prove, think about the negation of the probability of not sharing a birthday)</a:t>
            </a:r>
          </a:p>
          <a:p>
            <a:pPr lvl="1"/>
            <a:endParaRPr lang="en-US" sz="2900" dirty="0"/>
          </a:p>
          <a:p>
            <a:pPr lvl="1"/>
            <a:r>
              <a:rPr lang="en-US" sz="2900" dirty="0"/>
              <a:t>Let us estimate this using Monte Carlo Simulation.</a:t>
            </a:r>
          </a:p>
        </p:txBody>
      </p:sp>
    </p:spTree>
    <p:extLst>
      <p:ext uri="{BB962C8B-B14F-4D97-AF65-F5344CB8AC3E}">
        <p14:creationId xmlns:p14="http://schemas.microsoft.com/office/powerpoint/2010/main" val="2273571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F683C-0A62-0C8C-7896-CC230AA04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7C0A6E-A15E-3F09-83E5-A677395FFC8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sz="2800" dirty="0"/>
                  <a:t>We will learn that random realizations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r>
                  <a:rPr lang="en-US" sz="2800" dirty="0"/>
                  <a:t> are called random numbers.</a:t>
                </a:r>
              </a:p>
              <a:p>
                <a:r>
                  <a:rPr lang="en-US" sz="2800" dirty="0"/>
                  <a:t>We currently do not know exactly how these random numbers are generated. </a:t>
                </a:r>
              </a:p>
              <a:p>
                <a:pPr marL="0" indent="0">
                  <a:buNone/>
                </a:pPr>
                <a:r>
                  <a:rPr lang="en-US" sz="2000" dirty="0"/>
                  <a:t>   (Excel uses RAND() function – similar ones in programming languages)</a:t>
                </a:r>
              </a:p>
              <a:p>
                <a:r>
                  <a:rPr lang="en-US" sz="2800" dirty="0"/>
                  <a:t>We will show that </a:t>
                </a:r>
              </a:p>
              <a:p>
                <a:pPr marL="0" indent="0">
                  <a:buNone/>
                </a:pPr>
                <a:r>
                  <a:rPr lang="en-US" sz="2800" b="0" dirty="0"/>
                  <a:t>		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𝑏𝑋</m:t>
                    </m:r>
                  </m:oMath>
                </a14:m>
                <a:r>
                  <a:rPr lang="en-US" sz="2800" dirty="0"/>
                  <a:t> where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(0,1)</m:t>
                    </m:r>
                  </m:oMath>
                </a14:m>
                <a:endParaRPr lang="en-US" sz="28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7C0A6E-A15E-3F09-83E5-A677395FFC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 t="-2241" r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765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50799-79B9-F116-2070-BB3255597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EVALUATING INTEGRALS </a:t>
            </a:r>
            <a:br>
              <a:rPr lang="en-US" sz="3600" dirty="0"/>
            </a:br>
            <a:r>
              <a:rPr lang="en-US" sz="3600" dirty="0"/>
              <a:t>(Deterministic Problem)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121E5D-3103-FC17-53AB-23F7B89D34D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Suppose we want to evaluate the integral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Let us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 a random variable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~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Then, the expected 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US" dirty="0"/>
                  <a:t> will be: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         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nary>
                        <m:naryPr>
                          <m:limLoc m:val="undOvr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8121E5D-3103-FC17-53AB-23F7B89D34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7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526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D099F-3811-5CCB-381A-C6DD5605B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EVALUATING INTEGRALS </a:t>
            </a:r>
            <a:br>
              <a:rPr lang="en-US" sz="3600" dirty="0"/>
            </a:br>
            <a:r>
              <a:rPr lang="en-US" sz="3600" dirty="0"/>
              <a:t>(Deterministic Problem)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EE0142-C640-410C-6F94-5251FDC4F44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We will estimate the 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using sample mean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observations.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where,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1,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are IID </a:t>
                </a:r>
                <a:r>
                  <a:rPr lang="en-US" i="1" dirty="0"/>
                  <a:t>random realizations (called random variates)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acc>
                  </m:oMath>
                </a14:m>
                <a:r>
                  <a:rPr lang="en-US" dirty="0"/>
                  <a:t> is an unbiased point estimator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. (It will be arbitrarily close to the value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for sufficiently large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This can be seen as taking the continuous average of the area of a rectangle that has a base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dirty="0"/>
                  <a:t> and height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. 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8EE0142-C640-410C-6F94-5251FDC4F44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7" t="-15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6503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99B5CC1-D2AE-FEFC-C2BF-432E87ABFFE5}"/>
              </a:ext>
            </a:extLst>
          </p:cNvPr>
          <p:cNvSpPr/>
          <p:nvPr/>
        </p:nvSpPr>
        <p:spPr>
          <a:xfrm>
            <a:off x="4318000" y="3048000"/>
            <a:ext cx="4344738" cy="2284396"/>
          </a:xfrm>
          <a:custGeom>
            <a:avLst/>
            <a:gdLst>
              <a:gd name="connsiteX0" fmla="*/ 0 w 4331369"/>
              <a:gd name="connsiteY0" fmla="*/ 2261937 h 2271562"/>
              <a:gd name="connsiteX1" fmla="*/ 9625 w 4331369"/>
              <a:gd name="connsiteY1" fmla="*/ 741145 h 2271562"/>
              <a:gd name="connsiteX2" fmla="*/ 721895 w 4331369"/>
              <a:gd name="connsiteY2" fmla="*/ 567890 h 2271562"/>
              <a:gd name="connsiteX3" fmla="*/ 1328286 w 4331369"/>
              <a:gd name="connsiteY3" fmla="*/ 471638 h 2271562"/>
              <a:gd name="connsiteX4" fmla="*/ 1934678 w 4331369"/>
              <a:gd name="connsiteY4" fmla="*/ 327259 h 2271562"/>
              <a:gd name="connsiteX5" fmla="*/ 2791326 w 4331369"/>
              <a:gd name="connsiteY5" fmla="*/ 192505 h 2271562"/>
              <a:gd name="connsiteX6" fmla="*/ 3493971 w 4331369"/>
              <a:gd name="connsiteY6" fmla="*/ 115503 h 2271562"/>
              <a:gd name="connsiteX7" fmla="*/ 4119613 w 4331369"/>
              <a:gd name="connsiteY7" fmla="*/ 19250 h 2271562"/>
              <a:gd name="connsiteX8" fmla="*/ 4331369 w 4331369"/>
              <a:gd name="connsiteY8" fmla="*/ 0 h 2271562"/>
              <a:gd name="connsiteX9" fmla="*/ 4331369 w 4331369"/>
              <a:gd name="connsiteY9" fmla="*/ 2271562 h 2271562"/>
              <a:gd name="connsiteX10" fmla="*/ 0 w 4331369"/>
              <a:gd name="connsiteY10" fmla="*/ 2261937 h 2271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31369" h="2271562">
                <a:moveTo>
                  <a:pt x="0" y="2261937"/>
                </a:moveTo>
                <a:cubicBezTo>
                  <a:pt x="3208" y="1755006"/>
                  <a:pt x="6417" y="1248076"/>
                  <a:pt x="9625" y="741145"/>
                </a:cubicBezTo>
                <a:lnTo>
                  <a:pt x="721895" y="567890"/>
                </a:lnTo>
                <a:lnTo>
                  <a:pt x="1328286" y="471638"/>
                </a:lnTo>
                <a:lnTo>
                  <a:pt x="1934678" y="327259"/>
                </a:lnTo>
                <a:lnTo>
                  <a:pt x="2791326" y="192505"/>
                </a:lnTo>
                <a:lnTo>
                  <a:pt x="3493971" y="115503"/>
                </a:lnTo>
                <a:lnTo>
                  <a:pt x="4119613" y="19250"/>
                </a:lnTo>
                <a:lnTo>
                  <a:pt x="4331369" y="0"/>
                </a:lnTo>
                <a:lnTo>
                  <a:pt x="4331369" y="2271562"/>
                </a:lnTo>
                <a:lnTo>
                  <a:pt x="0" y="2261937"/>
                </a:lnTo>
                <a:close/>
              </a:path>
            </a:pathLst>
          </a:custGeom>
          <a:pattFill prst="ltUpDiag">
            <a:fgClr>
              <a:srgbClr val="FF00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14970A-3D68-2EFF-D65D-D39FE9C60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EVALUATING INTEGRALS </a:t>
            </a:r>
            <a:br>
              <a:rPr lang="en-US" sz="3600" dirty="0"/>
            </a:br>
            <a:r>
              <a:rPr lang="en-US" sz="3600" dirty="0"/>
              <a:t>(Deterministic Problem)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Object 6">
                <a:extLst>
                  <a:ext uri="{FF2B5EF4-FFF2-40B4-BE49-F238E27FC236}">
                    <a16:creationId xmlns:a16="http://schemas.microsoft.com/office/drawing/2014/main" id="{952AF9BC-7EE6-4ED2-2882-10426309E095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 bwMode="auto">
              <a:xfrm>
                <a:off x="762000" y="2731378"/>
                <a:ext cx="3403600" cy="18288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32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  <m:e>
                          <m:f>
                            <m:fPr>
                              <m:ctrlP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den>
                          </m:f>
                        </m:e>
                      </m:nary>
                      <m:r>
                        <a:rPr lang="en-US" sz="32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Object 6">
                <a:extLst>
                  <a:ext uri="{FF2B5EF4-FFF2-40B4-BE49-F238E27FC236}">
                    <a16:creationId xmlns:a16="http://schemas.microsoft.com/office/drawing/2014/main" id="{952AF9BC-7EE6-4ED2-2882-10426309E095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xfrm>
                <a:off x="762000" y="2731378"/>
                <a:ext cx="3403600" cy="1828800"/>
              </a:xfrm>
              <a:prstGeom prst="rect">
                <a:avLst/>
              </a:prstGeom>
              <a:blipFill>
                <a:blip r:embed="rId2"/>
                <a:stretch>
                  <a:fillRect t="-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81C759-A97F-5659-8E57-97AD5E0E212C}"/>
              </a:ext>
            </a:extLst>
          </p:cNvPr>
          <p:cNvSpPr txBox="1">
            <a:spLocks/>
          </p:cNvSpPr>
          <p:nvPr/>
        </p:nvSpPr>
        <p:spPr bwMode="auto">
          <a:xfrm>
            <a:off x="609600" y="1744662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Let us evaluate the following integral using Monte Carlo Simulation: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Analytical solution: 3.4459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FC4888-B101-03E6-926A-198E45828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610" y="2420754"/>
            <a:ext cx="4797968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43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CE2B7-3A53-F915-8723-619E539D2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EVALUATING INTEGRALS </a:t>
            </a:r>
            <a:br>
              <a:rPr lang="en-US" sz="3200" dirty="0"/>
            </a:br>
            <a:r>
              <a:rPr lang="en-US" sz="3200" dirty="0"/>
              <a:t>(Deterministic Problem)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CE5191-CB7B-686A-C52C-5E545E65C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909" y="1905000"/>
            <a:ext cx="6706181" cy="4462659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7420FE3-117D-295B-2536-C1BEDE897998}"/>
              </a:ext>
            </a:extLst>
          </p:cNvPr>
          <p:cNvCxnSpPr>
            <a:cxnSpLocks/>
          </p:cNvCxnSpPr>
          <p:nvPr/>
        </p:nvCxnSpPr>
        <p:spPr>
          <a:xfrm>
            <a:off x="1066800" y="5715000"/>
            <a:ext cx="1143000" cy="36335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DC3D6E-D35D-1875-F686-E4ED5D118E10}"/>
              </a:ext>
            </a:extLst>
          </p:cNvPr>
          <p:cNvCxnSpPr/>
          <p:nvPr/>
        </p:nvCxnSpPr>
        <p:spPr>
          <a:xfrm>
            <a:off x="2209800" y="3781925"/>
            <a:ext cx="0" cy="232370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1650CB-0920-43D1-C0FE-99BB08F2513A}"/>
                  </a:ext>
                </a:extLst>
              </p:cNvPr>
              <p:cNvSpPr txBox="1"/>
              <p:nvPr/>
            </p:nvSpPr>
            <p:spPr>
              <a:xfrm>
                <a:off x="19050" y="5039023"/>
                <a:ext cx="12192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/>
                  <a:t> random variate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B1650CB-0920-43D1-C0FE-99BB08F25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" y="5039023"/>
                <a:ext cx="1219200" cy="923330"/>
              </a:xfrm>
              <a:prstGeom prst="rect">
                <a:avLst/>
              </a:prstGeom>
              <a:blipFill>
                <a:blip r:embed="rId3"/>
                <a:stretch>
                  <a:fillRect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2A824651-5635-54B1-87A1-CAA56A8BAAA8}"/>
              </a:ext>
            </a:extLst>
          </p:cNvPr>
          <p:cNvSpPr txBox="1"/>
          <p:nvPr/>
        </p:nvSpPr>
        <p:spPr>
          <a:xfrm>
            <a:off x="4023569" y="4808190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2.8893</a:t>
            </a:r>
          </a:p>
        </p:txBody>
      </p:sp>
    </p:spTree>
    <p:extLst>
      <p:ext uri="{BB962C8B-B14F-4D97-AF65-F5344CB8AC3E}">
        <p14:creationId xmlns:p14="http://schemas.microsoft.com/office/powerpoint/2010/main" val="2167974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639D3-BE1E-5A85-40BC-5245D5872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20940-14BF-D749-3887-85DE4947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EVALUATING INTEGRALS </a:t>
            </a:r>
            <a:br>
              <a:rPr lang="en-US" sz="3200" dirty="0"/>
            </a:br>
            <a:r>
              <a:rPr lang="en-US" sz="3200" dirty="0"/>
              <a:t>(Deterministic Problem)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E19884-F2B9-A873-A82A-35CE98E1C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909" y="1905000"/>
            <a:ext cx="6706181" cy="446265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027151E-85D6-9E10-BFF1-8D2FB383C6C5}"/>
              </a:ext>
            </a:extLst>
          </p:cNvPr>
          <p:cNvCxnSpPr>
            <a:cxnSpLocks/>
          </p:cNvCxnSpPr>
          <p:nvPr/>
        </p:nvCxnSpPr>
        <p:spPr>
          <a:xfrm flipH="1">
            <a:off x="5482389" y="5453353"/>
            <a:ext cx="2366211" cy="62460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EF4F9E9-3342-F956-317A-30B985831B4B}"/>
              </a:ext>
            </a:extLst>
          </p:cNvPr>
          <p:cNvCxnSpPr>
            <a:cxnSpLocks/>
          </p:cNvCxnSpPr>
          <p:nvPr/>
        </p:nvCxnSpPr>
        <p:spPr>
          <a:xfrm>
            <a:off x="5482389" y="3158540"/>
            <a:ext cx="0" cy="2937460"/>
          </a:xfrm>
          <a:prstGeom prst="line">
            <a:avLst/>
          </a:prstGeom>
          <a:ln w="5715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2FB85F-B07E-3D45-94DE-95C9319370E8}"/>
                  </a:ext>
                </a:extLst>
              </p:cNvPr>
              <p:cNvSpPr txBox="1"/>
              <p:nvPr/>
            </p:nvSpPr>
            <p:spPr>
              <a:xfrm>
                <a:off x="7696200" y="4991688"/>
                <a:ext cx="12192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𝑈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dirty="0"/>
                  <a:t> random variate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2FB85F-B07E-3D45-94DE-95C9319370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6200" y="4991688"/>
                <a:ext cx="1219200" cy="923330"/>
              </a:xfrm>
              <a:prstGeom prst="rect">
                <a:avLst/>
              </a:prstGeom>
              <a:blipFill>
                <a:blip r:embed="rId3"/>
                <a:stretch>
                  <a:fillRect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5680B93B-95F8-0DF0-1235-EE4E8AA742B3}"/>
              </a:ext>
            </a:extLst>
          </p:cNvPr>
          <p:cNvSpPr txBox="1"/>
          <p:nvPr/>
        </p:nvSpPr>
        <p:spPr>
          <a:xfrm>
            <a:off x="4050062" y="4396437"/>
            <a:ext cx="1043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3.6803</a:t>
            </a:r>
          </a:p>
        </p:txBody>
      </p:sp>
    </p:spTree>
    <p:extLst>
      <p:ext uri="{BB962C8B-B14F-4D97-AF65-F5344CB8AC3E}">
        <p14:creationId xmlns:p14="http://schemas.microsoft.com/office/powerpoint/2010/main" val="281899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42FA37A-4423-956A-A804-00D9881CB8F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sz="3600" dirty="0"/>
                  <a:t>ESTIMATING THE VALUE OF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br>
                  <a:rPr lang="en-US" sz="3600" dirty="0"/>
                </a:br>
                <a:r>
                  <a:rPr lang="en-US" sz="3600" dirty="0"/>
                  <a:t>(Deterministic Problem)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42FA37A-4423-956A-A804-00D9881CB8F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18" t="-1843" b="-82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DE43F6-41FA-B199-537E-D5EBD7474F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We have a circle with a unit radius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).</a:t>
                </a:r>
              </a:p>
              <a:p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We all know that the area of this circle is also </a:t>
                </a: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If we focus on the quarter circle, that area must be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800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r>
                  <a:rPr lang="en-US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If we randomly pick points from the square, the proportion of the points within the quarter circle will help us estimate the value of 𝜋.</a:t>
                </a:r>
              </a:p>
              <a:p>
                <a:endParaRPr lang="en-US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r">
                  <a:buNone/>
                </a:pPr>
                <a:r>
                  <a:rPr lang="en-US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(Exercise during the lab session)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8DE43F6-41FA-B199-537E-D5EBD7474F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73" t="-1541" r="-927" b="-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1A1B120F-B502-05E5-BF35-2CDE1CDB1523}"/>
              </a:ext>
            </a:extLst>
          </p:cNvPr>
          <p:cNvGrpSpPr>
            <a:grpSpLocks noChangeAspect="1"/>
          </p:cNvGrpSpPr>
          <p:nvPr/>
        </p:nvGrpSpPr>
        <p:grpSpPr>
          <a:xfrm>
            <a:off x="1981200" y="3966398"/>
            <a:ext cx="1981200" cy="1888727"/>
            <a:chOff x="0" y="0"/>
            <a:chExt cx="1184054" cy="112872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7FBFB13-8DB6-A253-B4F1-7EEADF3F8EBA}"/>
                </a:ext>
              </a:extLst>
            </p:cNvPr>
            <p:cNvGrpSpPr>
              <a:grpSpLocks/>
            </p:cNvGrpSpPr>
            <p:nvPr/>
          </p:nvGrpSpPr>
          <p:grpSpPr>
            <a:xfrm>
              <a:off x="0" y="0"/>
              <a:ext cx="1184054" cy="1128726"/>
              <a:chOff x="0" y="0"/>
              <a:chExt cx="1184054" cy="1128726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EA9813B-EEE1-038B-6601-570BA7D1476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4299" y="0"/>
                <a:ext cx="579755" cy="563880"/>
              </a:xfrm>
              <a:prstGeom prst="rect">
                <a:avLst/>
              </a:prstGeom>
              <a:solidFill>
                <a:schemeClr val="bg2">
                  <a:lumMod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0B3A8BD-A222-3656-5E2D-EA24546F25B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7951"/>
                <a:ext cx="1176655" cy="1120775"/>
              </a:xfrm>
              <a:prstGeom prst="ellipse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Text Box 2">
                <a:extLst>
                  <a:ext uri="{FF2B5EF4-FFF2-40B4-BE49-F238E27FC236}">
                    <a16:creationId xmlns:a16="http://schemas.microsoft.com/office/drawing/2014/main" id="{1150BEA3-3496-6D1D-3E6D-FA645C547C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3711" y="111318"/>
                <a:ext cx="278130" cy="386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spAutoFit/>
              </a:bodyPr>
              <a:lstStyle/>
              <a:p>
                <a:pPr marL="0" marR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17" name="Text Box 2">
                <a:extLst>
                  <a:ext uri="{FF2B5EF4-FFF2-40B4-BE49-F238E27FC236}">
                    <a16:creationId xmlns:a16="http://schemas.microsoft.com/office/drawing/2014/main" id="{354A4B27-9998-ABF5-EFFE-AF35C5BEED9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325" y="532737"/>
                <a:ext cx="278130" cy="3860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spAutoFit/>
              </a:bodyPr>
              <a:lstStyle/>
              <a:p>
                <a:pPr marL="0" marR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1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AF25426-7B3D-0E1D-1F3B-BED50B444375}"/>
                </a:ext>
              </a:extLst>
            </p:cNvPr>
            <p:cNvSpPr>
              <a:spLocks/>
            </p:cNvSpPr>
            <p:nvPr/>
          </p:nvSpPr>
          <p:spPr>
            <a:xfrm>
              <a:off x="596348" y="7951"/>
              <a:ext cx="579755" cy="563880"/>
            </a:xfrm>
            <a:prstGeom prst="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FF230D-FC8D-0AE7-EA4C-079CAFA885DC}"/>
                  </a:ext>
                </a:extLst>
              </p:cNvPr>
              <p:cNvSpPr txBox="1"/>
              <p:nvPr/>
            </p:nvSpPr>
            <p:spPr>
              <a:xfrm>
                <a:off x="3190206" y="4147037"/>
                <a:ext cx="294799" cy="5822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4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BFF230D-FC8D-0AE7-EA4C-079CAFA88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0206" y="4147037"/>
                <a:ext cx="294799" cy="5822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4912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CF461-6F1B-F9E8-ACF6-17A6F84C7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ESTIMATING A PROBABILITY</a:t>
            </a:r>
            <a:br>
              <a:rPr lang="en-US" sz="3600" dirty="0"/>
            </a:br>
            <a:r>
              <a:rPr lang="en-US" sz="3600" dirty="0"/>
              <a:t>(Stochastic Problem)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B6DDF-8FAD-532C-7ED3-8D7C0B2A5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Monty Hall Problem</a:t>
            </a:r>
          </a:p>
          <a:p>
            <a:pPr lvl="1"/>
            <a:r>
              <a:rPr lang="en-US" sz="2900" dirty="0"/>
              <a:t>There are three doors</a:t>
            </a:r>
          </a:p>
          <a:p>
            <a:pPr lvl="1"/>
            <a:r>
              <a:rPr lang="en-US" sz="2900" dirty="0"/>
              <a:t>One has the grand prize</a:t>
            </a:r>
          </a:p>
          <a:p>
            <a:pPr lvl="1"/>
            <a:r>
              <a:rPr lang="en-US" sz="2900" dirty="0"/>
              <a:t>Contestant picks one door</a:t>
            </a:r>
          </a:p>
          <a:p>
            <a:pPr lvl="1"/>
            <a:r>
              <a:rPr lang="en-US" sz="2900" dirty="0"/>
              <a:t>Monty opens one other door with a “goat” and asks the contestant whether to switch the door.</a:t>
            </a:r>
          </a:p>
          <a:p>
            <a:r>
              <a:rPr lang="en-US" sz="3200" dirty="0"/>
              <a:t>Would you switch your door?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The Reason Why the Monty Hall Problem Continues to Perplex Everyone |  Wireless Pi">
            <a:extLst>
              <a:ext uri="{FF2B5EF4-FFF2-40B4-BE49-F238E27FC236}">
                <a16:creationId xmlns:a16="http://schemas.microsoft.com/office/drawing/2014/main" id="{D54EBBE5-2A96-C508-6EC7-80C17EE1A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371600"/>
            <a:ext cx="3049974" cy="183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492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4762</TotalTime>
  <Words>628</Words>
  <Application>Microsoft Office PowerPoint</Application>
  <PresentationFormat>On-screen Show (4:3)</PresentationFormat>
  <Paragraphs>100</Paragraphs>
  <Slides>21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French Script MT</vt:lpstr>
      <vt:lpstr>Times New Roman</vt:lpstr>
      <vt:lpstr>Office Theme</vt:lpstr>
      <vt:lpstr>IE 324 SIMULATION</vt:lpstr>
      <vt:lpstr>MONTE CARLO SIMULATION</vt:lpstr>
      <vt:lpstr>EVALUATING INTEGRALS  (Deterministic Problem)</vt:lpstr>
      <vt:lpstr>EVALUATING INTEGRALS  (Deterministic Problem)</vt:lpstr>
      <vt:lpstr>EVALUATING INTEGRALS  (Deterministic Problem)</vt:lpstr>
      <vt:lpstr>EVALUATING INTEGRALS  (Deterministic Problem)</vt:lpstr>
      <vt:lpstr>EVALUATING INTEGRALS  (Deterministic Problem)</vt:lpstr>
      <vt:lpstr>ESTIMATING THE VALUE OF π (Deterministic Problem)</vt:lpstr>
      <vt:lpstr>ESTIMATING A PROBABILITY (Stochastic Problem)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ESTIMATING A PROBABILITY (Stochastic Problem)</vt:lpstr>
      <vt:lpstr>ESTIMATING A PROBABILITY (Stochastic Problem)</vt:lpstr>
      <vt:lpstr>NOTES</vt:lpstr>
    </vt:vector>
  </TitlesOfParts>
  <Company>bilkent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SIMULATION?</dc:title>
  <dc:creator>ihsan sabuncuoglu</dc:creator>
  <cp:lastModifiedBy>Emre Uzun</cp:lastModifiedBy>
  <cp:revision>235</cp:revision>
  <cp:lastPrinted>2000-02-06T15:18:19Z</cp:lastPrinted>
  <dcterms:created xsi:type="dcterms:W3CDTF">2000-01-17T21:22:37Z</dcterms:created>
  <dcterms:modified xsi:type="dcterms:W3CDTF">2025-01-23T08:20:06Z</dcterms:modified>
</cp:coreProperties>
</file>