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2" r:id="rId7"/>
    <p:sldId id="266" r:id="rId8"/>
    <p:sldId id="263" r:id="rId9"/>
    <p:sldId id="265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260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1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3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8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6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6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8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47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0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4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9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D1336-3A09-4043-AF88-EED13E25A818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FAC8-4560-42D9-AD19-0A131F09DBF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356355"/>
            <a:ext cx="9144000" cy="50164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Bilkent</a:t>
            </a:r>
            <a:r>
              <a:rPr lang="en-US" sz="1800" baseline="0" dirty="0"/>
              <a:t> University - IE 324 Simulation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976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633A5-4025-29B7-90A4-60E009286C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altLang="en-US" sz="4400" dirty="0"/>
              <a:t>IE 324 SIMULATION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2DE036-973E-858F-4E94-CC315A106B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r>
              <a:rPr lang="en-AU" altLang="en-US" sz="3600" b="1" dirty="0">
                <a:solidFill>
                  <a:prstClr val="black"/>
                </a:solidFill>
                <a:latin typeface="Calibri" panose="020F0502020204030204"/>
              </a:rPr>
              <a:t>Q-Q PLOT EXAMPLE</a:t>
            </a:r>
          </a:p>
          <a:p>
            <a:pPr fontAlgn="base">
              <a:spcAft>
                <a:spcPct val="0"/>
              </a:spcAft>
              <a:defRPr/>
            </a:pPr>
            <a:endParaRPr lang="en-AU" altLang="en-US" sz="3600" b="1" dirty="0">
              <a:solidFill>
                <a:prstClr val="black"/>
              </a:solidFill>
              <a:latin typeface="Calibri" panose="020F0502020204030204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185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FC5B23-CCAA-94B5-FC78-CCE5078DD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00" y="29182"/>
            <a:ext cx="8965603" cy="63446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A2EF23-8491-3256-33A6-A7B6ACAFB973}"/>
                  </a:ext>
                </a:extLst>
              </p:cNvPr>
              <p:cNvSpPr txBox="1"/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A2EF23-8491-3256-33A6-A7B6ACAFB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blipFill>
                <a:blip r:embed="rId3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48DF39-609A-65AC-B09C-CB3536526CA4}"/>
                  </a:ext>
                </a:extLst>
              </p:cNvPr>
              <p:cNvSpPr txBox="1"/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48DF39-609A-65AC-B09C-CB3536526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9279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785368-5259-C3C6-21A9-F4F888BD6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82" y="9332"/>
            <a:ext cx="8955875" cy="63377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E9E3AB-FC24-AA48-63E3-AA13CD0F08BD}"/>
                  </a:ext>
                </a:extLst>
              </p:cNvPr>
              <p:cNvSpPr txBox="1"/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E9E3AB-FC24-AA48-63E3-AA13CD0F08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blipFill>
                <a:blip r:embed="rId3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ECA3CEC-7F34-9346-D286-17C5064C65A2}"/>
                  </a:ext>
                </a:extLst>
              </p:cNvPr>
              <p:cNvSpPr txBox="1"/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ECA3CEC-7F34-9346-D286-17C5064C6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9910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8ED2-22E4-9CF8-90A9-C32E75B66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1B6F2-FAA7-A528-810F-81D398588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17974"/>
            <a:ext cx="7886700" cy="4351338"/>
          </a:xfrm>
        </p:spPr>
        <p:txBody>
          <a:bodyPr/>
          <a:lstStyle/>
          <a:p>
            <a:r>
              <a:rPr lang="en-US" dirty="0"/>
              <a:t>Does the following sample of 50 observations follow an exponential distribution?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149CD8-5AD2-72A3-DB5B-436AFA79DD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241278"/>
              </p:ext>
            </p:extLst>
          </p:nvPr>
        </p:nvGraphicFramePr>
        <p:xfrm>
          <a:off x="511631" y="2401691"/>
          <a:ext cx="8439154" cy="356762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1393">
                  <a:extLst>
                    <a:ext uri="{9D8B030D-6E8A-4147-A177-3AD203B41FA5}">
                      <a16:colId xmlns:a16="http://schemas.microsoft.com/office/drawing/2014/main" val="1876429805"/>
                    </a:ext>
                  </a:extLst>
                </a:gridCol>
                <a:gridCol w="950407">
                  <a:extLst>
                    <a:ext uri="{9D8B030D-6E8A-4147-A177-3AD203B41FA5}">
                      <a16:colId xmlns:a16="http://schemas.microsoft.com/office/drawing/2014/main" val="468290336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3858571560"/>
                    </a:ext>
                  </a:extLst>
                </a:gridCol>
                <a:gridCol w="950407">
                  <a:extLst>
                    <a:ext uri="{9D8B030D-6E8A-4147-A177-3AD203B41FA5}">
                      <a16:colId xmlns:a16="http://schemas.microsoft.com/office/drawing/2014/main" val="1622351863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2352186335"/>
                    </a:ext>
                  </a:extLst>
                </a:gridCol>
                <a:gridCol w="950407">
                  <a:extLst>
                    <a:ext uri="{9D8B030D-6E8A-4147-A177-3AD203B41FA5}">
                      <a16:colId xmlns:a16="http://schemas.microsoft.com/office/drawing/2014/main" val="263668896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1804623969"/>
                    </a:ext>
                  </a:extLst>
                </a:gridCol>
                <a:gridCol w="1030561">
                  <a:extLst>
                    <a:ext uri="{9D8B030D-6E8A-4147-A177-3AD203B41FA5}">
                      <a16:colId xmlns:a16="http://schemas.microsoft.com/office/drawing/2014/main" val="1873900823"/>
                    </a:ext>
                  </a:extLst>
                </a:gridCol>
                <a:gridCol w="721393">
                  <a:extLst>
                    <a:ext uri="{9D8B030D-6E8A-4147-A177-3AD203B41FA5}">
                      <a16:colId xmlns:a16="http://schemas.microsoft.com/office/drawing/2014/main" val="840501565"/>
                    </a:ext>
                  </a:extLst>
                </a:gridCol>
                <a:gridCol w="950407">
                  <a:extLst>
                    <a:ext uri="{9D8B030D-6E8A-4147-A177-3AD203B41FA5}">
                      <a16:colId xmlns:a16="http://schemas.microsoft.com/office/drawing/2014/main" val="827599205"/>
                    </a:ext>
                  </a:extLst>
                </a:gridCol>
              </a:tblGrid>
              <a:tr h="5952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Obs. </a:t>
                      </a:r>
                      <a:br>
                        <a:rPr lang="en-US" sz="1900" b="1" dirty="0">
                          <a:effectLst/>
                        </a:rPr>
                      </a:br>
                      <a:r>
                        <a:rPr lang="en-US" sz="1900" b="1" dirty="0">
                          <a:effectLst/>
                        </a:rPr>
                        <a:t>No.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Value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Obs. </a:t>
                      </a:r>
                      <a:br>
                        <a:rPr lang="en-US" sz="1900" b="1" dirty="0">
                          <a:effectLst/>
                        </a:rPr>
                      </a:br>
                      <a:r>
                        <a:rPr lang="en-US" sz="1900" b="1" dirty="0">
                          <a:effectLst/>
                        </a:rPr>
                        <a:t>No.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Value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Obs. </a:t>
                      </a:r>
                      <a:br>
                        <a:rPr lang="en-US" sz="1900" b="1" dirty="0">
                          <a:effectLst/>
                        </a:rPr>
                      </a:br>
                      <a:r>
                        <a:rPr lang="en-US" sz="1900" b="1" dirty="0">
                          <a:effectLst/>
                        </a:rPr>
                        <a:t>No.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Value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Obs. </a:t>
                      </a:r>
                      <a:br>
                        <a:rPr lang="en-US" sz="1900" b="1" dirty="0">
                          <a:effectLst/>
                        </a:rPr>
                      </a:br>
                      <a:r>
                        <a:rPr lang="en-US" sz="1900" b="1" dirty="0">
                          <a:effectLst/>
                        </a:rPr>
                        <a:t>No.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Value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Obs. </a:t>
                      </a:r>
                      <a:br>
                        <a:rPr lang="en-US" sz="1900" b="1" dirty="0">
                          <a:effectLst/>
                        </a:rPr>
                      </a:br>
                      <a:r>
                        <a:rPr lang="en-US" sz="1900" b="1" dirty="0">
                          <a:effectLst/>
                        </a:rPr>
                        <a:t>No.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Value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3374930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8.616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11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7.386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21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18.204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31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10.144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41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0.886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4145879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12.474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12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3.212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22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29.524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32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19.620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42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2.017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5991347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7.845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13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9.702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23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8.795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33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5.022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43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17.912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4210641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6.208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14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16.589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24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12.640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34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0.050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44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6.927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1679402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5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14.872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15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6.174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25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15.359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35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4.219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45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3.727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492792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6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3.429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16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13.147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26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13.490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36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3.192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46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14.886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450208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7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3.652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17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18.537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27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5.731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37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28.195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47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7.816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1649325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8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5.895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18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5.895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28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1.254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38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11.711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48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3.328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7427727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9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10.247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19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17.044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29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0.060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39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5.908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49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21.482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21728226"/>
                  </a:ext>
                </a:extLst>
              </a:tr>
              <a:tr h="290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10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6.059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20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10.087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30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67.254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40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</a:rPr>
                        <a:t>81.117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</a:rPr>
                        <a:t>50</a:t>
                      </a:r>
                      <a:endParaRPr lang="en-US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2.415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0858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454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6BD66-AAF6-105A-FBC0-08C1D182E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7341BB-A819-FCAA-2113-456FE71E4D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/>
                  <a:t>First let us find the parameter(s) of the distribution:</a:t>
                </a:r>
              </a:p>
              <a:p>
                <a:pPr lvl="1"/>
                <a:r>
                  <a:rPr lang="en-US" sz="2400" dirty="0"/>
                  <a:t>The MLE of exponential distribution is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den>
                    </m:f>
                  </m:oMath>
                </a14:m>
                <a:endParaRPr lang="en-US" sz="2400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</a:rPr>
                      <m:t>=12.1991</m:t>
                    </m:r>
                  </m:oMath>
                </a14:m>
                <a:r>
                  <a:rPr lang="en-US" sz="2400" dirty="0"/>
                  <a:t>, so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acc>
                    <m:r>
                      <a:rPr lang="en-US" sz="2400">
                        <a:latin typeface="Cambria Math" panose="02040503050406030204" pitchFamily="18" charset="0"/>
                      </a:rPr>
                      <m:t>=0.08197</m:t>
                    </m:r>
                  </m:oMath>
                </a14:m>
                <a:endParaRPr lang="en-US" sz="3200" dirty="0"/>
              </a:p>
              <a:p>
                <a:endParaRPr lang="en-US" sz="2800" dirty="0"/>
              </a:p>
              <a:p>
                <a:r>
                  <a:rPr lang="en-US" sz="2800" dirty="0"/>
                  <a:t>Hypothesized distribution (Exponential Dist.):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Take the inverse: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acc>
                          <m:accPr>
                            <m:chr m:val="̂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acc>
                      </m:den>
                    </m:f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⁡(1−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37341BB-A819-FCAA-2113-456FE71E4D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5375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B2248-32A3-AD03-9BBD-5A6E3D1A9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6580A-359C-A07F-7E75-CA2BB8510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540" y="1386050"/>
            <a:ext cx="8244033" cy="4351339"/>
          </a:xfrm>
        </p:spPr>
        <p:txBody>
          <a:bodyPr/>
          <a:lstStyle/>
          <a:p>
            <a:r>
              <a:rPr lang="en-US" sz="2400" dirty="0"/>
              <a:t>Sort the observations first! (Ordered sample!)</a:t>
            </a:r>
          </a:p>
          <a:p>
            <a:r>
              <a:rPr lang="en-US" sz="2400" dirty="0"/>
              <a:t>Find the pairs (Hypothesized vs Empirical) per each quantile of empirical dist.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26469B8-1FD6-0B9E-68B4-F9D4824E93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8534183"/>
                  </p:ext>
                </p:extLst>
              </p:nvPr>
            </p:nvGraphicFramePr>
            <p:xfrm>
              <a:off x="-1" y="2580768"/>
              <a:ext cx="9144001" cy="355960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77751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542936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451428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872343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3599543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936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1/51</m:t>
                                </m:r>
                              </m:oMath>
                            </m:oMathPara>
                          </a14:m>
                          <a:endParaRPr lang="en-US" sz="19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5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5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5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26469B8-1FD6-0B9E-68B4-F9D4824E93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8534183"/>
                  </p:ext>
                </p:extLst>
              </p:nvPr>
            </p:nvGraphicFramePr>
            <p:xfrm>
              <a:off x="-1" y="2580768"/>
              <a:ext cx="9144001" cy="355960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77751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542936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451428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872343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3599543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43307" t="-58000" r="-448031" b="-43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3807" t="-58000" r="-338" b="-431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AC4A99-1D61-A6F1-BD93-C85C7652603B}"/>
                  </a:ext>
                </a:extLst>
              </p:cNvPr>
              <p:cNvSpPr txBox="1"/>
              <p:nvPr/>
            </p:nvSpPr>
            <p:spPr>
              <a:xfrm>
                <a:off x="1317691" y="4108281"/>
                <a:ext cx="1316386" cy="61363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+1−2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AC4A99-1D61-A6F1-BD93-C85C76526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691" y="4108281"/>
                <a:ext cx="1316386" cy="6136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81A040B-3664-4A13-29E2-8F6F23BF14A3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1700246" y="3430665"/>
            <a:ext cx="275638" cy="67761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D662B5-8D94-5ABA-4718-1CE1E11B19F1}"/>
                  </a:ext>
                </a:extLst>
              </p:cNvPr>
              <p:cNvSpPr txBox="1"/>
              <p:nvPr/>
            </p:nvSpPr>
            <p:spPr>
              <a:xfrm>
                <a:off x="155591" y="4108281"/>
                <a:ext cx="335503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D662B5-8D94-5ABA-4718-1CE1E11B1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91" y="4108281"/>
                <a:ext cx="33550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A6B046B-FDDB-05C5-3DA3-E1F8446934DC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323343" y="3500647"/>
            <a:ext cx="85530" cy="6076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02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F75F1E3-1066-8742-ACAD-90EEDF7C2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9" y="-18662"/>
            <a:ext cx="8996327" cy="63664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37DEC7-94C7-DF9E-E3C8-1F281B23ABAA}"/>
                  </a:ext>
                </a:extLst>
              </p:cNvPr>
              <p:cNvSpPr txBox="1"/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37DEC7-94C7-DF9E-E3C8-1F281B23A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blipFill>
                <a:blip r:embed="rId3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7BE6ED-B518-DE1B-EA5E-CD8E88DDD94B}"/>
                  </a:ext>
                </a:extLst>
              </p:cNvPr>
              <p:cNvSpPr txBox="1"/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7BE6ED-B518-DE1B-EA5E-CD8E88DDD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658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95AB4-6359-F66D-6D4B-C3FF4052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B555D-6BE9-2D9C-075C-0E78CEDB1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353264C-9F83-7DCB-65C7-D92EFD2C03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5444867"/>
                  </p:ext>
                </p:extLst>
              </p:nvPr>
            </p:nvGraphicFramePr>
            <p:xfrm>
              <a:off x="0" y="1617121"/>
              <a:ext cx="9144001" cy="362375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77751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484879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480457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959428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3541486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936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1/51</m:t>
                                </m:r>
                              </m:oMath>
                            </m:oMathPara>
                          </a14:m>
                          <a:endParaRPr lang="en-US" sz="19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5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5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5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936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2/51</m:t>
                                </m:r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5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5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5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353264C-9F83-7DCB-65C7-D92EFD2C032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5444867"/>
                  </p:ext>
                </p:extLst>
              </p:nvPr>
            </p:nvGraphicFramePr>
            <p:xfrm>
              <a:off x="0" y="1617121"/>
              <a:ext cx="9144001" cy="362375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77751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484879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480457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959428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3541486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45492" t="-58586" r="-470082" b="-4464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8348" t="-58586" r="-172" b="-4464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45492" t="-157000" r="-470082" b="-34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58348" t="-157000" r="-172" b="-34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b="0" i="0" kern="1200" dirty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7823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AB51D-5B96-248D-419F-3C594A801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FB0BCF-4D10-A537-9392-2AC591430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0" y="2"/>
            <a:ext cx="8996327" cy="63664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B79E0E-B220-8580-2FE3-B12B8F8539E6}"/>
                  </a:ext>
                </a:extLst>
              </p:cNvPr>
              <p:cNvSpPr txBox="1"/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5B79E0E-B220-8580-2FE3-B12B8F853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blipFill>
                <a:blip r:embed="rId3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8BD56F-7EB1-A3B2-8A2F-01DC0683CFF2}"/>
                  </a:ext>
                </a:extLst>
              </p:cNvPr>
              <p:cNvSpPr txBox="1"/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8BD56F-7EB1-A3B2-8A2F-01DC0683C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109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F7D09-2C62-22B5-3BC7-8A44A4711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62967-8559-1B52-FE93-BF03655F2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D45FB748-092B-B5B8-B3D2-42F25F59ED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1960178"/>
                  </p:ext>
                </p:extLst>
              </p:nvPr>
            </p:nvGraphicFramePr>
            <p:xfrm>
              <a:off x="-1" y="1552964"/>
              <a:ext cx="9144001" cy="3752072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77751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760650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436914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930400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3338286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5936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1/51</m:t>
                                </m:r>
                              </m:oMath>
                            </m:oMathPara>
                          </a14:m>
                          <a:endParaRPr lang="en-US" sz="1900" b="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5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5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5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5936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2/51</m:t>
                                </m:r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5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5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num>
                                      <m:den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5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5936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3/51</m:t>
                                </m:r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0.886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0.740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5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5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5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4/51</m:t>
                                </m:r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1.254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0.996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5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5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5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59368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5/51</m:t>
                                </m:r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2.017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1.259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sz="15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50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1500" b="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num>
                                      <m:den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51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1500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  <m:t>0.08197</m:t>
                                    </m:r>
                                  </m:den>
                                </m:f>
                                <m:func>
                                  <m:funcPr>
                                    <m:ctrlPr>
                                      <a:rPr lang="en-US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1500" b="0" i="0" smtClean="0">
                                        <a:latin typeface="Cambria Math" panose="020405030504060302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500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f>
                                          <m:fPr>
                                            <m:ctrlP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</m:t>
                                            </m:r>
                                          </m:num>
                                          <m:den>
                                            <m:r>
                                              <a:rPr lang="en-US" sz="1500" b="0" i="1" smtClean="0">
                                                <a:latin typeface="Cambria Math" panose="02040503050406030204" pitchFamily="18" charset="0"/>
                                              </a:rPr>
                                              <m:t>51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…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…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dirty="0"/>
                            <a:t>…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D45FB748-092B-B5B8-B3D2-42F25F59ED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1960178"/>
                  </p:ext>
                </p:extLst>
              </p:nvPr>
            </p:nvGraphicFramePr>
            <p:xfrm>
              <a:off x="-1" y="1552964"/>
              <a:ext cx="9144001" cy="3752072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677751">
                      <a:extLst>
                        <a:ext uri="{9D8B030D-6E8A-4147-A177-3AD203B41FA5}">
                          <a16:colId xmlns:a16="http://schemas.microsoft.com/office/drawing/2014/main" val="3017294738"/>
                        </a:ext>
                      </a:extLst>
                    </a:gridCol>
                    <a:gridCol w="1760650">
                      <a:extLst>
                        <a:ext uri="{9D8B030D-6E8A-4147-A177-3AD203B41FA5}">
                          <a16:colId xmlns:a16="http://schemas.microsoft.com/office/drawing/2014/main" val="2365129333"/>
                        </a:ext>
                      </a:extLst>
                    </a:gridCol>
                    <a:gridCol w="1436914">
                      <a:extLst>
                        <a:ext uri="{9D8B030D-6E8A-4147-A177-3AD203B41FA5}">
                          <a16:colId xmlns:a16="http://schemas.microsoft.com/office/drawing/2014/main" val="1933100736"/>
                        </a:ext>
                      </a:extLst>
                    </a:gridCol>
                    <a:gridCol w="1930400">
                      <a:extLst>
                        <a:ext uri="{9D8B030D-6E8A-4147-A177-3AD203B41FA5}">
                          <a16:colId xmlns:a16="http://schemas.microsoft.com/office/drawing/2014/main" val="2228255284"/>
                        </a:ext>
                      </a:extLst>
                    </a:gridCol>
                    <a:gridCol w="3338286">
                      <a:extLst>
                        <a:ext uri="{9D8B030D-6E8A-4147-A177-3AD203B41FA5}">
                          <a16:colId xmlns:a16="http://schemas.microsoft.com/office/drawing/2014/main" val="2088366115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Obs.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Quantile Value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Empirical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/>
                            <a:t>Hypothesized Dist.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Hypothesized Dist. Calculation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746879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38062" t="-57000" r="-381661" b="-473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0.242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723" t="-57000" r="-365" b="-473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387308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38062" t="-158586" r="-381661" b="-37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0.060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0.488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723" t="-158586" r="-365" b="-37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8717165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38062" t="-256000" r="-381661" b="-27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0.886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0.740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723" t="-256000" r="-365" b="-27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3286743"/>
                      </a:ext>
                    </a:extLst>
                  </a:tr>
                  <a:tr h="54087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38062" t="-400000" r="-381661" b="-2078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1.254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0.996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723" t="-400000" r="-365" b="-2078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7403829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38062" t="-449495" r="-381661" b="-86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a:t>2.017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defTabSz="685800" rtl="0" eaLnBrk="1" fontAlgn="b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0" i="0" kern="1200" dirty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1.259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73723" t="-449495" r="-365" b="-86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17112972"/>
                      </a:ext>
                    </a:extLst>
                  </a:tr>
                  <a:tr h="45580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…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…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100" dirty="0"/>
                            <a:t>…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594798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49F6DD2-994B-737B-C698-58809F47A2CD}"/>
              </a:ext>
            </a:extLst>
          </p:cNvPr>
          <p:cNvSpPr txBox="1"/>
          <p:nvPr/>
        </p:nvSpPr>
        <p:spPr>
          <a:xfrm>
            <a:off x="701708" y="5499100"/>
            <a:ext cx="77405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and do this operation for all 50 observations in the empirical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447885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7651DDB-749E-155F-F429-CE2AE8D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1" y="2"/>
            <a:ext cx="8996327" cy="63664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E5CFAC-5FB1-0199-820A-51E121385FAF}"/>
                  </a:ext>
                </a:extLst>
              </p:cNvPr>
              <p:cNvSpPr txBox="1"/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7E5CFAC-5FB1-0199-820A-51E121385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68" y="162212"/>
                <a:ext cx="1084683" cy="376770"/>
              </a:xfrm>
              <a:prstGeom prst="rect">
                <a:avLst/>
              </a:prstGeom>
              <a:blipFill>
                <a:blip r:embed="rId3"/>
                <a:stretch>
                  <a:fillRect t="-1639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C07346-9F0A-257A-4666-F0A636531893}"/>
                  </a:ext>
                </a:extLst>
              </p:cNvPr>
              <p:cNvSpPr txBox="1"/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EC07346-9F0A-257A-4666-F0A636531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434" y="5634220"/>
                <a:ext cx="1113672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6826829"/>
      </p:ext>
    </p:extLst>
  </p:cSld>
  <p:clrMapOvr>
    <a:masterClrMapping/>
  </p:clrMapOvr>
</p:sld>
</file>

<file path=ppt/theme/theme1.xml><?xml version="1.0" encoding="utf-8"?>
<a:theme xmlns:a="http://schemas.openxmlformats.org/drawingml/2006/main" name="IE324-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E324-Theme" id="{730B00FE-D303-4DC4-BE76-73D1DD51DCF4}" vid="{FD3F3E0B-F1FA-4AA6-8B9B-95629DFA8D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IE324-Theme</Template>
  <TotalTime>49</TotalTime>
  <Words>398</Words>
  <Application>Microsoft Office PowerPoint</Application>
  <PresentationFormat>On-screen Show (4:3)</PresentationFormat>
  <Paragraphs>198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IE324-Theme</vt:lpstr>
      <vt:lpstr>IE 324 SIMULATION</vt:lpstr>
      <vt:lpstr>Example</vt:lpstr>
      <vt:lpstr>Example</vt:lpstr>
      <vt:lpstr>Example</vt:lpstr>
      <vt:lpstr>PowerPoint Presentation</vt:lpstr>
      <vt:lpstr>Example</vt:lpstr>
      <vt:lpstr>PowerPoint Presentation</vt:lpstr>
      <vt:lpstr>Example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Emre Uzun</dc:creator>
  <cp:lastModifiedBy>Emre Uzun</cp:lastModifiedBy>
  <cp:revision>8</cp:revision>
  <dcterms:created xsi:type="dcterms:W3CDTF">2025-02-10T12:55:56Z</dcterms:created>
  <dcterms:modified xsi:type="dcterms:W3CDTF">2025-02-10T16:48:06Z</dcterms:modified>
</cp:coreProperties>
</file>