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66" r:id="rId8"/>
    <p:sldId id="263" r:id="rId9"/>
    <p:sldId id="265" r:id="rId10"/>
    <p:sldId id="260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828" y="11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1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3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8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6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8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4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0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4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9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356352"/>
            <a:ext cx="12192000" cy="50164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Bilkent</a:t>
            </a:r>
            <a:r>
              <a:rPr lang="en-US" sz="1800" baseline="0" dirty="0"/>
              <a:t> University - IE 324 Simulation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976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33A5-4025-29B7-90A4-60E009286C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altLang="en-US" sz="4400" dirty="0"/>
              <a:t>IE 324 SIMULATION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2DE036-973E-858F-4E94-CC315A106B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Q-Q PLOT EXAMPLE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AU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185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FC5B23-CCAA-94B5-FC78-CCE5078DD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199" y="29180"/>
            <a:ext cx="8965602" cy="63446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A8ABF6-4BEC-8EAF-3C9E-C0FA1A9DC5CD}"/>
                  </a:ext>
                </a:extLst>
              </p:cNvPr>
              <p:cNvSpPr txBox="1"/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A8ABF6-4BEC-8EAF-3C9E-C0FA1A9DC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FA9AC0-68B1-92FE-1A16-22C66AEC7542}"/>
                  </a:ext>
                </a:extLst>
              </p:cNvPr>
              <p:cNvSpPr txBox="1"/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FA9AC0-68B1-92FE-1A16-22C66AEC7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279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785368-5259-C3C6-21A9-F4F888BD6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81" y="9330"/>
            <a:ext cx="8955875" cy="63377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95E2AB-4AB3-65B3-5090-2C508BC0C0DD}"/>
                  </a:ext>
                </a:extLst>
              </p:cNvPr>
              <p:cNvSpPr txBox="1"/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95E2AB-4AB3-65B3-5090-2C508BC0C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C0514C-D55B-4914-6008-B1E1F85F0636}"/>
                  </a:ext>
                </a:extLst>
              </p:cNvPr>
              <p:cNvSpPr txBox="1"/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C0514C-D55B-4914-6008-B1E1F85F0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91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8ED2-22E4-9CF8-90A9-C32E75B6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B6F2-FAA7-A528-810F-81D398588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the following sample of 50 observations follow an exponential distribution?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149CD8-5AD2-72A3-DB5B-436AFA79DD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241278"/>
              </p:ext>
            </p:extLst>
          </p:nvPr>
        </p:nvGraphicFramePr>
        <p:xfrm>
          <a:off x="2035629" y="2401689"/>
          <a:ext cx="8439150" cy="33787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1393">
                  <a:extLst>
                    <a:ext uri="{9D8B030D-6E8A-4147-A177-3AD203B41FA5}">
                      <a16:colId xmlns:a16="http://schemas.microsoft.com/office/drawing/2014/main" val="187642980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46829033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3858571560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162235186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235218633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26366889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1804623969"/>
                    </a:ext>
                  </a:extLst>
                </a:gridCol>
                <a:gridCol w="1030561">
                  <a:extLst>
                    <a:ext uri="{9D8B030D-6E8A-4147-A177-3AD203B41FA5}">
                      <a16:colId xmlns:a16="http://schemas.microsoft.com/office/drawing/2014/main" val="187390082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840501565"/>
                    </a:ext>
                  </a:extLst>
                </a:gridCol>
                <a:gridCol w="950406">
                  <a:extLst>
                    <a:ext uri="{9D8B030D-6E8A-4147-A177-3AD203B41FA5}">
                      <a16:colId xmlns:a16="http://schemas.microsoft.com/office/drawing/2014/main" val="8275992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Obs. </a:t>
                      </a:r>
                      <a:br>
                        <a:rPr lang="en-US" sz="1800" b="1" dirty="0">
                          <a:effectLst/>
                        </a:rPr>
                      </a:b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Value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33749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8.616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7.386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18.204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10.144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4145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12.474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3.212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29.524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19.620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2.017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5991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7.845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9.702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8.795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17.912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2106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6.208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16.589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12.640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6.927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16794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14.872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6.174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15.359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4.219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3.727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4927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3.429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13.147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13.490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3.192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14.886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4502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3.652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18.537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5.731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28.195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7.816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16493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5.895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5.895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1.254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11.711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3.328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7427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10.247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17.044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0.060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5.908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21.482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17282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6.059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10.087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67.254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81.117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2.415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085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45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BD66-AAF6-105A-FBC0-08C1D182E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7341BB-A819-FCAA-2113-456FE71E4D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First let us find the parameter(s) of the distribution:</a:t>
                </a:r>
              </a:p>
              <a:p>
                <a:pPr lvl="1"/>
                <a:r>
                  <a:rPr lang="en-US" sz="2400" dirty="0"/>
                  <a:t>The MLE of exponential distribution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den>
                    </m:f>
                  </m:oMath>
                </a14:m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=12.1991</m:t>
                    </m:r>
                  </m:oMath>
                </a14:m>
                <a:r>
                  <a:rPr lang="en-US" sz="2400" dirty="0"/>
                  <a:t>, so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acc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=0.08197</m:t>
                    </m:r>
                  </m:oMath>
                </a14:m>
                <a:endParaRPr lang="en-US" sz="3200" dirty="0"/>
              </a:p>
              <a:p>
                <a:endParaRPr lang="en-US" sz="2800" dirty="0"/>
              </a:p>
              <a:p>
                <a:r>
                  <a:rPr lang="en-US" sz="2800" dirty="0"/>
                  <a:t>Hypothesized distribution (Exponential Dist.):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Take the inverse: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acc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⁡(1−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7341BB-A819-FCAA-2113-456FE71E4D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537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B2248-32A3-AD03-9BBD-5A6E3D1A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6580A-359C-A07F-7E75-CA2BB8510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078"/>
            <a:ext cx="10515600" cy="4351338"/>
          </a:xfrm>
        </p:spPr>
        <p:txBody>
          <a:bodyPr/>
          <a:lstStyle/>
          <a:p>
            <a:r>
              <a:rPr lang="en-US" sz="2400" dirty="0"/>
              <a:t>Sort the observations first! (Ordered sample!)</a:t>
            </a:r>
          </a:p>
          <a:p>
            <a:r>
              <a:rPr lang="en-US" sz="2400" dirty="0"/>
              <a:t>Find the pairs (Hypothesized vs Empirical) per each quantile of empirical dist.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6469B8-1FD6-0B9E-68B4-F9D4824E93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2531481"/>
                  </p:ext>
                </p:extLst>
              </p:nvPr>
            </p:nvGraphicFramePr>
            <p:xfrm>
              <a:off x="544287" y="2580766"/>
              <a:ext cx="11103426" cy="352537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0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3628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51</m:t>
                                </m:r>
                              </m:oMath>
                            </m:oMathPara>
                          </a14:m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6469B8-1FD6-0B9E-68B4-F9D4824E93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2531481"/>
                  </p:ext>
                </p:extLst>
              </p:nvPr>
            </p:nvGraphicFramePr>
            <p:xfrm>
              <a:off x="544287" y="2580766"/>
              <a:ext cx="11103426" cy="352537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61702" r="-561961" b="-4585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61702" r="-113" b="-4585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C4A99-1D61-A6F1-BD93-C85C7652603B}"/>
                  </a:ext>
                </a:extLst>
              </p:cNvPr>
              <p:cNvSpPr txBox="1"/>
              <p:nvPr/>
            </p:nvSpPr>
            <p:spPr>
              <a:xfrm>
                <a:off x="1782148" y="4036636"/>
                <a:ext cx="1316386" cy="61363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C4A99-1D61-A6F1-BD93-C85C76526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148" y="4036636"/>
                <a:ext cx="1316386" cy="6136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81A040B-3664-4A13-29E2-8F6F23BF14A3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2164702" y="3359020"/>
            <a:ext cx="275639" cy="6776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D662B5-8D94-5ABA-4718-1CE1E11B19F1}"/>
                  </a:ext>
                </a:extLst>
              </p:cNvPr>
              <p:cNvSpPr txBox="1"/>
              <p:nvPr/>
            </p:nvSpPr>
            <p:spPr>
              <a:xfrm>
                <a:off x="670448" y="4036636"/>
                <a:ext cx="335503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D662B5-8D94-5ABA-4718-1CE1E11B1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48" y="4036636"/>
                <a:ext cx="33550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A6B046B-FDDB-05C5-3DA3-E1F8446934DC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838200" y="3429000"/>
            <a:ext cx="85531" cy="6076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0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37DEC7-94C7-DF9E-E3C8-1F281B23ABAA}"/>
                  </a:ext>
                </a:extLst>
              </p:cNvPr>
              <p:cNvSpPr txBox="1"/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37DEC7-94C7-DF9E-E3C8-1F281B23A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blipFill>
                <a:blip r:embed="rId2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BE6ED-B518-DE1B-EA5E-CD8E88DDD94B}"/>
                  </a:ext>
                </a:extLst>
              </p:cNvPr>
              <p:cNvSpPr txBox="1"/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BE6ED-B518-DE1B-EA5E-CD8E88DDD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F75F1E3-1066-8742-ACAD-90EEDF7C2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778" y="-18663"/>
            <a:ext cx="8996326" cy="63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95AB4-6359-F66D-6D4B-C3FF4052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555D-6BE9-2D9C-075C-0E78CEDB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B1A31-4BF1-1337-0E5F-52E2D301A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078"/>
            <a:ext cx="10515600" cy="4351338"/>
          </a:xfrm>
        </p:spPr>
        <p:txBody>
          <a:bodyPr/>
          <a:lstStyle/>
          <a:p>
            <a:r>
              <a:rPr lang="en-US" sz="2400" dirty="0"/>
              <a:t>Sort the observations first! (Ordered sample!)</a:t>
            </a:r>
          </a:p>
          <a:p>
            <a:r>
              <a:rPr lang="en-US" sz="2400" dirty="0"/>
              <a:t>Find the pairs (Hypothesized vs Empirical) per each quantile of empirical dist.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353264C-9F83-7DCB-65C7-D92EFD2C03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1720082"/>
                  </p:ext>
                </p:extLst>
              </p:nvPr>
            </p:nvGraphicFramePr>
            <p:xfrm>
              <a:off x="544287" y="2580766"/>
              <a:ext cx="11103426" cy="3555303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0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3628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51</m:t>
                                </m:r>
                              </m:oMath>
                            </m:oMathPara>
                          </a14:m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2/51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0.060181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0.48803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353264C-9F83-7DCB-65C7-D92EFD2C03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1720082"/>
                  </p:ext>
                </p:extLst>
              </p:nvPr>
            </p:nvGraphicFramePr>
            <p:xfrm>
              <a:off x="544287" y="2580766"/>
              <a:ext cx="11103426" cy="3555303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61702" r="-561961" b="-463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61702" r="-113" b="-4638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161702" r="-561961" b="-363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0.060181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0.48803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161702" r="-113" b="-3638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823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AB51D-5B96-248D-419F-3C594A801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696AAB-3879-47D1-DEFA-9F8B8248E0FB}"/>
                  </a:ext>
                </a:extLst>
              </p:cNvPr>
              <p:cNvSpPr txBox="1"/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696AAB-3879-47D1-DEFA-9F8B8248E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blipFill>
                <a:blip r:embed="rId2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FCA7E-2FA2-E26B-04D0-94BA9E7F465F}"/>
                  </a:ext>
                </a:extLst>
              </p:cNvPr>
              <p:cNvSpPr txBox="1"/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FCA7E-2FA2-E26B-04D0-94BA9E7F4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7FB0BCF-4D10-A537-9392-2AC591430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108" y="-1"/>
            <a:ext cx="8996326" cy="63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9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F7D09-2C62-22B5-3BC7-8A44A471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62967-8559-1B52-FE93-BF03655F2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4737E-7403-BF13-78ED-D2AAFD924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078"/>
            <a:ext cx="10515600" cy="4351338"/>
          </a:xfrm>
        </p:spPr>
        <p:txBody>
          <a:bodyPr/>
          <a:lstStyle/>
          <a:p>
            <a:r>
              <a:rPr lang="en-US" sz="2400" dirty="0"/>
              <a:t>Sort the observations first! (Ordered sample!)</a:t>
            </a:r>
          </a:p>
          <a:p>
            <a:r>
              <a:rPr lang="en-US" sz="2400" dirty="0"/>
              <a:t>Find the pairs (Hypothesized vs Empirical) per each quantile of empirical dist.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45FB748-092B-B5B8-B3D2-42F25F59ED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1071734"/>
                  </p:ext>
                </p:extLst>
              </p:nvPr>
            </p:nvGraphicFramePr>
            <p:xfrm>
              <a:off x="544287" y="2580766"/>
              <a:ext cx="11103426" cy="361516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0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3628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51</m:t>
                                </m:r>
                              </m:oMath>
                            </m:oMathPara>
                          </a14:m>
                          <a:endParaRPr lang="en-US" sz="18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2/51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0.060181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0.48803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3/51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0.885952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0.739567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4/51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1.253521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0.996399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5/51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2.016541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1.258756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4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4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45FB748-092B-B5B8-B3D2-42F25F59ED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1071734"/>
                  </p:ext>
                </p:extLst>
              </p:nvPr>
            </p:nvGraphicFramePr>
            <p:xfrm>
              <a:off x="544287" y="2580766"/>
              <a:ext cx="11103426" cy="361516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22982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53213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530220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79147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540553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61702" r="-561961" b="-4829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0.050125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61702" r="-113" b="-4829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161702" r="-561961" b="-3829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0.060181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0.48803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161702" r="-113" b="-3829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264516" r="-561961" b="-2870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0.885952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0.739567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264516" r="-113" b="-2870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380899" r="-56196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1.253521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0.996399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380899" r="-113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7080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2941" t="-455319" r="-561961" b="-893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2.016541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1.258756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411" t="-455319" r="-113" b="-893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…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47885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8A309C-F681-9CCA-4077-E20F5871E8FE}"/>
                  </a:ext>
                </a:extLst>
              </p:cNvPr>
              <p:cNvSpPr txBox="1"/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8A309C-F681-9CCA-4077-E20F5871E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" y="107383"/>
                <a:ext cx="1084683" cy="376770"/>
              </a:xfrm>
              <a:prstGeom prst="rect">
                <a:avLst/>
              </a:prstGeom>
              <a:blipFill>
                <a:blip r:embed="rId2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87F5C6-49FC-FE2A-F362-41491364615F}"/>
                  </a:ext>
                </a:extLst>
              </p:cNvPr>
              <p:cNvSpPr txBox="1"/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87F5C6-49FC-FE2A-F362-414913646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5511" y="5997077"/>
                <a:ext cx="1113672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7651DDB-749E-155F-F429-CE2AE8D7F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769" y="-1"/>
            <a:ext cx="8996326" cy="63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26829"/>
      </p:ext>
    </p:extLst>
  </p:cSld>
  <p:clrMapOvr>
    <a:masterClrMapping/>
  </p:clrMapOvr>
</p:sld>
</file>

<file path=ppt/theme/theme1.xml><?xml version="1.0" encoding="utf-8"?>
<a:theme xmlns:a="http://schemas.openxmlformats.org/drawingml/2006/main" name="IE324-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324-Theme" id="{730B00FE-D303-4DC4-BE76-73D1DD51DCF4}" vid="{FD3F3E0B-F1FA-4AA6-8B9B-95629DFA8D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IE324-Theme</Template>
  <TotalTime>42</TotalTime>
  <Words>434</Words>
  <Application>Microsoft Office PowerPoint</Application>
  <PresentationFormat>Widescreen</PresentationFormat>
  <Paragraphs>201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IE324-Theme</vt:lpstr>
      <vt:lpstr>IE 324 SIMULATION</vt:lpstr>
      <vt:lpstr>Example</vt:lpstr>
      <vt:lpstr>Example</vt:lpstr>
      <vt:lpstr>Example</vt:lpstr>
      <vt:lpstr>PowerPoint Presentation</vt:lpstr>
      <vt:lpstr>Example</vt:lpstr>
      <vt:lpstr>PowerPoint Presentation</vt:lpstr>
      <vt:lpstr>Example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Emre Uzun</dc:creator>
  <cp:lastModifiedBy>Emre Uzun</cp:lastModifiedBy>
  <cp:revision>6</cp:revision>
  <dcterms:created xsi:type="dcterms:W3CDTF">2025-02-10T12:55:56Z</dcterms:created>
  <dcterms:modified xsi:type="dcterms:W3CDTF">2025-02-10T13:38:38Z</dcterms:modified>
</cp:coreProperties>
</file>