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54" r:id="rId1"/>
  </p:sldMasterIdLst>
  <p:notesMasterIdLst>
    <p:notesMasterId r:id="rId17"/>
  </p:notesMasterIdLst>
  <p:handoutMasterIdLst>
    <p:handoutMasterId r:id="rId18"/>
  </p:handout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7" r:id="rId11"/>
    <p:sldId id="268" r:id="rId12"/>
    <p:sldId id="269" r:id="rId13"/>
    <p:sldId id="270" r:id="rId14"/>
    <p:sldId id="271" r:id="rId15"/>
    <p:sldId id="272" r:id="rId16"/>
  </p:sldIdLst>
  <p:sldSz cx="9144000" cy="6858000" type="screen4x3"/>
  <p:notesSz cx="6946900" cy="10058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68">
          <p15:clr>
            <a:srgbClr val="A4A3A4"/>
          </p15:clr>
        </p15:guide>
        <p15:guide id="2" pos="218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666FF"/>
    <a:srgbClr val="CC66FF"/>
    <a:srgbClr val="0066FF"/>
    <a:srgbClr val="3399FF"/>
    <a:srgbClr val="006666"/>
    <a:srgbClr val="008080"/>
    <a:srgbClr val="3366FF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787"/>
    <p:restoredTop sz="90929"/>
  </p:normalViewPr>
  <p:slideViewPr>
    <p:cSldViewPr>
      <p:cViewPr varScale="1">
        <p:scale>
          <a:sx n="99" d="100"/>
          <a:sy n="99" d="100"/>
        </p:scale>
        <p:origin x="146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-1710" y="-72"/>
      </p:cViewPr>
      <p:guideLst>
        <p:guide orient="horz" pos="3168"/>
        <p:guide pos="218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99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>
            <a:lvl1pPr algn="l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44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37000" y="0"/>
            <a:ext cx="30099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>
            <a:lvl1pPr algn="r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44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555163"/>
            <a:ext cx="30099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b" anchorCtr="0" compatLnSpc="1">
            <a:prstTxWarp prst="textNoShape">
              <a:avLst/>
            </a:prstTxWarp>
          </a:bodyPr>
          <a:lstStyle>
            <a:lvl1pPr algn="l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044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37000" y="9555163"/>
            <a:ext cx="30099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b" anchorCtr="0" compatLnSpc="1">
            <a:prstTxWarp prst="textNoShape">
              <a:avLst/>
            </a:prstTxWarp>
          </a:bodyPr>
          <a:lstStyle>
            <a:lvl1pPr algn="r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6D901C6B-2CEC-4722-84D0-48616F76B5A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99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>
            <a:lvl1pPr algn="l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37000" y="0"/>
            <a:ext cx="30099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>
            <a:lvl1pPr algn="r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8850" y="754063"/>
            <a:ext cx="5029200" cy="3771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5513" y="4778375"/>
            <a:ext cx="5095875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en-US" noProof="0"/>
              <a:t>Click to edit Master text styles</a:t>
            </a:r>
          </a:p>
          <a:p>
            <a:pPr lvl="0"/>
            <a:r>
              <a:rPr lang="en-AU" altLang="en-US" noProof="0"/>
              <a:t>Second level</a:t>
            </a:r>
          </a:p>
          <a:p>
            <a:pPr lvl="0"/>
            <a:r>
              <a:rPr lang="en-AU" altLang="en-US" noProof="0"/>
              <a:t>Third level</a:t>
            </a:r>
          </a:p>
          <a:p>
            <a:pPr lvl="0"/>
            <a:r>
              <a:rPr lang="en-AU" altLang="en-US" noProof="0"/>
              <a:t>Fourth level</a:t>
            </a:r>
          </a:p>
          <a:p>
            <a:pPr lvl="0"/>
            <a:r>
              <a:rPr lang="en-AU" altLang="en-US" noProof="0"/>
              <a:t>Fifth level</a:t>
            </a:r>
          </a:p>
        </p:txBody>
      </p:sp>
      <p:sp>
        <p:nvSpPr>
          <p:cNvPr id="307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55163"/>
            <a:ext cx="30099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b" anchorCtr="0" compatLnSpc="1">
            <a:prstTxWarp prst="textNoShape">
              <a:avLst/>
            </a:prstTxWarp>
          </a:bodyPr>
          <a:lstStyle>
            <a:lvl1pPr algn="l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AU" altLang="en-US"/>
          </a:p>
        </p:txBody>
      </p:sp>
      <p:sp>
        <p:nvSpPr>
          <p:cNvPr id="307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37000" y="9555163"/>
            <a:ext cx="3009900" cy="503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7164" tIns="48582" rIns="97164" bIns="48582" numCol="1" anchor="b" anchorCtr="0" compatLnSpc="1">
            <a:prstTxWarp prst="textNoShape">
              <a:avLst/>
            </a:prstTxWarp>
          </a:bodyPr>
          <a:lstStyle>
            <a:lvl1pPr algn="r" defTabSz="971550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fld id="{1B80A44B-C995-401B-82C0-72120C45267B}" type="slidenum">
              <a:rPr lang="en-AU" altLang="en-US"/>
              <a:pPr>
                <a:defRPr/>
              </a:pPr>
              <a:t>‹#›</a:t>
            </a:fld>
            <a:endParaRPr lang="en-A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55A98-7CA0-4575-936F-924334B455A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809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F52B1E-0A91-44AB-978D-EB98E35B2B0B}" type="datetimeFigureOut">
              <a:rPr lang="en-US"/>
              <a:pPr>
                <a:defRPr/>
              </a:pPr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F82460-5CD4-43D3-83A5-BCC47BE990F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5653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5C707-18B2-4811-B0A2-24A9C9469341}" type="datetimeFigureOut">
              <a:rPr lang="en-US"/>
              <a:pPr>
                <a:defRPr/>
              </a:pPr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D092E-1746-49B9-AAD6-ADDBE7A9E7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258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D6FBA7-E7E6-4CEC-A527-50074C1E7A53}" type="datetimeFigureOut">
              <a:rPr lang="en-US"/>
              <a:pPr>
                <a:defRPr/>
              </a:pPr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D48822-99BD-411A-B09D-5DBE743D31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97236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23D4A-760D-495A-B688-BE2C9D39C34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969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A4D645-2778-4BB7-9516-3F0672C374AA}" type="datetimeFigureOut">
              <a:rPr lang="en-US"/>
              <a:pPr>
                <a:defRPr/>
              </a:pPr>
              <a:t>3/23/2026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7C3EA9-003B-4477-BEE2-6529801533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60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0AB85-A4B6-4C5F-AAC9-1FB6201B92AE}" type="datetimeFigureOut">
              <a:rPr lang="en-US"/>
              <a:pPr>
                <a:defRPr/>
              </a:pPr>
              <a:t>3/23/2026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105B2-01BD-49A0-BF1F-29F73D7B3A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379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BE98B-630E-440A-8786-1FB6C33E06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9511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2F6ED-35F3-40C9-8EB4-3ABA3E193EC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1663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0946BF-7227-4AC0-9A38-AD204F6F3C8E}" type="datetimeFigureOut">
              <a:rPr lang="en-US"/>
              <a:pPr>
                <a:defRPr/>
              </a:pPr>
              <a:t>3/23/2026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D7B37A-2F8E-4866-9036-84E3FA22B5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5700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6A04A-460B-4C7C-8EC7-44C6364B5BC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97519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444CB2F-36AD-490C-96FC-50E6AA2B4AA4}" type="datetimeFigureOut">
              <a:rPr lang="en-US"/>
              <a:pPr>
                <a:defRPr/>
              </a:pPr>
              <a:t>3/23/2026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A74BA40-8B12-4ABE-9DDB-E841D4C11B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6356350"/>
            <a:ext cx="9144000" cy="5016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Bilkent University - IE 324 Simulation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03" r:id="rId2"/>
    <p:sldLayoutId id="2147483810" r:id="rId3"/>
    <p:sldLayoutId id="2147483804" r:id="rId4"/>
    <p:sldLayoutId id="2147483805" r:id="rId5"/>
    <p:sldLayoutId id="2147483811" r:id="rId6"/>
    <p:sldLayoutId id="2147483812" r:id="rId7"/>
    <p:sldLayoutId id="2147483806" r:id="rId8"/>
    <p:sldLayoutId id="2147483813" r:id="rId9"/>
    <p:sldLayoutId id="2147483807" r:id="rId10"/>
    <p:sldLayoutId id="2147483808" r:id="rId11"/>
  </p:sldLayoutIdLst>
  <p:txStyles>
    <p:titleStyle>
      <a:lvl1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eaLnBrk="0" fontAlgn="base" hangingPunct="0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0" fontAlgn="base" hangingPunct="0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AU" altLang="en-US" sz="4800" dirty="0"/>
              <a:t>IE 324 SIMULATION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AU" altLang="en-US" sz="3600" b="1" dirty="0"/>
              <a:t>ARENA</a:t>
            </a:r>
          </a:p>
          <a:p>
            <a:pPr eaLnBrk="1" hangingPunct="1"/>
            <a:r>
              <a:rPr lang="en-AU" altLang="en-US" sz="3600" b="1" dirty="0"/>
              <a:t>DETAILED MODELING</a:t>
            </a:r>
          </a:p>
          <a:p>
            <a:pPr eaLnBrk="1" hangingPunct="1"/>
            <a:endParaRPr lang="en-AU" altLang="en-US" sz="36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 VIII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What if we had varying number of sales and tech support representatives throughout the day?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612" y="2667000"/>
            <a:ext cx="6962775" cy="337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3788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 IX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What if 4% of the tech calls require further investigation after the customer hangs up?</a:t>
            </a:r>
          </a:p>
          <a:p>
            <a:pPr lvl="1"/>
            <a:r>
              <a:rPr lang="en-US" sz="2500" dirty="0"/>
              <a:t>The investigation takes EXPO(60) minutes.</a:t>
            </a:r>
          </a:p>
          <a:p>
            <a:pPr lvl="1"/>
            <a:r>
              <a:rPr lang="en-US" sz="2500" dirty="0"/>
              <a:t>The tech support representative that answered the original call calls the customer back and this call takes TRIA(2,4,9) minutes. (This call has a higher priority than the incoming calls)</a:t>
            </a:r>
          </a:p>
          <a:p>
            <a:pPr lvl="1"/>
            <a:r>
              <a:rPr lang="en-US" sz="2500" dirty="0"/>
              <a:t>The return call also requires one trunk line (again with a higher priority)</a:t>
            </a:r>
          </a:p>
        </p:txBody>
      </p:sp>
    </p:spTree>
    <p:extLst>
      <p:ext uri="{BB962C8B-B14F-4D97-AF65-F5344CB8AC3E}">
        <p14:creationId xmlns:p14="http://schemas.microsoft.com/office/powerpoint/2010/main" val="304695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 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What if we would like to obtain the number of rejected calls per each hour of operation?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29787173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 XI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What if we plan to hire new sales employees who will work from 12 PM (noon) to 4 PM?</a:t>
            </a:r>
          </a:p>
          <a:p>
            <a:pPr lvl="1"/>
            <a:r>
              <a:rPr lang="en-US" sz="2500" dirty="0"/>
              <a:t>We would like to make this amount flexible as later we may want to find the optimal number of these newly hired sales employees.</a:t>
            </a:r>
          </a:p>
        </p:txBody>
      </p:sp>
    </p:spTree>
    <p:extLst>
      <p:ext uri="{BB962C8B-B14F-4D97-AF65-F5344CB8AC3E}">
        <p14:creationId xmlns:p14="http://schemas.microsoft.com/office/powerpoint/2010/main" val="1365810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 XII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What if we would like to learn the total amount of excess waiting time for sales calls?</a:t>
            </a:r>
          </a:p>
          <a:p>
            <a:pPr lvl="1"/>
            <a:r>
              <a:rPr lang="en-US" sz="2200" dirty="0"/>
              <a:t>Any wait above 1 minute is considered as excess.</a:t>
            </a:r>
          </a:p>
        </p:txBody>
      </p:sp>
    </p:spTree>
    <p:extLst>
      <p:ext uri="{BB962C8B-B14F-4D97-AF65-F5344CB8AC3E}">
        <p14:creationId xmlns:p14="http://schemas.microsoft.com/office/powerpoint/2010/main" val="27114367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 XIII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Consider the following cost structure:</a:t>
            </a:r>
          </a:p>
          <a:p>
            <a:pPr lvl="1"/>
            <a:r>
              <a:rPr lang="en-US" sz="2400" dirty="0"/>
              <a:t>Sales Reps: $20/hour (New Hires: $17/</a:t>
            </a:r>
            <a:r>
              <a:rPr lang="en-US" sz="2400" dirty="0" err="1"/>
              <a:t>hr</a:t>
            </a:r>
            <a:r>
              <a:rPr lang="en-US" sz="2400" dirty="0"/>
              <a:t>)</a:t>
            </a:r>
          </a:p>
          <a:p>
            <a:pPr lvl="1"/>
            <a:r>
              <a:rPr lang="en-US" sz="2400" dirty="0"/>
              <a:t>Tech Support Reps: $18/hour</a:t>
            </a:r>
          </a:p>
          <a:p>
            <a:pPr lvl="1"/>
            <a:r>
              <a:rPr lang="en-US" sz="2400" dirty="0"/>
              <a:t>Excess Wait Cost: 81.8 cents/minute ($49.08/hour)</a:t>
            </a:r>
          </a:p>
          <a:p>
            <a:pPr lvl="1"/>
            <a:r>
              <a:rPr lang="en-US" sz="2400" dirty="0"/>
              <a:t>Cost of Trunk Lines: $20/line day. </a:t>
            </a:r>
          </a:p>
          <a:p>
            <a:r>
              <a:rPr lang="en-US" sz="2700" dirty="0"/>
              <a:t>What is the cost of operating this </a:t>
            </a:r>
            <a:r>
              <a:rPr lang="en-US" sz="2700"/>
              <a:t>call center per day?</a:t>
            </a:r>
            <a:endParaRPr lang="en-US" sz="2700" dirty="0"/>
          </a:p>
        </p:txBody>
      </p:sp>
    </p:spTree>
    <p:extLst>
      <p:ext uri="{BB962C8B-B14F-4D97-AF65-F5344CB8AC3E}">
        <p14:creationId xmlns:p14="http://schemas.microsoft.com/office/powerpoint/2010/main" val="28884302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 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What if there were only 26 trunk lines available?</a:t>
            </a:r>
          </a:p>
        </p:txBody>
      </p:sp>
    </p:spTree>
    <p:extLst>
      <p:ext uri="{BB962C8B-B14F-4D97-AF65-F5344CB8AC3E}">
        <p14:creationId xmlns:p14="http://schemas.microsoft.com/office/powerpoint/2010/main" val="7201555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 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What if the new calls would be dropped if all 26 trunk lines were busy?</a:t>
            </a:r>
          </a:p>
          <a:p>
            <a:pPr lvl="1"/>
            <a:r>
              <a:rPr lang="en-US" sz="2500" dirty="0"/>
              <a:t>We also need to record the number of attempted, dropped and completed calls.</a:t>
            </a:r>
          </a:p>
        </p:txBody>
      </p:sp>
    </p:spTree>
    <p:extLst>
      <p:ext uri="{BB962C8B-B14F-4D97-AF65-F5344CB8AC3E}">
        <p14:creationId xmlns:p14="http://schemas.microsoft.com/office/powerpoint/2010/main" val="2333799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 III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What if we would like to differentiate between different calls in the reports?</a:t>
            </a: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3147228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 IV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What if the order status calls requiring to speak with a Sales Representative gets a lower priority than the Sales Calls?</a:t>
            </a:r>
          </a:p>
          <a:p>
            <a:pPr lvl="1"/>
            <a:endParaRPr lang="en-US" sz="2200" dirty="0"/>
          </a:p>
          <a:p>
            <a:pPr marL="342900" lvl="1" indent="0">
              <a:buNone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002684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 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What if we would like to run this model for a workday (8 AM to 6 PM) where calls received before 6 PM are completed even if this happens </a:t>
            </a:r>
            <a:r>
              <a:rPr lang="en-US" sz="2800" u="sng" dirty="0"/>
              <a:t>after</a:t>
            </a:r>
            <a:r>
              <a:rPr lang="en-US" sz="2800" dirty="0"/>
              <a:t> 6PM?</a:t>
            </a:r>
          </a:p>
          <a:p>
            <a:pPr lvl="1"/>
            <a:r>
              <a:rPr lang="en-US" sz="2000" dirty="0"/>
              <a:t>No calls after 6 PM but the model should continue to run. (Assume that operating until 7 PM will clear out all held calls.</a:t>
            </a:r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The system runs until the last call is completed. (Disregard the assumption of operating exactly until 7 PM)</a:t>
            </a:r>
          </a:p>
        </p:txBody>
      </p:sp>
    </p:spTree>
    <p:extLst>
      <p:ext uri="{BB962C8B-B14F-4D97-AF65-F5344CB8AC3E}">
        <p14:creationId xmlns:p14="http://schemas.microsoft.com/office/powerpoint/2010/main" val="1037742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 VI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What if we had varying arrival rates throughout the day?</a:t>
            </a:r>
          </a:p>
          <a:p>
            <a:pPr lvl="1"/>
            <a:r>
              <a:rPr lang="en-US" sz="2000" dirty="0"/>
              <a:t>The calls happen with a Nonstationary Poisson Process.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Rates are given in number of calls/hour, but valid for ½ hour.</a:t>
            </a:r>
          </a:p>
          <a:p>
            <a:pPr lvl="1"/>
            <a:endParaRPr lang="en-US" sz="1600" dirty="0"/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75" y="3276600"/>
            <a:ext cx="6902450" cy="1833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6778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 VII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What if we could differentiate between the capabilities of each Tech Support Representative?</a:t>
            </a: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612" y="2667000"/>
            <a:ext cx="6962775" cy="337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06464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 VII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Set selection rules</a:t>
            </a:r>
          </a:p>
          <a:p>
            <a:pPr lvl="1"/>
            <a:r>
              <a:rPr lang="en-US" sz="2500" dirty="0"/>
              <a:t>Cyclical: 1-2-3-1-2-3</a:t>
            </a:r>
          </a:p>
          <a:p>
            <a:pPr lvl="1"/>
            <a:r>
              <a:rPr lang="en-US" sz="2500" dirty="0"/>
              <a:t>Random</a:t>
            </a:r>
          </a:p>
          <a:p>
            <a:pPr lvl="1"/>
            <a:r>
              <a:rPr lang="en-US" sz="2500" dirty="0"/>
              <a:t>Preferred Order 1-2-3</a:t>
            </a:r>
          </a:p>
          <a:p>
            <a:pPr lvl="1"/>
            <a:r>
              <a:rPr lang="en-US" sz="2500" dirty="0"/>
              <a:t>Specific Member</a:t>
            </a:r>
          </a:p>
          <a:p>
            <a:pPr lvl="1"/>
            <a:r>
              <a:rPr lang="en-US" sz="2500" dirty="0"/>
              <a:t>Largest Remaining Capacity</a:t>
            </a:r>
          </a:p>
          <a:p>
            <a:pPr lvl="1"/>
            <a:r>
              <a:rPr lang="en-US" sz="2500" dirty="0"/>
              <a:t>Smallest Number Busy</a:t>
            </a:r>
          </a:p>
        </p:txBody>
      </p:sp>
    </p:spTree>
    <p:extLst>
      <p:ext uri="{BB962C8B-B14F-4D97-AF65-F5344CB8AC3E}">
        <p14:creationId xmlns:p14="http://schemas.microsoft.com/office/powerpoint/2010/main" val="283115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4521</TotalTime>
  <Words>512</Words>
  <Application>Microsoft Office PowerPoint</Application>
  <PresentationFormat>On-screen Show (4:3)</PresentationFormat>
  <Paragraphs>60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Office Theme</vt:lpstr>
      <vt:lpstr>IE 324 SIMULATION</vt:lpstr>
      <vt:lpstr>PART I</vt:lpstr>
      <vt:lpstr>PART II</vt:lpstr>
      <vt:lpstr>PART III</vt:lpstr>
      <vt:lpstr>PART IV</vt:lpstr>
      <vt:lpstr>PART V</vt:lpstr>
      <vt:lpstr>PART VI</vt:lpstr>
      <vt:lpstr>PART VII</vt:lpstr>
      <vt:lpstr>PART VII</vt:lpstr>
      <vt:lpstr>PART VIII</vt:lpstr>
      <vt:lpstr>PART IX</vt:lpstr>
      <vt:lpstr>PART X</vt:lpstr>
      <vt:lpstr>PART XI</vt:lpstr>
      <vt:lpstr>PART XII</vt:lpstr>
      <vt:lpstr>PART XIII</vt:lpstr>
    </vt:vector>
  </TitlesOfParts>
  <Company>bilkent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SIMULATION?</dc:title>
  <dc:creator>ihsan sabuncuoglu</dc:creator>
  <cp:lastModifiedBy>Emre Uzun</cp:lastModifiedBy>
  <cp:revision>209</cp:revision>
  <cp:lastPrinted>2000-02-06T15:18:19Z</cp:lastPrinted>
  <dcterms:created xsi:type="dcterms:W3CDTF">2000-01-17T21:22:37Z</dcterms:created>
  <dcterms:modified xsi:type="dcterms:W3CDTF">2026-03-23T07:19:03Z</dcterms:modified>
</cp:coreProperties>
</file>