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0"/>
  </p:notesMasterIdLst>
  <p:sldIdLst>
    <p:sldId id="256" r:id="rId2"/>
    <p:sldId id="279" r:id="rId3"/>
    <p:sldId id="260" r:id="rId4"/>
    <p:sldId id="261" r:id="rId5"/>
    <p:sldId id="262" r:id="rId6"/>
    <p:sldId id="265" r:id="rId7"/>
    <p:sldId id="263" r:id="rId8"/>
    <p:sldId id="264" r:id="rId9"/>
    <p:sldId id="266" r:id="rId10"/>
    <p:sldId id="267" r:id="rId11"/>
    <p:sldId id="281" r:id="rId12"/>
    <p:sldId id="269" r:id="rId13"/>
    <p:sldId id="280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49319-ECAF-4182-8E1D-12D7CC03AE10}" type="datetimeFigureOut">
              <a:rPr lang="en-US" smtClean="0"/>
              <a:pPr/>
              <a:t>07/24/17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3955D-077C-4C5D-8EDC-B5D5D82076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561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369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7030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971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361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714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940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483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12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452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815F6-8354-47BF-9803-2974C21D909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342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6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263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7501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123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404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8955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0251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087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482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253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2787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9708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77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3955D-077C-4C5D-8EDC-B5D5D82076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9691D-9BC2-45D4-BEFA-C0C1E98A5C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A499D-238A-4517-8071-8915D6C97C4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6E846-9827-40E6-ACB9-DD8F12F692A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F19BDE3-F1C2-45B2-8AD9-E631582A0CF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318968E-7DB5-455A-8934-60CC42E9D5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030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5D73C-F886-458B-8356-E5FBCB30A76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52EE-8909-4749-BE1D-92D3A7E2DB7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1CCBC-CCDE-4AF4-9C6C-E3EDD573ABF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8B588-6DED-4364-8390-641371A239C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8AC1-12AE-44AE-9398-4D411B4B4D5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0EE-C367-4684-A35E-C465F4BAD34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FC64C-04C1-4D32-9879-53499473CC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BF5A11B-19E3-4EB6-96C6-05FB2C5F9FCA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FC4386-D1F0-4595-A7A4-BBD19EDF3B48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8.wmf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6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emf"/><Relationship Id="rId5" Type="http://schemas.openxmlformats.org/officeDocument/2006/relationships/image" Target="../media/image19.wmf"/><Relationship Id="rId4" Type="http://schemas.openxmlformats.org/officeDocument/2006/relationships/oleObject" Target="../embeddings/oleObject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8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Inflation</a:t>
            </a:r>
            <a:r>
              <a:rPr lang="tr-TR" dirty="0" smtClean="0"/>
              <a:t> and Its Effects on Project Cash Flows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35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11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2010</a:t>
            </a: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General Inflation Rate (</a:t>
            </a:r>
            <a:r>
              <a:rPr lang="en-US" sz="2800" b="1" i="1" dirty="0"/>
              <a:t>f</a:t>
            </a:r>
            <a:r>
              <a:rPr lang="en-US" sz="2800" b="1" dirty="0"/>
              <a:t>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3814762" cy="45720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Formula: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643438" y="1676400"/>
            <a:ext cx="4043362" cy="45720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Calculation: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for 2009 = 213.2, </a:t>
            </a:r>
          </a:p>
          <a:p>
            <a:pPr lvl="1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for 2000 = 172.2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</a:p>
          <a:p>
            <a:endParaRPr lang="en-US" b="1" i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09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6803" name="Line 3"/>
          <p:cNvSpPr>
            <a:spLocks noChangeShapeType="1"/>
          </p:cNvSpPr>
          <p:nvPr/>
        </p:nvSpPr>
        <p:spPr bwMode="auto">
          <a:xfrm>
            <a:off x="1500166" y="1285860"/>
            <a:ext cx="2286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4460584" y="1600200"/>
            <a:ext cx="1847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endParaRPr lang="en-US" sz="2400" dirty="0">
              <a:latin typeface="Times New Roman" pitchFamily="18" charset="0"/>
            </a:endParaRPr>
          </a:p>
          <a:p>
            <a:pPr algn="ctr" eaLnBrk="0" hangingPunct="0"/>
            <a:endParaRPr lang="en-US" sz="2400" dirty="0">
              <a:latin typeface="Times New Roman" pitchFamily="18" charset="0"/>
            </a:endParaRPr>
          </a:p>
        </p:txBody>
      </p:sp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428868"/>
            <a:ext cx="3714776" cy="20240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7680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4286256"/>
            <a:ext cx="2126708" cy="12565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11.2 Yearly and Average Inflation Rates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Year cost data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Yearly and Average inflation rates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Solution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35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357430"/>
            <a:ext cx="4819647" cy="34004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graphicFrame>
        <p:nvGraphicFramePr>
          <p:cNvPr id="9" name="Group 53"/>
          <p:cNvGraphicFramePr>
            <a:graphicFrameLocks noGrp="1"/>
          </p:cNvGraphicFramePr>
          <p:nvPr/>
        </p:nvGraphicFramePr>
        <p:xfrm>
          <a:off x="714348" y="2500306"/>
          <a:ext cx="2074862" cy="1670051"/>
        </p:xfrm>
        <a:graphic>
          <a:graphicData uri="http://schemas.openxmlformats.org/drawingml/2006/table">
            <a:tbl>
              <a:tblPr/>
              <a:tblGrid>
                <a:gridCol w="86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$504,000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538,000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577,000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629,500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ext Box 3"/>
          <p:cNvSpPr txBox="1">
            <a:spLocks noGrp="1" noChangeArrowheads="1"/>
          </p:cNvSpPr>
          <p:nvPr>
            <p:ph idx="1"/>
          </p:nvPr>
        </p:nvSpPr>
        <p:spPr>
          <a:xfrm>
            <a:off x="838200" y="1828800"/>
            <a:ext cx="7772400" cy="4114800"/>
          </a:xfrm>
          <a:noFill/>
          <a:ln/>
        </p:spPr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Actual Dollars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8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): Estimates of future cash flows for year 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that take into account any anticipated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future changes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amount caused by inflationary or deflationary effects.  </a:t>
            </a:r>
          </a:p>
          <a:p>
            <a:pPr eaLnBrk="0" hangingPunct="0">
              <a:spcBef>
                <a:spcPct val="0"/>
              </a:spcBef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Constant Dollars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8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  ): Estimates of future cash flows for year 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 constant purchasing power, independent of the passage of time (or base period).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4200" b="1" dirty="0">
                <a:solidFill>
                  <a:schemeClr val="tx2"/>
                </a:solidFill>
                <a:latin typeface="+mj-lt"/>
              </a:rPr>
              <a:t>Inflation Terminology – 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/>
          <a:lstStyle/>
          <a:p>
            <a:r>
              <a:rPr lang="en-US" b="1" dirty="0" smtClean="0"/>
              <a:t>Finding Actual Dollars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Conversion from Constant to Actual Dollars</a:t>
            </a:r>
            <a:endParaRPr lang="en-US" sz="1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400" b="1" smtClean="0">
                <a:solidFill>
                  <a:srgbClr val="FF0000"/>
                </a:solidFill>
                <a:latin typeface="+mj-lt"/>
              </a:rPr>
              <a:t>Example: General </a:t>
            </a:r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inflation rate = 5%</a:t>
            </a:r>
            <a:endParaRPr lang="en-US" sz="1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643182"/>
            <a:ext cx="3429024" cy="24288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1" name="Picture 10"/>
          <p:cNvPicPr>
            <a:picLocks noGrp="1"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571744"/>
            <a:ext cx="4038600" cy="227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Finding Constant Dollars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Conversion from Actual to Constant dollars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143248"/>
            <a:ext cx="3857652" cy="2495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0" y="1928802"/>
            <a:ext cx="4038600" cy="443484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Example 11.4 - General inflation rate of 5%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1390" y="3071810"/>
            <a:ext cx="4197312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Inflation Terminology - III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857364"/>
            <a:ext cx="7772400" cy="4114800"/>
          </a:xfrm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Inflation-free 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interest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r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’): an estimate of the true earning power of money when the inflation effects have been removed (also known as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real interest rate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).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Market interest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 interest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rate which takes into account the combined effects of the earning value of capital and any anticipated changes in purchasing power (also known as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inflation-adjusted interest rate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). 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179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867524"/>
          </a:xfrm>
        </p:spPr>
        <p:txBody>
          <a:bodyPr>
            <a:normAutofit/>
          </a:bodyPr>
          <a:lstStyle/>
          <a:p>
            <a:r>
              <a:rPr lang="en-US" sz="4000" b="1" dirty="0"/>
              <a:t>Inflation and Cash Flow Analysis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381000" y="1752600"/>
            <a:ext cx="8305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Constant Dollar analysis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future cash flows in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constant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dollars.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 as an interest rate to find the equivalent worth.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Actual Dollar Analysis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future cash flows in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dollars.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as an interest rate to find the equivalent worth.</a:t>
            </a:r>
          </a:p>
          <a:p>
            <a:pPr eaLnBrk="0" hangingPunct="0"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</a:endParaRPr>
          </a:p>
          <a:p>
            <a:pPr eaLnBrk="0" hangingPunct="0"/>
            <a:endParaRPr lang="en-US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96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785794"/>
            <a:ext cx="8229600" cy="867524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When do we Prefer Constant </a:t>
            </a:r>
            <a:r>
              <a:rPr lang="en-US" sz="3600" b="1" dirty="0"/>
              <a:t>Dollar </a:t>
            </a:r>
            <a:r>
              <a:rPr lang="en-US" sz="3600" b="1" dirty="0" smtClean="0"/>
              <a:t>Analysis?</a:t>
            </a:r>
            <a:endParaRPr lang="en-US" sz="3600" b="1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the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absence of inflation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all economic analyses up to this point is, in fact, the constant dollar analysis.</a:t>
            </a:r>
          </a:p>
          <a:p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Constant dollar analysis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is common in the evaluation of many long-term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public projects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because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governments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 not pay income taxes.</a:t>
            </a:r>
          </a:p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private sector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income taxes are levied based on the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taxable income in actual dollars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 the 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 dollar analysis is more common.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765022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Two Alternate Ways in Conducting</a:t>
            </a:r>
            <a:r>
              <a:rPr lang="tr-TR" sz="4000" b="1" dirty="0" smtClean="0"/>
              <a:t> Present Worth Analysis Using</a:t>
            </a:r>
            <a:r>
              <a:rPr lang="en-US" sz="4000" b="1" dirty="0" smtClean="0"/>
              <a:t> Actual Dollars</a:t>
            </a:r>
            <a:endParaRPr lang="en-US" sz="4000" b="1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642910" y="2214554"/>
            <a:ext cx="801687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Method 1: Deflation Method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Step 1:	Bring all cash flows to have 				common purchasing power.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Step 2:	Consider the earning power.</a:t>
            </a:r>
          </a:p>
          <a:p>
            <a:pPr eaLnBrk="0" hangingPunct="0"/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Tx/>
              <a:buChar char="•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Method 2: Adjusted-discount Method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-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Combine Steps 1 and 2 into one step.</a:t>
            </a:r>
          </a:p>
        </p:txBody>
      </p:sp>
    </p:spTree>
    <p:extLst>
      <p:ext uri="{BB962C8B-B14F-4D97-AF65-F5344CB8AC3E}">
        <p14:creationId xmlns:p14="http://schemas.microsoft.com/office/powerpoint/2010/main" val="4103341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Example 11.6 – Deflation Method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Step 1: Converting Actual Dollars into Constant Dollars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Step 2: Calculating Equivalent Present Worth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9216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143248"/>
            <a:ext cx="4040188" cy="20717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9216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3140968"/>
            <a:ext cx="4041775" cy="221457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17499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What is Inflation?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Definition: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Inflation is the rate at which the general level of prices and goods and services is rising, and subsequently, purchasing power is falling.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Time Value of Money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702055" y="1643050"/>
            <a:ext cx="4727597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800" dirty="0">
                <a:latin typeface="Times New Roman" pitchFamily="18" charset="0"/>
              </a:rPr>
              <a:t> </a:t>
            </a:r>
            <a:endParaRPr lang="en-US" sz="2000" dirty="0">
              <a:solidFill>
                <a:srgbClr val="FF3300"/>
              </a:solidFill>
              <a:latin typeface="Times New Roman" pitchFamily="18" charset="0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Earning Power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Purchasing Power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Earning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Power</a:t>
            </a:r>
          </a:p>
          <a:p>
            <a:pPr eaLnBrk="0" hangingPunct="0"/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Investment Opportunity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Purchasing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Power</a:t>
            </a:r>
          </a:p>
          <a:p>
            <a:pPr eaLnBrk="0" hangingPunct="0"/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Decrease in purchasing power (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inflation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Increase in purchasing power (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deflation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0" hangingPunct="0">
              <a:buFont typeface="Wingdings" pitchFamily="2" charset="2"/>
              <a:buChar char="q"/>
            </a:pPr>
            <a:endParaRPr lang="en-US" sz="28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66" name="Rectangle 6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Graphical Overview on Deflation Method (Example 11.6):</a:t>
            </a:r>
            <a:r>
              <a:rPr lang="en-US" sz="1800" b="1" dirty="0"/>
              <a:t>  </a:t>
            </a:r>
            <a:r>
              <a:rPr lang="en-US" sz="2000" b="1" dirty="0"/>
              <a:t>Converting actual dollars to </a:t>
            </a:r>
            <a:r>
              <a:rPr lang="en-US" sz="2000" b="1" u="sng" dirty="0"/>
              <a:t>constant dollars</a:t>
            </a:r>
            <a:r>
              <a:rPr lang="en-US" sz="2000" b="1" dirty="0"/>
              <a:t> and then to equivalent </a:t>
            </a:r>
            <a:r>
              <a:rPr lang="en-US" sz="2000" b="1" u="sng" dirty="0"/>
              <a:t>present worth</a:t>
            </a:r>
          </a:p>
        </p:txBody>
      </p:sp>
      <p:sp>
        <p:nvSpPr>
          <p:cNvPr id="6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1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2707" name="Oval 3"/>
          <p:cNvSpPr>
            <a:spLocks noChangeArrowheads="1"/>
          </p:cNvSpPr>
          <p:nvPr/>
        </p:nvSpPr>
        <p:spPr bwMode="auto">
          <a:xfrm>
            <a:off x="5407025" y="3640138"/>
            <a:ext cx="6858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08" name="Oval 4"/>
          <p:cNvSpPr>
            <a:spLocks noChangeArrowheads="1"/>
          </p:cNvSpPr>
          <p:nvPr/>
        </p:nvSpPr>
        <p:spPr bwMode="auto">
          <a:xfrm>
            <a:off x="4572000" y="3563938"/>
            <a:ext cx="758825" cy="762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09" name="Oval 5"/>
          <p:cNvSpPr>
            <a:spLocks noChangeArrowheads="1"/>
          </p:cNvSpPr>
          <p:nvPr/>
        </p:nvSpPr>
        <p:spPr bwMode="auto">
          <a:xfrm>
            <a:off x="3651250" y="3487738"/>
            <a:ext cx="841375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0" name="Oval 6"/>
          <p:cNvSpPr>
            <a:spLocks noChangeArrowheads="1"/>
          </p:cNvSpPr>
          <p:nvPr/>
        </p:nvSpPr>
        <p:spPr bwMode="auto">
          <a:xfrm>
            <a:off x="2590800" y="3352800"/>
            <a:ext cx="990600" cy="990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1" name="Oval 7"/>
          <p:cNvSpPr>
            <a:spLocks noChangeArrowheads="1"/>
          </p:cNvSpPr>
          <p:nvPr/>
        </p:nvSpPr>
        <p:spPr bwMode="auto">
          <a:xfrm>
            <a:off x="6169025" y="3716338"/>
            <a:ext cx="612775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2" name="Oval 8"/>
          <p:cNvSpPr>
            <a:spLocks noChangeArrowheads="1"/>
          </p:cNvSpPr>
          <p:nvPr/>
        </p:nvSpPr>
        <p:spPr bwMode="auto">
          <a:xfrm>
            <a:off x="6854825" y="3487738"/>
            <a:ext cx="841375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5083175" y="5087938"/>
            <a:ext cx="531813" cy="474662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4435475" y="5094288"/>
            <a:ext cx="587375" cy="52705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3721100" y="5116513"/>
            <a:ext cx="652463" cy="581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5673725" y="5087938"/>
            <a:ext cx="474663" cy="42227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6205538" y="4935538"/>
            <a:ext cx="652462" cy="581025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2590800" y="3684588"/>
            <a:ext cx="912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2719" name="Text Box 15"/>
          <p:cNvSpPr txBox="1">
            <a:spLocks noChangeArrowheads="1"/>
          </p:cNvSpPr>
          <p:nvPr/>
        </p:nvSpPr>
        <p:spPr bwMode="auto">
          <a:xfrm>
            <a:off x="3657600" y="36845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$30,476</a:t>
            </a:r>
          </a:p>
        </p:txBody>
      </p:sp>
      <p:sp>
        <p:nvSpPr>
          <p:cNvPr id="72720" name="Text Box 16"/>
          <p:cNvSpPr txBox="1">
            <a:spLocks noChangeArrowheads="1"/>
          </p:cNvSpPr>
          <p:nvPr/>
        </p:nvSpPr>
        <p:spPr bwMode="auto">
          <a:xfrm>
            <a:off x="4565650" y="37607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$32,381</a:t>
            </a:r>
          </a:p>
        </p:txBody>
      </p:sp>
      <p:sp>
        <p:nvSpPr>
          <p:cNvPr id="72721" name="Text Box 17"/>
          <p:cNvSpPr txBox="1">
            <a:spLocks noChangeArrowheads="1"/>
          </p:cNvSpPr>
          <p:nvPr/>
        </p:nvSpPr>
        <p:spPr bwMode="auto">
          <a:xfrm>
            <a:off x="5334000" y="38100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$28,334</a:t>
            </a: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6096000" y="38100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$23,858</a:t>
            </a:r>
          </a:p>
        </p:txBody>
      </p:sp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6851650" y="37607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$45,455</a:t>
            </a:r>
          </a:p>
        </p:txBody>
      </p:sp>
      <p:grpSp>
        <p:nvGrpSpPr>
          <p:cNvPr id="72724" name="Group 20"/>
          <p:cNvGrpSpPr>
            <a:grpSpLocks/>
          </p:cNvGrpSpPr>
          <p:nvPr/>
        </p:nvGrpSpPr>
        <p:grpSpPr bwMode="auto">
          <a:xfrm>
            <a:off x="2511425" y="1963738"/>
            <a:ext cx="5108575" cy="990600"/>
            <a:chOff x="624" y="1296"/>
            <a:chExt cx="3218" cy="624"/>
          </a:xfrm>
        </p:grpSpPr>
        <p:sp>
          <p:nvSpPr>
            <p:cNvPr id="72725" name="Oval 21"/>
            <p:cNvSpPr>
              <a:spLocks noChangeArrowheads="1"/>
            </p:cNvSpPr>
            <p:nvPr/>
          </p:nvSpPr>
          <p:spPr bwMode="auto">
            <a:xfrm>
              <a:off x="2400" y="1488"/>
              <a:ext cx="432" cy="43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6" name="Oval 22"/>
            <p:cNvSpPr>
              <a:spLocks noChangeArrowheads="1"/>
            </p:cNvSpPr>
            <p:nvPr/>
          </p:nvSpPr>
          <p:spPr bwMode="auto">
            <a:xfrm>
              <a:off x="1874" y="1440"/>
              <a:ext cx="478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7" name="Oval 23"/>
            <p:cNvSpPr>
              <a:spLocks noChangeArrowheads="1"/>
            </p:cNvSpPr>
            <p:nvPr/>
          </p:nvSpPr>
          <p:spPr bwMode="auto">
            <a:xfrm>
              <a:off x="1294" y="1392"/>
              <a:ext cx="530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8" name="Oval 24"/>
            <p:cNvSpPr>
              <a:spLocks noChangeArrowheads="1"/>
            </p:cNvSpPr>
            <p:nvPr/>
          </p:nvSpPr>
          <p:spPr bwMode="auto">
            <a:xfrm>
              <a:off x="624" y="1296"/>
              <a:ext cx="624" cy="62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29" name="Oval 25"/>
            <p:cNvSpPr>
              <a:spLocks noChangeArrowheads="1"/>
            </p:cNvSpPr>
            <p:nvPr/>
          </p:nvSpPr>
          <p:spPr bwMode="auto">
            <a:xfrm>
              <a:off x="2880" y="1536"/>
              <a:ext cx="386" cy="38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30" name="Oval 26"/>
            <p:cNvSpPr>
              <a:spLocks noChangeArrowheads="1"/>
            </p:cNvSpPr>
            <p:nvPr/>
          </p:nvSpPr>
          <p:spPr bwMode="auto">
            <a:xfrm>
              <a:off x="3312" y="1392"/>
              <a:ext cx="530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2731" name="Text Box 27"/>
          <p:cNvSpPr txBox="1">
            <a:spLocks noChangeArrowheads="1"/>
          </p:cNvSpPr>
          <p:nvPr/>
        </p:nvSpPr>
        <p:spPr bwMode="auto">
          <a:xfrm>
            <a:off x="2514600" y="2465388"/>
            <a:ext cx="5078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      $32,000    $35,700   $32,800  $29,000  $58,000</a:t>
            </a:r>
          </a:p>
        </p:txBody>
      </p:sp>
      <p:sp>
        <p:nvSpPr>
          <p:cNvPr id="72732" name="Line 28"/>
          <p:cNvSpPr>
            <a:spLocks noChangeShapeType="1"/>
          </p:cNvSpPr>
          <p:nvPr/>
        </p:nvSpPr>
        <p:spPr bwMode="auto">
          <a:xfrm>
            <a:off x="2971800" y="29543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3" name="Line 29"/>
          <p:cNvSpPr>
            <a:spLocks noChangeShapeType="1"/>
          </p:cNvSpPr>
          <p:nvPr/>
        </p:nvSpPr>
        <p:spPr bwMode="auto">
          <a:xfrm>
            <a:off x="40386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4" name="Line 30"/>
          <p:cNvSpPr>
            <a:spLocks noChangeShapeType="1"/>
          </p:cNvSpPr>
          <p:nvPr/>
        </p:nvSpPr>
        <p:spPr bwMode="auto">
          <a:xfrm>
            <a:off x="4953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5" name="Line 31"/>
          <p:cNvSpPr>
            <a:spLocks noChangeShapeType="1"/>
          </p:cNvSpPr>
          <p:nvPr/>
        </p:nvSpPr>
        <p:spPr bwMode="auto">
          <a:xfrm>
            <a:off x="5715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6" name="Line 32"/>
          <p:cNvSpPr>
            <a:spLocks noChangeShapeType="1"/>
          </p:cNvSpPr>
          <p:nvPr/>
        </p:nvSpPr>
        <p:spPr bwMode="auto">
          <a:xfrm>
            <a:off x="64008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7" name="Line 33"/>
          <p:cNvSpPr>
            <a:spLocks noChangeShapeType="1"/>
          </p:cNvSpPr>
          <p:nvPr/>
        </p:nvSpPr>
        <p:spPr bwMode="auto">
          <a:xfrm>
            <a:off x="7239000" y="3030538"/>
            <a:ext cx="0" cy="381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2667000" y="4935538"/>
            <a:ext cx="990600" cy="9906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Text Box 35"/>
          <p:cNvSpPr txBox="1">
            <a:spLocks noChangeArrowheads="1"/>
          </p:cNvSpPr>
          <p:nvPr/>
        </p:nvSpPr>
        <p:spPr bwMode="auto">
          <a:xfrm>
            <a:off x="2668588" y="5284788"/>
            <a:ext cx="912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2740" name="Text Box 36"/>
          <p:cNvSpPr txBox="1">
            <a:spLocks noChangeArrowheads="1"/>
          </p:cNvSpPr>
          <p:nvPr/>
        </p:nvSpPr>
        <p:spPr bwMode="auto">
          <a:xfrm>
            <a:off x="3505200" y="57419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$27,706</a:t>
            </a:r>
          </a:p>
        </p:txBody>
      </p:sp>
      <p:sp>
        <p:nvSpPr>
          <p:cNvPr id="72741" name="Text Box 37"/>
          <p:cNvSpPr txBox="1">
            <a:spLocks noChangeArrowheads="1"/>
          </p:cNvSpPr>
          <p:nvPr/>
        </p:nvSpPr>
        <p:spPr bwMode="auto">
          <a:xfrm>
            <a:off x="4260850" y="55895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$26,761</a:t>
            </a:r>
          </a:p>
        </p:txBody>
      </p:sp>
      <p:sp>
        <p:nvSpPr>
          <p:cNvPr id="72742" name="Text Box 38"/>
          <p:cNvSpPr txBox="1">
            <a:spLocks noChangeArrowheads="1"/>
          </p:cNvSpPr>
          <p:nvPr/>
        </p:nvSpPr>
        <p:spPr bwMode="auto">
          <a:xfrm>
            <a:off x="4946650" y="551338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$21,288</a:t>
            </a:r>
          </a:p>
        </p:txBody>
      </p:sp>
      <p:sp>
        <p:nvSpPr>
          <p:cNvPr id="72743" name="Text Box 39"/>
          <p:cNvSpPr txBox="1">
            <a:spLocks noChangeArrowheads="1"/>
          </p:cNvSpPr>
          <p:nvPr/>
        </p:nvSpPr>
        <p:spPr bwMode="auto">
          <a:xfrm>
            <a:off x="5632450" y="546893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$16,295</a:t>
            </a:r>
          </a:p>
        </p:txBody>
      </p:sp>
      <p:sp>
        <p:nvSpPr>
          <p:cNvPr id="72744" name="Text Box 40"/>
          <p:cNvSpPr txBox="1">
            <a:spLocks noChangeArrowheads="1"/>
          </p:cNvSpPr>
          <p:nvPr/>
        </p:nvSpPr>
        <p:spPr bwMode="auto">
          <a:xfrm>
            <a:off x="6134100" y="5087938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$28,218</a:t>
            </a:r>
          </a:p>
        </p:txBody>
      </p:sp>
      <p:sp>
        <p:nvSpPr>
          <p:cNvPr id="72745" name="Line 41"/>
          <p:cNvSpPr>
            <a:spLocks noChangeShapeType="1"/>
          </p:cNvSpPr>
          <p:nvPr/>
        </p:nvSpPr>
        <p:spPr bwMode="auto">
          <a:xfrm flipV="1">
            <a:off x="3733800" y="5849938"/>
            <a:ext cx="2743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6" name="Line 42"/>
          <p:cNvSpPr>
            <a:spLocks noChangeShapeType="1"/>
          </p:cNvSpPr>
          <p:nvPr/>
        </p:nvSpPr>
        <p:spPr bwMode="auto">
          <a:xfrm flipH="1" flipV="1">
            <a:off x="3505200" y="6002338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7" name="Line 43"/>
          <p:cNvSpPr>
            <a:spLocks noChangeShapeType="1"/>
          </p:cNvSpPr>
          <p:nvPr/>
        </p:nvSpPr>
        <p:spPr bwMode="auto">
          <a:xfrm flipV="1">
            <a:off x="6477000" y="56213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48" name="Text Box 44"/>
          <p:cNvSpPr txBox="1">
            <a:spLocks noChangeArrowheads="1"/>
          </p:cNvSpPr>
          <p:nvPr/>
        </p:nvSpPr>
        <p:spPr bwMode="auto">
          <a:xfrm>
            <a:off x="5470525" y="59118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0000"/>
                </a:solidFill>
                <a:latin typeface="Times New Roman" pitchFamily="18" charset="0"/>
              </a:rPr>
              <a:t>$45,268</a:t>
            </a:r>
          </a:p>
        </p:txBody>
      </p:sp>
      <p:sp>
        <p:nvSpPr>
          <p:cNvPr id="72749" name="Line 45"/>
          <p:cNvSpPr>
            <a:spLocks noChangeShapeType="1"/>
          </p:cNvSpPr>
          <p:nvPr/>
        </p:nvSpPr>
        <p:spPr bwMode="auto">
          <a:xfrm>
            <a:off x="3124200" y="4478338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0" name="Line 46"/>
          <p:cNvSpPr>
            <a:spLocks noChangeShapeType="1"/>
          </p:cNvSpPr>
          <p:nvPr/>
        </p:nvSpPr>
        <p:spPr bwMode="auto">
          <a:xfrm>
            <a:off x="4038600" y="4478338"/>
            <a:ext cx="0" cy="5508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1" name="Line 47"/>
          <p:cNvSpPr>
            <a:spLocks noChangeShapeType="1"/>
          </p:cNvSpPr>
          <p:nvPr/>
        </p:nvSpPr>
        <p:spPr bwMode="auto">
          <a:xfrm flipH="1">
            <a:off x="4724400" y="4343400"/>
            <a:ext cx="22860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2" name="Line 48"/>
          <p:cNvSpPr>
            <a:spLocks noChangeShapeType="1"/>
          </p:cNvSpPr>
          <p:nvPr/>
        </p:nvSpPr>
        <p:spPr bwMode="auto">
          <a:xfrm flipH="1">
            <a:off x="5410200" y="4419600"/>
            <a:ext cx="22860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3" name="Line 49"/>
          <p:cNvSpPr>
            <a:spLocks noChangeShapeType="1"/>
          </p:cNvSpPr>
          <p:nvPr/>
        </p:nvSpPr>
        <p:spPr bwMode="auto">
          <a:xfrm flipH="1">
            <a:off x="5943600" y="4419600"/>
            <a:ext cx="381000" cy="5921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4" name="Line 50"/>
          <p:cNvSpPr>
            <a:spLocks noChangeShapeType="1"/>
          </p:cNvSpPr>
          <p:nvPr/>
        </p:nvSpPr>
        <p:spPr bwMode="auto">
          <a:xfrm flipH="1">
            <a:off x="6705600" y="4325938"/>
            <a:ext cx="381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5" name="Text Box 51"/>
          <p:cNvSpPr txBox="1">
            <a:spLocks noChangeArrowheads="1"/>
          </p:cNvSpPr>
          <p:nvPr/>
        </p:nvSpPr>
        <p:spPr bwMode="auto">
          <a:xfrm>
            <a:off x="1236663" y="2100263"/>
            <a:ext cx="9731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Actual 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Dollars</a:t>
            </a:r>
          </a:p>
        </p:txBody>
      </p:sp>
      <p:sp>
        <p:nvSpPr>
          <p:cNvPr id="72756" name="Text Box 52"/>
          <p:cNvSpPr txBox="1">
            <a:spLocks noChangeArrowheads="1"/>
          </p:cNvSpPr>
          <p:nvPr/>
        </p:nvSpPr>
        <p:spPr bwMode="auto">
          <a:xfrm>
            <a:off x="1109663" y="3548063"/>
            <a:ext cx="12350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Constant 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Dollars</a:t>
            </a:r>
          </a:p>
        </p:txBody>
      </p:sp>
      <p:sp>
        <p:nvSpPr>
          <p:cNvPr id="72757" name="Text Box 53"/>
          <p:cNvSpPr txBox="1">
            <a:spLocks noChangeArrowheads="1"/>
          </p:cNvSpPr>
          <p:nvPr/>
        </p:nvSpPr>
        <p:spPr bwMode="auto">
          <a:xfrm>
            <a:off x="1222375" y="5072063"/>
            <a:ext cx="1001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Present</a:t>
            </a:r>
          </a:p>
          <a:p>
            <a:pPr algn="ctr" eaLnBrk="0" hangingPunct="0"/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Worth</a:t>
            </a:r>
          </a:p>
        </p:txBody>
      </p:sp>
      <p:sp>
        <p:nvSpPr>
          <p:cNvPr id="72758" name="Line 54"/>
          <p:cNvSpPr>
            <a:spLocks noChangeShapeType="1"/>
          </p:cNvSpPr>
          <p:nvPr/>
        </p:nvSpPr>
        <p:spPr bwMode="auto">
          <a:xfrm>
            <a:off x="1676400" y="2801938"/>
            <a:ext cx="0" cy="6858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59" name="Line 55"/>
          <p:cNvSpPr>
            <a:spLocks noChangeShapeType="1"/>
          </p:cNvSpPr>
          <p:nvPr/>
        </p:nvSpPr>
        <p:spPr bwMode="auto">
          <a:xfrm>
            <a:off x="1676400" y="4325938"/>
            <a:ext cx="0" cy="685800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60" name="Text Box 56"/>
          <p:cNvSpPr txBox="1">
            <a:spLocks noChangeArrowheads="1"/>
          </p:cNvSpPr>
          <p:nvPr/>
        </p:nvSpPr>
        <p:spPr bwMode="auto">
          <a:xfrm>
            <a:off x="2698750" y="163036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0</a:t>
            </a:r>
          </a:p>
        </p:txBody>
      </p:sp>
      <p:sp>
        <p:nvSpPr>
          <p:cNvPr id="72761" name="Text Box 57"/>
          <p:cNvSpPr txBox="1">
            <a:spLocks noChangeArrowheads="1"/>
          </p:cNvSpPr>
          <p:nvPr/>
        </p:nvSpPr>
        <p:spPr bwMode="auto">
          <a:xfrm>
            <a:off x="36893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1</a:t>
            </a:r>
          </a:p>
        </p:txBody>
      </p:sp>
      <p:sp>
        <p:nvSpPr>
          <p:cNvPr id="72762" name="Text Box 58"/>
          <p:cNvSpPr txBox="1">
            <a:spLocks noChangeArrowheads="1"/>
          </p:cNvSpPr>
          <p:nvPr/>
        </p:nvSpPr>
        <p:spPr bwMode="auto">
          <a:xfrm>
            <a:off x="4679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2</a:t>
            </a:r>
          </a:p>
        </p:txBody>
      </p:sp>
      <p:sp>
        <p:nvSpPr>
          <p:cNvPr id="72763" name="Text Box 59"/>
          <p:cNvSpPr txBox="1">
            <a:spLocks noChangeArrowheads="1"/>
          </p:cNvSpPr>
          <p:nvPr/>
        </p:nvSpPr>
        <p:spPr bwMode="auto">
          <a:xfrm>
            <a:off x="5441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3</a:t>
            </a:r>
          </a:p>
        </p:txBody>
      </p:sp>
      <p:sp>
        <p:nvSpPr>
          <p:cNvPr id="72764" name="Text Box 60"/>
          <p:cNvSpPr txBox="1">
            <a:spLocks noChangeArrowheads="1"/>
          </p:cNvSpPr>
          <p:nvPr/>
        </p:nvSpPr>
        <p:spPr bwMode="auto">
          <a:xfrm>
            <a:off x="61277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4</a:t>
            </a:r>
          </a:p>
        </p:txBody>
      </p:sp>
      <p:sp>
        <p:nvSpPr>
          <p:cNvPr id="72765" name="Text Box 61"/>
          <p:cNvSpPr txBox="1">
            <a:spLocks noChangeArrowheads="1"/>
          </p:cNvSpPr>
          <p:nvPr/>
        </p:nvSpPr>
        <p:spPr bwMode="auto">
          <a:xfrm>
            <a:off x="6965950" y="16446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2339140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500034" y="714356"/>
            <a:ext cx="8229600" cy="911225"/>
          </a:xfrm>
        </p:spPr>
        <p:txBody>
          <a:bodyPr>
            <a:normAutofit fontScale="90000"/>
          </a:bodyPr>
          <a:lstStyle/>
          <a:p>
            <a:r>
              <a:rPr lang="en-US" sz="3800" b="1" dirty="0"/>
              <a:t>Adjusted-Discount Method – Perform Deflation and Discounting in One Step</a:t>
            </a:r>
          </a:p>
        </p:txBody>
      </p:sp>
      <p:graphicFrame>
        <p:nvGraphicFramePr>
          <p:cNvPr id="73733" name="Object 5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189538" y="2643188"/>
          <a:ext cx="236537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Equation" r:id="rId4" imgW="1612800" imgH="1714320" progId="Equation.DSMT4">
                  <p:embed/>
                </p:oleObj>
              </mc:Choice>
              <mc:Fallback>
                <p:oleObj name="Equation" r:id="rId4" imgW="1612800" imgH="1714320" progId="Equation.DSMT4">
                  <p:embed/>
                  <p:pic>
                    <p:nvPicPr>
                      <p:cNvPr id="737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9538" y="2643188"/>
                        <a:ext cx="2365375" cy="251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sp>
        <p:nvSpPr>
          <p:cNvPr id="73730" name="Oval 2"/>
          <p:cNvSpPr>
            <a:spLocks noChangeArrowheads="1"/>
          </p:cNvSpPr>
          <p:nvPr/>
        </p:nvSpPr>
        <p:spPr bwMode="auto">
          <a:xfrm>
            <a:off x="990600" y="2057400"/>
            <a:ext cx="2667000" cy="1752600"/>
          </a:xfrm>
          <a:prstGeom prst="ellipse">
            <a:avLst/>
          </a:prstGeom>
          <a:solidFill>
            <a:srgbClr val="FFFF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31" name="Oval 3"/>
          <p:cNvSpPr>
            <a:spLocks noChangeArrowheads="1"/>
          </p:cNvSpPr>
          <p:nvPr/>
        </p:nvSpPr>
        <p:spPr bwMode="auto">
          <a:xfrm>
            <a:off x="1676400" y="2362200"/>
            <a:ext cx="1143000" cy="838200"/>
          </a:xfrm>
          <a:prstGeom prst="ellipse">
            <a:avLst/>
          </a:prstGeom>
          <a:solidFill>
            <a:srgbClr val="99FF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3734" name="Object 6"/>
          <p:cNvGraphicFramePr>
            <a:graphicFrameLocks noChangeAspect="1"/>
          </p:cNvGraphicFramePr>
          <p:nvPr/>
        </p:nvGraphicFramePr>
        <p:xfrm>
          <a:off x="1143000" y="2438400"/>
          <a:ext cx="1673225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MathType Equation" r:id="rId6" imgW="876240" imgH="622080" progId="Equation">
                  <p:embed/>
                </p:oleObj>
              </mc:Choice>
              <mc:Fallback>
                <p:oleObj name="MathType Equation" r:id="rId6" imgW="876240" imgH="622080" progId="Equation">
                  <p:embed/>
                  <p:pic>
                    <p:nvPicPr>
                      <p:cNvPr id="737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438400"/>
                        <a:ext cx="1673225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7"/>
          <p:cNvGraphicFramePr>
            <a:graphicFrameLocks noChangeAspect="1"/>
          </p:cNvGraphicFramePr>
          <p:nvPr/>
        </p:nvGraphicFramePr>
        <p:xfrm>
          <a:off x="1608138" y="3733800"/>
          <a:ext cx="1979612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Equation" r:id="rId8" imgW="1041120" imgH="431640" progId="Equation.DSMT4">
                  <p:embed/>
                </p:oleObj>
              </mc:Choice>
              <mc:Fallback>
                <p:oleObj name="Equation" r:id="rId8" imgW="1041120" imgH="431640" progId="Equation.DSMT4">
                  <p:embed/>
                  <p:pic>
                    <p:nvPicPr>
                      <p:cNvPr id="737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8138" y="3733800"/>
                        <a:ext cx="1979612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6" name="Object 8"/>
          <p:cNvGraphicFramePr>
            <a:graphicFrameLocks noChangeAspect="1"/>
          </p:cNvGraphicFramePr>
          <p:nvPr/>
        </p:nvGraphicFramePr>
        <p:xfrm>
          <a:off x="1655763" y="4659313"/>
          <a:ext cx="2111375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Equation" r:id="rId10" imgW="1117440" imgH="520560" progId="Equation.DSMT4">
                  <p:embed/>
                </p:oleObj>
              </mc:Choice>
              <mc:Fallback>
                <p:oleObj name="Equation" r:id="rId10" imgW="1117440" imgH="520560" progId="Equation.DSMT4">
                  <p:embed/>
                  <p:pic>
                    <p:nvPicPr>
                      <p:cNvPr id="737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763" y="4659313"/>
                        <a:ext cx="2111375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2895600" y="2590800"/>
            <a:ext cx="698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Times New Roman" pitchFamily="18" charset="0"/>
              </a:rPr>
              <a:t>Step 1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609600" y="3505200"/>
            <a:ext cx="698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latin typeface="Times New Roman" pitchFamily="18" charset="0"/>
              </a:rPr>
              <a:t>Step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3438" y="2214554"/>
            <a:ext cx="2553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Discrete Compounding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4876" y="5214950"/>
            <a:ext cx="2854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Continuous Compounding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5880100" y="5643563"/>
          <a:ext cx="88423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Equation" r:id="rId12" imgW="507960" imgH="241200" progId="Equation.DSMT4">
                  <p:embed/>
                </p:oleObj>
              </mc:Choice>
              <mc:Fallback>
                <p:oleObj name="Equation" r:id="rId12" imgW="507960" imgH="241200" progId="Equation.DSMT4">
                  <p:embed/>
                  <p:pic>
                    <p:nvPicPr>
                      <p:cNvPr id="16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5643563"/>
                        <a:ext cx="884238" cy="384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4931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Example 11.7 Adjusted-Discounted Method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inflation-free interest rate = 0.10, general inflation rate = 5%, and cash flows in actual dollars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6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NPW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graphicFrame>
        <p:nvGraphicFramePr>
          <p:cNvPr id="74802" name="Object 50"/>
          <p:cNvGraphicFramePr>
            <a:graphicFrameLocks noChangeAspect="1"/>
          </p:cNvGraphicFramePr>
          <p:nvPr/>
        </p:nvGraphicFramePr>
        <p:xfrm>
          <a:off x="696913" y="3357563"/>
          <a:ext cx="2497137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4" imgW="1726920" imgH="672840" progId="Equation.DSMT4">
                  <p:embed/>
                </p:oleObj>
              </mc:Choice>
              <mc:Fallback>
                <p:oleObj name="Equation" r:id="rId4" imgW="1726920" imgH="672840" progId="Equation.DSMT4">
                  <p:embed/>
                  <p:pic>
                    <p:nvPicPr>
                      <p:cNvPr id="74802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3" y="3357563"/>
                        <a:ext cx="2497137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4803" name="Picture 51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5050" y="2547540"/>
            <a:ext cx="5111750" cy="3167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26705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45" name="Rectangle 4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Graphical Overview on Adjusted Discount Method:</a:t>
            </a:r>
            <a:br>
              <a:rPr lang="en-US" sz="2800" b="1" dirty="0"/>
            </a:br>
            <a:r>
              <a:rPr lang="en-US" sz="1900" b="1" dirty="0"/>
              <a:t>Converting actual dollars to present worth dollars by applying the market interest rate</a:t>
            </a:r>
          </a:p>
        </p:txBody>
      </p:sp>
      <p:sp>
        <p:nvSpPr>
          <p:cNvPr id="4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2300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701925" y="1952625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</a:t>
            </a:r>
            <a:r>
              <a:rPr lang="en-US" sz="1600">
                <a:latin typeface="Times New Roman" pitchFamily="18" charset="0"/>
              </a:rPr>
              <a:t> = 0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36925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1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4683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2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5445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3</a:t>
            </a:r>
          </a:p>
        </p:txBody>
      </p:sp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61309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4</a:t>
            </a: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6969125" y="1966913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i="1">
                <a:latin typeface="Times New Roman" pitchFamily="18" charset="0"/>
              </a:rPr>
              <a:t>n </a:t>
            </a:r>
            <a:r>
              <a:rPr lang="en-US" sz="1600">
                <a:latin typeface="Times New Roman" pitchFamily="18" charset="0"/>
              </a:rPr>
              <a:t>= 5</a:t>
            </a:r>
          </a:p>
        </p:txBody>
      </p:sp>
      <p:grpSp>
        <p:nvGrpSpPr>
          <p:cNvPr id="76809" name="Group 9"/>
          <p:cNvGrpSpPr>
            <a:grpSpLocks/>
          </p:cNvGrpSpPr>
          <p:nvPr/>
        </p:nvGrpSpPr>
        <p:grpSpPr bwMode="auto">
          <a:xfrm>
            <a:off x="2514600" y="2286000"/>
            <a:ext cx="5108575" cy="990600"/>
            <a:chOff x="624" y="1296"/>
            <a:chExt cx="3218" cy="624"/>
          </a:xfrm>
        </p:grpSpPr>
        <p:sp>
          <p:nvSpPr>
            <p:cNvPr id="76810" name="Oval 10"/>
            <p:cNvSpPr>
              <a:spLocks noChangeArrowheads="1"/>
            </p:cNvSpPr>
            <p:nvPr/>
          </p:nvSpPr>
          <p:spPr bwMode="auto">
            <a:xfrm>
              <a:off x="2400" y="1488"/>
              <a:ext cx="432" cy="432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1" name="Oval 11"/>
            <p:cNvSpPr>
              <a:spLocks noChangeArrowheads="1"/>
            </p:cNvSpPr>
            <p:nvPr/>
          </p:nvSpPr>
          <p:spPr bwMode="auto">
            <a:xfrm>
              <a:off x="1874" y="1440"/>
              <a:ext cx="478" cy="480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2" name="Oval 12"/>
            <p:cNvSpPr>
              <a:spLocks noChangeArrowheads="1"/>
            </p:cNvSpPr>
            <p:nvPr/>
          </p:nvSpPr>
          <p:spPr bwMode="auto">
            <a:xfrm>
              <a:off x="1294" y="1392"/>
              <a:ext cx="530" cy="528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3" name="Oval 13"/>
            <p:cNvSpPr>
              <a:spLocks noChangeArrowheads="1"/>
            </p:cNvSpPr>
            <p:nvPr/>
          </p:nvSpPr>
          <p:spPr bwMode="auto">
            <a:xfrm>
              <a:off x="624" y="1296"/>
              <a:ext cx="624" cy="624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4" name="Oval 14"/>
            <p:cNvSpPr>
              <a:spLocks noChangeArrowheads="1"/>
            </p:cNvSpPr>
            <p:nvPr/>
          </p:nvSpPr>
          <p:spPr bwMode="auto">
            <a:xfrm>
              <a:off x="2880" y="1536"/>
              <a:ext cx="386" cy="384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5" name="Oval 15"/>
            <p:cNvSpPr>
              <a:spLocks noChangeArrowheads="1"/>
            </p:cNvSpPr>
            <p:nvPr/>
          </p:nvSpPr>
          <p:spPr bwMode="auto">
            <a:xfrm>
              <a:off x="3312" y="1392"/>
              <a:ext cx="530" cy="528"/>
            </a:xfrm>
            <a:prstGeom prst="ellipse">
              <a:avLst/>
            </a:prstGeom>
            <a:solidFill>
              <a:srgbClr val="99FF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2517775" y="2787650"/>
            <a:ext cx="5078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      $32,000    $35,700   $32,800  $29,000  $58,000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1239838" y="2422525"/>
            <a:ext cx="9731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latin typeface="Times New Roman" pitchFamily="18" charset="0"/>
              </a:rPr>
              <a:t>Actual </a:t>
            </a:r>
          </a:p>
          <a:p>
            <a:pPr algn="ctr" eaLnBrk="0" hangingPunct="0"/>
            <a:r>
              <a:rPr lang="en-US" sz="2000" b="1">
                <a:latin typeface="Times New Roman" pitchFamily="18" charset="0"/>
              </a:rPr>
              <a:t>Dollars</a:t>
            </a:r>
          </a:p>
        </p:txBody>
      </p:sp>
      <p:sp>
        <p:nvSpPr>
          <p:cNvPr id="76818" name="Oval 18"/>
          <p:cNvSpPr>
            <a:spLocks noChangeArrowheads="1"/>
          </p:cNvSpPr>
          <p:nvPr/>
        </p:nvSpPr>
        <p:spPr bwMode="auto">
          <a:xfrm>
            <a:off x="5086350" y="4876800"/>
            <a:ext cx="531813" cy="474663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19" name="Oval 19"/>
          <p:cNvSpPr>
            <a:spLocks noChangeArrowheads="1"/>
          </p:cNvSpPr>
          <p:nvPr/>
        </p:nvSpPr>
        <p:spPr bwMode="auto">
          <a:xfrm>
            <a:off x="4438650" y="4883150"/>
            <a:ext cx="587375" cy="52705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0" name="Oval 20"/>
          <p:cNvSpPr>
            <a:spLocks noChangeArrowheads="1"/>
          </p:cNvSpPr>
          <p:nvPr/>
        </p:nvSpPr>
        <p:spPr bwMode="auto">
          <a:xfrm>
            <a:off x="3724275" y="4905375"/>
            <a:ext cx="652463" cy="5810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1" name="Oval 21"/>
          <p:cNvSpPr>
            <a:spLocks noChangeArrowheads="1"/>
          </p:cNvSpPr>
          <p:nvPr/>
        </p:nvSpPr>
        <p:spPr bwMode="auto">
          <a:xfrm>
            <a:off x="5676900" y="4876800"/>
            <a:ext cx="474663" cy="4222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2" name="Oval 22"/>
          <p:cNvSpPr>
            <a:spLocks noChangeArrowheads="1"/>
          </p:cNvSpPr>
          <p:nvPr/>
        </p:nvSpPr>
        <p:spPr bwMode="auto">
          <a:xfrm>
            <a:off x="6208713" y="4724400"/>
            <a:ext cx="652462" cy="5810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3" name="Oval 23"/>
          <p:cNvSpPr>
            <a:spLocks noChangeArrowheads="1"/>
          </p:cNvSpPr>
          <p:nvPr/>
        </p:nvSpPr>
        <p:spPr bwMode="auto">
          <a:xfrm>
            <a:off x="2670175" y="4724400"/>
            <a:ext cx="990600" cy="9906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6824" name="Text Box 24"/>
          <p:cNvSpPr txBox="1">
            <a:spLocks noChangeArrowheads="1"/>
          </p:cNvSpPr>
          <p:nvPr/>
        </p:nvSpPr>
        <p:spPr bwMode="auto">
          <a:xfrm>
            <a:off x="2671763" y="5073650"/>
            <a:ext cx="912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-$75,000</a:t>
            </a:r>
          </a:p>
        </p:txBody>
      </p:sp>
      <p:sp>
        <p:nvSpPr>
          <p:cNvPr id="76825" name="Text Box 25"/>
          <p:cNvSpPr txBox="1">
            <a:spLocks noChangeArrowheads="1"/>
          </p:cNvSpPr>
          <p:nvPr/>
        </p:nvSpPr>
        <p:spPr bwMode="auto">
          <a:xfrm>
            <a:off x="3508375" y="55308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$27,706</a:t>
            </a:r>
          </a:p>
        </p:txBody>
      </p:sp>
      <p:sp>
        <p:nvSpPr>
          <p:cNvPr id="76826" name="Text Box 26"/>
          <p:cNvSpPr txBox="1">
            <a:spLocks noChangeArrowheads="1"/>
          </p:cNvSpPr>
          <p:nvPr/>
        </p:nvSpPr>
        <p:spPr bwMode="auto">
          <a:xfrm>
            <a:off x="4264025" y="53784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$26,761</a:t>
            </a:r>
          </a:p>
        </p:txBody>
      </p:sp>
      <p:sp>
        <p:nvSpPr>
          <p:cNvPr id="76827" name="Text Box 27"/>
          <p:cNvSpPr txBox="1">
            <a:spLocks noChangeArrowheads="1"/>
          </p:cNvSpPr>
          <p:nvPr/>
        </p:nvSpPr>
        <p:spPr bwMode="auto">
          <a:xfrm>
            <a:off x="4949825" y="530225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$21,288</a:t>
            </a:r>
          </a:p>
        </p:txBody>
      </p:sp>
      <p:sp>
        <p:nvSpPr>
          <p:cNvPr id="76828" name="Text Box 28"/>
          <p:cNvSpPr txBox="1">
            <a:spLocks noChangeArrowheads="1"/>
          </p:cNvSpPr>
          <p:nvPr/>
        </p:nvSpPr>
        <p:spPr bwMode="auto">
          <a:xfrm>
            <a:off x="5635625" y="52578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$16,295</a:t>
            </a:r>
          </a:p>
        </p:txBody>
      </p:sp>
      <p:sp>
        <p:nvSpPr>
          <p:cNvPr id="76829" name="Text Box 29"/>
          <p:cNvSpPr txBox="1">
            <a:spLocks noChangeArrowheads="1"/>
          </p:cNvSpPr>
          <p:nvPr/>
        </p:nvSpPr>
        <p:spPr bwMode="auto">
          <a:xfrm>
            <a:off x="6137275" y="4876800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Times New Roman" pitchFamily="18" charset="0"/>
              </a:rPr>
              <a:t>$28,218</a:t>
            </a:r>
          </a:p>
        </p:txBody>
      </p:sp>
      <p:sp>
        <p:nvSpPr>
          <p:cNvPr id="76830" name="Line 30"/>
          <p:cNvSpPr>
            <a:spLocks noChangeShapeType="1"/>
          </p:cNvSpPr>
          <p:nvPr/>
        </p:nvSpPr>
        <p:spPr bwMode="auto">
          <a:xfrm flipV="1">
            <a:off x="3736975" y="5638800"/>
            <a:ext cx="2743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1" name="Line 31"/>
          <p:cNvSpPr>
            <a:spLocks noChangeShapeType="1"/>
          </p:cNvSpPr>
          <p:nvPr/>
        </p:nvSpPr>
        <p:spPr bwMode="auto">
          <a:xfrm flipH="1" flipV="1">
            <a:off x="3508375" y="57912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2" name="Line 32"/>
          <p:cNvSpPr>
            <a:spLocks noChangeShapeType="1"/>
          </p:cNvSpPr>
          <p:nvPr/>
        </p:nvSpPr>
        <p:spPr bwMode="auto">
          <a:xfrm flipV="1">
            <a:off x="6480175" y="5410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3" name="Text Box 33"/>
          <p:cNvSpPr txBox="1">
            <a:spLocks noChangeArrowheads="1"/>
          </p:cNvSpPr>
          <p:nvPr/>
        </p:nvSpPr>
        <p:spPr bwMode="auto">
          <a:xfrm>
            <a:off x="5473700" y="5700713"/>
            <a:ext cx="844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0000"/>
                </a:solidFill>
                <a:latin typeface="Times New Roman" pitchFamily="18" charset="0"/>
              </a:rPr>
              <a:t>$45,268</a:t>
            </a:r>
          </a:p>
        </p:txBody>
      </p:sp>
      <p:sp>
        <p:nvSpPr>
          <p:cNvPr id="76834" name="Line 34"/>
          <p:cNvSpPr>
            <a:spLocks noChangeShapeType="1"/>
          </p:cNvSpPr>
          <p:nvPr/>
        </p:nvSpPr>
        <p:spPr bwMode="auto">
          <a:xfrm>
            <a:off x="3051175" y="3522663"/>
            <a:ext cx="76200" cy="11255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5" name="Line 35"/>
          <p:cNvSpPr>
            <a:spLocks noChangeShapeType="1"/>
          </p:cNvSpPr>
          <p:nvPr/>
        </p:nvSpPr>
        <p:spPr bwMode="auto">
          <a:xfrm>
            <a:off x="4041775" y="3522663"/>
            <a:ext cx="0" cy="11255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6" name="Line 36"/>
          <p:cNvSpPr>
            <a:spLocks noChangeShapeType="1"/>
          </p:cNvSpPr>
          <p:nvPr/>
        </p:nvSpPr>
        <p:spPr bwMode="auto">
          <a:xfrm flipH="1">
            <a:off x="4727575" y="3446463"/>
            <a:ext cx="152400" cy="12779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7" name="Line 37"/>
          <p:cNvSpPr>
            <a:spLocks noChangeShapeType="1"/>
          </p:cNvSpPr>
          <p:nvPr/>
        </p:nvSpPr>
        <p:spPr bwMode="auto">
          <a:xfrm flipH="1">
            <a:off x="5413375" y="3446463"/>
            <a:ext cx="152400" cy="1430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8" name="Line 38"/>
          <p:cNvSpPr>
            <a:spLocks noChangeShapeType="1"/>
          </p:cNvSpPr>
          <p:nvPr/>
        </p:nvSpPr>
        <p:spPr bwMode="auto">
          <a:xfrm flipH="1">
            <a:off x="5946775" y="3446463"/>
            <a:ext cx="381000" cy="13541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39" name="Line 39"/>
          <p:cNvSpPr>
            <a:spLocks noChangeShapeType="1"/>
          </p:cNvSpPr>
          <p:nvPr/>
        </p:nvSpPr>
        <p:spPr bwMode="auto">
          <a:xfrm flipH="1">
            <a:off x="6708775" y="3446463"/>
            <a:ext cx="381000" cy="12017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40" name="Text Box 40"/>
          <p:cNvSpPr txBox="1">
            <a:spLocks noChangeArrowheads="1"/>
          </p:cNvSpPr>
          <p:nvPr/>
        </p:nvSpPr>
        <p:spPr bwMode="auto">
          <a:xfrm>
            <a:off x="1225550" y="4860925"/>
            <a:ext cx="1001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latin typeface="Times New Roman" pitchFamily="18" charset="0"/>
              </a:rPr>
              <a:t>Present</a:t>
            </a:r>
          </a:p>
          <a:p>
            <a:pPr algn="ctr" eaLnBrk="0" hangingPunct="0"/>
            <a:r>
              <a:rPr lang="en-US" sz="2000" b="1">
                <a:latin typeface="Times New Roman" pitchFamily="18" charset="0"/>
              </a:rPr>
              <a:t>Worth</a:t>
            </a:r>
          </a:p>
        </p:txBody>
      </p:sp>
      <p:sp>
        <p:nvSpPr>
          <p:cNvPr id="76841" name="Line 41"/>
          <p:cNvSpPr>
            <a:spLocks noChangeShapeType="1"/>
          </p:cNvSpPr>
          <p:nvPr/>
        </p:nvSpPr>
        <p:spPr bwMode="auto">
          <a:xfrm>
            <a:off x="1679575" y="3370263"/>
            <a:ext cx="0" cy="1430337"/>
          </a:xfrm>
          <a:prstGeom prst="line">
            <a:avLst/>
          </a:prstGeom>
          <a:noFill/>
          <a:ln w="635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6842" name="Rectangle 42"/>
          <p:cNvSpPr>
            <a:spLocks noChangeArrowheads="1"/>
          </p:cNvSpPr>
          <p:nvPr/>
        </p:nvSpPr>
        <p:spPr bwMode="auto">
          <a:xfrm>
            <a:off x="3862388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6843" name="Rectangle 43"/>
          <p:cNvSpPr>
            <a:spLocks noChangeArrowheads="1"/>
          </p:cNvSpPr>
          <p:nvPr/>
        </p:nvSpPr>
        <p:spPr bwMode="auto">
          <a:xfrm>
            <a:off x="3736975" y="3675063"/>
            <a:ext cx="2819400" cy="4572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6844" name="Object 44"/>
          <p:cNvGraphicFramePr>
            <a:graphicFrameLocks noChangeAspect="1"/>
          </p:cNvGraphicFramePr>
          <p:nvPr/>
        </p:nvGraphicFramePr>
        <p:xfrm>
          <a:off x="3902075" y="3698875"/>
          <a:ext cx="261778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4" imgW="1384200" imgH="228600" progId="Equation.3">
                  <p:embed/>
                </p:oleObj>
              </mc:Choice>
              <mc:Fallback>
                <p:oleObj name="Equation" r:id="rId4" imgW="1384200" imgH="228600" progId="Equation.3">
                  <p:embed/>
                  <p:pic>
                    <p:nvPicPr>
                      <p:cNvPr id="76844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2075" y="3698875"/>
                        <a:ext cx="2617788" cy="43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7498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500034" y="642918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Mixed-Dollar 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Analysis – College Savings Plan </a:t>
            </a:r>
            <a:r>
              <a:rPr lang="en-US" sz="3200" b="1" dirty="0" smtClean="0">
                <a:solidFill>
                  <a:schemeClr val="tx2"/>
                </a:solidFill>
                <a:latin typeface="+mj-lt"/>
              </a:rPr>
              <a:t>- 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Equivalence </a:t>
            </a:r>
            <a:r>
              <a:rPr lang="en-US" sz="2400" b="1" dirty="0">
                <a:solidFill>
                  <a:schemeClr val="tx2"/>
                </a:solidFill>
                <a:latin typeface="+mj-lt"/>
              </a:rPr>
              <a:t>Calculation with Composite Cash Flow Elements</a:t>
            </a:r>
            <a:r>
              <a:rPr lang="en-US" sz="4400" b="1" dirty="0">
                <a:solidFill>
                  <a:schemeClr val="tx2"/>
                </a:solidFill>
                <a:latin typeface="+mj-lt"/>
              </a:rPr>
              <a:t> </a:t>
            </a:r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graphicFrame>
        <p:nvGraphicFramePr>
          <p:cNvPr id="90118" name="Group 6"/>
          <p:cNvGraphicFramePr>
            <a:graphicFrameLocks noGrp="1"/>
          </p:cNvGraphicFramePr>
          <p:nvPr/>
        </p:nvGraphicFramePr>
        <p:xfrm>
          <a:off x="457200" y="3194050"/>
          <a:ext cx="8229600" cy="2911475"/>
        </p:xfrm>
        <a:graphic>
          <a:graphicData uri="http://schemas.openxmlformats.org/drawingml/2006/table">
            <a:tbl>
              <a:tblPr/>
              <a:tblGrid>
                <a:gridCol w="2017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92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Age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(Current Age = 5 Years Old)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Estimated College Expenses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in Today’s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College Expenses Converted into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Equivalent Actual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18 (Freshman)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$30,000(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,6%,13) = $63,988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19 (Sophomore)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,6%,14) = 67,827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20 (Junior)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,6%,15) = 71,897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21 (senior)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30,000(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F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P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,6%,16) = 76,211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0144" name="Text Box 32"/>
          <p:cNvSpPr txBox="1">
            <a:spLocks noChangeArrowheads="1"/>
          </p:cNvSpPr>
          <p:nvPr/>
        </p:nvSpPr>
        <p:spPr bwMode="auto">
          <a:xfrm>
            <a:off x="669925" y="211931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600">
              <a:latin typeface="Times New Roman" pitchFamily="18" charset="0"/>
            </a:endParaRPr>
          </a:p>
        </p:txBody>
      </p:sp>
      <p:sp>
        <p:nvSpPr>
          <p:cNvPr id="90145" name="Text Box 33"/>
          <p:cNvSpPr txBox="1">
            <a:spLocks noChangeArrowheads="1"/>
          </p:cNvSpPr>
          <p:nvPr/>
        </p:nvSpPr>
        <p:spPr bwMode="auto">
          <a:xfrm>
            <a:off x="457200" y="1981200"/>
            <a:ext cx="83613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+mj-lt"/>
              </a:rPr>
              <a:t>Approach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Convert any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 elements in constant dollars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into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actual dollars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 Then use the </a:t>
            </a:r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interest rate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find the equivalent present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value.  Assume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6% and </a:t>
            </a:r>
            <a:r>
              <a:rPr lang="en-US" sz="20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8% compounded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quarterly.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6757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5"/>
          <p:cNvSpPr>
            <a:spLocks noGrp="1" noChangeArrowheads="1"/>
          </p:cNvSpPr>
          <p:nvPr>
            <p:ph type="title"/>
          </p:nvPr>
        </p:nvSpPr>
        <p:spPr>
          <a:xfrm>
            <a:off x="571472" y="571480"/>
            <a:ext cx="7772400" cy="1143000"/>
          </a:xfrm>
        </p:spPr>
        <p:txBody>
          <a:bodyPr/>
          <a:lstStyle/>
          <a:p>
            <a:r>
              <a:rPr lang="en-US" sz="3300" b="1" dirty="0" smtClean="0"/>
              <a:t>Solution: Required </a:t>
            </a:r>
            <a:r>
              <a:rPr lang="en-US" sz="3300" b="1" dirty="0"/>
              <a:t>Quarterly Contributions to College Funds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611188" y="4508500"/>
            <a:ext cx="1676400" cy="533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78851" name="Picture 3" descr="fig1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143116"/>
            <a:ext cx="5286412" cy="39213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539750" y="2420938"/>
            <a:ext cx="2360613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/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2%, 48)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$229,211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Let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solve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$2,888.48</a:t>
            </a:r>
          </a:p>
        </p:txBody>
      </p:sp>
    </p:spTree>
    <p:extLst>
      <p:ext uri="{BB962C8B-B14F-4D97-AF65-F5344CB8AC3E}">
        <p14:creationId xmlns:p14="http://schemas.microsoft.com/office/powerpoint/2010/main" val="1804920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Effects of Inflation on Project Cash Flows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3090874" cy="457200"/>
          </a:xfrm>
        </p:spPr>
        <p:txBody>
          <a:bodyPr/>
          <a:lstStyle/>
          <a:p>
            <a:r>
              <a:rPr lang="en-US" altLang="en-US" sz="900" dirty="0"/>
              <a:t>Contemporary Engineering Economics, </a:t>
            </a:r>
            <a:r>
              <a:rPr lang="en-US" altLang="en-US" sz="900" dirty="0" smtClean="0"/>
              <a:t>5th </a:t>
            </a:r>
            <a:r>
              <a:rPr lang="en-US" altLang="en-US" sz="900" dirty="0" err="1" smtClean="0"/>
              <a:t>editio</a:t>
            </a:r>
            <a:r>
              <a:rPr lang="en-US" altLang="en-US" sz="900" dirty="0" smtClean="0"/>
              <a:t>, </a:t>
            </a:r>
            <a:r>
              <a:rPr lang="en-US" altLang="en-US" sz="900" dirty="0"/>
              <a:t>© </a:t>
            </a:r>
            <a:r>
              <a:rPr lang="en-US" altLang="en-US" sz="900" dirty="0" smtClean="0"/>
              <a:t>2010</a:t>
            </a:r>
            <a:endParaRPr lang="en-US" altLang="en-US" sz="900" dirty="0"/>
          </a:p>
        </p:txBody>
      </p:sp>
    </p:spTree>
    <p:extLst>
      <p:ext uri="{BB962C8B-B14F-4D97-AF65-F5344CB8AC3E}">
        <p14:creationId xmlns:p14="http://schemas.microsoft.com/office/powerpoint/2010/main" val="31909655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3400" b="1" dirty="0"/>
              <a:t>Effects of Inflation on </a:t>
            </a:r>
            <a:r>
              <a:rPr lang="en-US" sz="3400" b="1" dirty="0" smtClean="0"/>
              <a:t>Projects </a:t>
            </a:r>
            <a:r>
              <a:rPr lang="en-US" sz="3400" b="1" dirty="0"/>
              <a:t>with Depreciable Assets  </a:t>
            </a:r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5558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388774"/>
              </p:ext>
            </p:extLst>
          </p:nvPr>
        </p:nvGraphicFramePr>
        <p:xfrm>
          <a:off x="914400" y="1828800"/>
          <a:ext cx="7391400" cy="3584258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Depreciation expense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Salvage value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Depreciation expense is charged to taxable income in dollars of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declining values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;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taxable income is overstated, resulting in higher taxes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Inflated salvage value combined with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book values based on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historical costs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results in higher taxable gains.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1547813" y="5445125"/>
            <a:ext cx="67562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Note: Depreciation expenses are based on historical costs and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always expressed in 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actual dollars</a:t>
            </a:r>
          </a:p>
        </p:txBody>
      </p:sp>
    </p:spTree>
    <p:extLst>
      <p:ext uri="{BB962C8B-B14F-4D97-AF65-F5344CB8AC3E}">
        <p14:creationId xmlns:p14="http://schemas.microsoft.com/office/powerpoint/2010/main" val="8998116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Example 11.8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Reconsider the Automated Machining Center project discussed earlier. What will happen to this investment project if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general inflation during the next five years is expected to increase by 5% annually,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sales, operating costs, and working capital requirements are assumed to increase accordingly,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depreciation will remain unchanged, but taxes, profits, and thus cash flow will be higher.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firm’s inflation-free interest rate is known to be 15%. </a:t>
            </a:r>
          </a:p>
          <a:p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Determine the PW of the project.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87041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325" y="1962150"/>
            <a:ext cx="5029200" cy="40005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3824472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389471" y="-708586"/>
            <a:ext cx="6420523" cy="91994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083152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55" name="Rectangle 2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65321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Inflation - Decrease in Purchasing Power</a:t>
            </a:r>
            <a:endParaRPr lang="en-US" sz="3600" b="1" dirty="0"/>
          </a:p>
        </p:txBody>
      </p:sp>
      <p:sp>
        <p:nvSpPr>
          <p:cNvPr id="2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>
              <a:solidFill>
                <a:schemeClr val="tx2"/>
              </a:solidFill>
              <a:latin typeface="Garamond" pitchFamily="18" charset="0"/>
            </a:endParaRPr>
          </a:p>
        </p:txBody>
      </p:sp>
      <p:grpSp>
        <p:nvGrpSpPr>
          <p:cNvPr id="69635" name="Group 3"/>
          <p:cNvGrpSpPr>
            <a:grpSpLocks/>
          </p:cNvGrpSpPr>
          <p:nvPr/>
        </p:nvGrpSpPr>
        <p:grpSpPr bwMode="auto">
          <a:xfrm>
            <a:off x="1295400" y="1676400"/>
            <a:ext cx="5883275" cy="1222375"/>
            <a:chOff x="806" y="1209"/>
            <a:chExt cx="3706" cy="770"/>
          </a:xfrm>
        </p:grpSpPr>
        <p:sp>
          <p:nvSpPr>
            <p:cNvPr id="69636" name="Line 4"/>
            <p:cNvSpPr>
              <a:spLocks noChangeShapeType="1"/>
            </p:cNvSpPr>
            <p:nvPr/>
          </p:nvSpPr>
          <p:spPr bwMode="auto">
            <a:xfrm>
              <a:off x="912" y="1728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7" name="Line 5"/>
            <p:cNvSpPr>
              <a:spLocks noChangeShapeType="1"/>
            </p:cNvSpPr>
            <p:nvPr/>
          </p:nvSpPr>
          <p:spPr bwMode="auto">
            <a:xfrm flipV="1">
              <a:off x="912" y="129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8" name="Text Box 6"/>
            <p:cNvSpPr txBox="1">
              <a:spLocks noChangeArrowheads="1"/>
            </p:cNvSpPr>
            <p:nvPr/>
          </p:nvSpPr>
          <p:spPr bwMode="auto">
            <a:xfrm>
              <a:off x="806" y="1767"/>
              <a:ext cx="75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1990            </a:t>
              </a:r>
            </a:p>
          </p:txBody>
        </p:sp>
        <p:sp>
          <p:nvSpPr>
            <p:cNvPr id="69639" name="Text Box 7"/>
            <p:cNvSpPr txBox="1">
              <a:spLocks noChangeArrowheads="1"/>
            </p:cNvSpPr>
            <p:nvPr/>
          </p:nvSpPr>
          <p:spPr bwMode="auto">
            <a:xfrm>
              <a:off x="950" y="1238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$100</a:t>
              </a:r>
            </a:p>
          </p:txBody>
        </p:sp>
        <p:sp>
          <p:nvSpPr>
            <p:cNvPr id="69640" name="Line 8"/>
            <p:cNvSpPr>
              <a:spLocks noChangeShapeType="1"/>
            </p:cNvSpPr>
            <p:nvPr/>
          </p:nvSpPr>
          <p:spPr bwMode="auto">
            <a:xfrm>
              <a:off x="3072" y="1728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1" name="Text Box 9"/>
            <p:cNvSpPr txBox="1">
              <a:spLocks noChangeArrowheads="1"/>
            </p:cNvSpPr>
            <p:nvPr/>
          </p:nvSpPr>
          <p:spPr bwMode="auto">
            <a:xfrm>
              <a:off x="3036" y="1764"/>
              <a:ext cx="144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dirty="0">
                  <a:latin typeface="Times New Roman" pitchFamily="18" charset="0"/>
                </a:rPr>
                <a:t>1990              </a:t>
              </a:r>
              <a:r>
                <a:rPr lang="en-US" sz="1600" dirty="0" smtClean="0">
                  <a:latin typeface="Times New Roman" pitchFamily="18" charset="0"/>
                </a:rPr>
                <a:t>2010           </a:t>
              </a:r>
              <a:endParaRPr lang="en-US" sz="1600" dirty="0">
                <a:latin typeface="Times New Roman" pitchFamily="18" charset="0"/>
              </a:endParaRPr>
            </a:p>
          </p:txBody>
        </p:sp>
        <p:sp>
          <p:nvSpPr>
            <p:cNvPr id="69642" name="Line 10"/>
            <p:cNvSpPr>
              <a:spLocks noChangeShapeType="1"/>
            </p:cNvSpPr>
            <p:nvPr/>
          </p:nvSpPr>
          <p:spPr bwMode="auto">
            <a:xfrm flipV="1">
              <a:off x="3984" y="129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3" name="Text Box 11"/>
            <p:cNvSpPr txBox="1">
              <a:spLocks noChangeArrowheads="1"/>
            </p:cNvSpPr>
            <p:nvPr/>
          </p:nvSpPr>
          <p:spPr bwMode="auto">
            <a:xfrm>
              <a:off x="3984" y="1209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>
                  <a:latin typeface="Times New Roman" pitchFamily="18" charset="0"/>
                </a:rPr>
                <a:t>$100</a:t>
              </a:r>
            </a:p>
          </p:txBody>
        </p:sp>
      </p:grpSp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685800" y="2895600"/>
            <a:ext cx="3749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could buy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50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Big Macs in year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1990 with $100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4724400" y="2895600"/>
            <a:ext cx="3749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only buy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28.5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Big Macs in year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1697038" y="4079875"/>
            <a:ext cx="16722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$2.00 / unit</a:t>
            </a: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4902200" y="4094163"/>
            <a:ext cx="16722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$3.50 / unit</a:t>
            </a:r>
          </a:p>
        </p:txBody>
      </p:sp>
      <p:sp>
        <p:nvSpPr>
          <p:cNvPr id="69648" name="Line 16"/>
          <p:cNvSpPr>
            <a:spLocks noChangeShapeType="1"/>
          </p:cNvSpPr>
          <p:nvPr/>
        </p:nvSpPr>
        <p:spPr bwMode="auto">
          <a:xfrm>
            <a:off x="3733800" y="43434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9649" name="Text Box 17"/>
          <p:cNvSpPr txBox="1">
            <a:spLocks noChangeArrowheads="1"/>
          </p:cNvSpPr>
          <p:nvPr/>
        </p:nvSpPr>
        <p:spPr bwMode="auto">
          <a:xfrm>
            <a:off x="3829050" y="3927475"/>
            <a:ext cx="81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75%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3505200" y="4343400"/>
            <a:ext cx="13874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1600" b="1" dirty="0">
                <a:solidFill>
                  <a:srgbClr val="FF0000"/>
                </a:solidFill>
                <a:latin typeface="+mj-lt"/>
              </a:rPr>
              <a:t>Price change due to inflation</a:t>
            </a: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6156325" y="478631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60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4343400" y="5181600"/>
            <a:ext cx="39437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$100 in year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has only $57 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worth purchasing power of 1990</a:t>
            </a:r>
          </a:p>
        </p:txBody>
      </p:sp>
      <p:sp>
        <p:nvSpPr>
          <p:cNvPr id="69653" name="Line 21"/>
          <p:cNvSpPr>
            <a:spLocks noChangeShapeType="1"/>
          </p:cNvSpPr>
          <p:nvPr/>
        </p:nvSpPr>
        <p:spPr bwMode="auto">
          <a:xfrm flipV="1">
            <a:off x="6324600" y="1828800"/>
            <a:ext cx="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9654" name="Line 22"/>
          <p:cNvSpPr>
            <a:spLocks noChangeShapeType="1"/>
          </p:cNvSpPr>
          <p:nvPr/>
        </p:nvSpPr>
        <p:spPr bwMode="auto">
          <a:xfrm flipV="1">
            <a:off x="1447800" y="1828800"/>
            <a:ext cx="0" cy="685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69656" name="Line 24"/>
          <p:cNvSpPr>
            <a:spLocks noChangeShapeType="1"/>
          </p:cNvSpPr>
          <p:nvPr/>
        </p:nvSpPr>
        <p:spPr bwMode="auto">
          <a:xfrm>
            <a:off x="5148263" y="24209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7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rmAutofit fontScale="90000"/>
          </a:bodyPr>
          <a:lstStyle/>
          <a:p>
            <a:r>
              <a:rPr lang="en-US" sz="3800" b="1" dirty="0"/>
              <a:t>Effects of Borrowed Funds under Inflation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7598" name="Group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14941"/>
              </p:ext>
            </p:extLst>
          </p:nvPr>
        </p:nvGraphicFramePr>
        <p:xfrm>
          <a:off x="914400" y="1828800"/>
          <a:ext cx="7391400" cy="2758440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Loan repayments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Borrowers repay </a:t>
                      </a:r>
                      <a:r>
                        <a:rPr kumimoji="0" lang="en-US" sz="2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historical loan amounts with dollars of decreased purchasing power, 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reducing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 the debt-financing cost.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897240" y="4802638"/>
            <a:ext cx="739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Note: </a:t>
            </a:r>
            <a:r>
              <a:rPr lang="tr-T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Loan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expenses are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always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expressed in </a:t>
            </a:r>
            <a:r>
              <a:rPr lang="en-US" b="1" dirty="0">
                <a:solidFill>
                  <a:srgbClr val="FF0000"/>
                </a:solidFill>
              </a:rPr>
              <a:t>actual </a:t>
            </a:r>
            <a:r>
              <a:rPr lang="en-US" b="1" dirty="0" smtClean="0">
                <a:solidFill>
                  <a:srgbClr val="FF0000"/>
                </a:solidFill>
              </a:rPr>
              <a:t>dollars</a:t>
            </a:r>
            <a:r>
              <a:rPr lang="tr-TR" b="1" dirty="0" smtClean="0">
                <a:solidFill>
                  <a:srgbClr val="FF0000"/>
                </a:solidFill>
              </a:rPr>
              <a:t>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0304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Example 11.10 Effects of Inflation on Payments with Financing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Given: borrowing rate = 15.5%, general inflation rate = 5%, and inflation-free interest rate = 15%, amount of borrowing = $62,500 over 5 years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Find: NPW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interest rate = 0.15 + 0.05 + 0.0075 = 20.75%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NPW w/o borrowing = $38,898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NPW w borrowing = $54,159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gain in NPW due to debt financing = $15,261</a:t>
            </a:r>
          </a:p>
          <a:p>
            <a:pPr>
              <a:buFont typeface="Wingdings" pitchFamily="2" charset="2"/>
              <a:buChar char="q"/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6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226386" y="940387"/>
            <a:ext cx="6093298" cy="57419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38547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5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Effects of Inflation on Return on Investment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9634" name="Group 2"/>
          <p:cNvGraphicFramePr>
            <a:graphicFrameLocks noGrp="1"/>
          </p:cNvGraphicFramePr>
          <p:nvPr/>
        </p:nvGraphicFramePr>
        <p:xfrm>
          <a:off x="928662" y="2143116"/>
          <a:ext cx="7391400" cy="3154680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Rate of Return and NPW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Unless revenues are sufficiently increased to keep pace with inflation, tax effects and/or a working capital drain result in lower rate of return or lower NPW.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50073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Example 11.11 IRR Analysis with Inflation</a:t>
            </a:r>
            <a:endParaRPr lang="en-US" sz="36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IRR in the absence of inflation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  <a:latin typeface="+mj-lt"/>
              </a:rPr>
              <a:t>IRR Calculation under Inflation</a:t>
            </a:r>
            <a:endParaRPr lang="en-US" sz="1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2493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2348880"/>
            <a:ext cx="4427985" cy="43801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2493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2751" y="2337599"/>
            <a:ext cx="4571864" cy="438387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7429282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14400"/>
          </a:xfrm>
        </p:spPr>
        <p:txBody>
          <a:bodyPr>
            <a:normAutofit/>
          </a:bodyPr>
          <a:lstStyle/>
          <a:p>
            <a:r>
              <a:rPr lang="en-US" sz="3600" b="1" dirty="0"/>
              <a:t>Rate of Return Analysis under Inflation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3962400" cy="4419600"/>
          </a:xfrm>
        </p:spPr>
        <p:txBody>
          <a:bodyPr/>
          <a:lstStyle/>
          <a:p>
            <a:r>
              <a:rPr lang="en-US" sz="2200" b="1" dirty="0">
                <a:solidFill>
                  <a:srgbClr val="FF0000"/>
                </a:solidFill>
                <a:latin typeface="+mj-lt"/>
              </a:rPr>
              <a:t>Principle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True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(real) rate of return should be based on constant dollars.</a:t>
            </a:r>
          </a:p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the rate of return is computed based on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flows in actual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dollars, the real rate of return can be calculated as:</a:t>
            </a:r>
          </a:p>
        </p:txBody>
      </p:sp>
      <p:sp>
        <p:nvSpPr>
          <p:cNvPr id="2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graphicFrame>
        <p:nvGraphicFramePr>
          <p:cNvPr id="72709" name="Group 5"/>
          <p:cNvGraphicFramePr>
            <a:graphicFrameLocks noGrp="1"/>
          </p:cNvGraphicFramePr>
          <p:nvPr/>
        </p:nvGraphicFramePr>
        <p:xfrm>
          <a:off x="4953000" y="1676400"/>
          <a:ext cx="3352800" cy="3169920"/>
        </p:xfrm>
        <a:graphic>
          <a:graphicData uri="http://schemas.openxmlformats.org/drawingml/2006/table">
            <a:tbl>
              <a:tblPr/>
              <a:tblGrid>
                <a:gridCol w="60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4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Net cash flows in actual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Net cash flows in constant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0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-$30,000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13,570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15,860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13,358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13,626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-$30,000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12,336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13,108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10,036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9,307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5045895" y="4953000"/>
            <a:ext cx="32447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IRR               31.34%              19.40%    </a:t>
            </a:r>
          </a:p>
        </p:txBody>
      </p:sp>
      <p:graphicFrame>
        <p:nvGraphicFramePr>
          <p:cNvPr id="72724" name="Object 20"/>
          <p:cNvGraphicFramePr>
            <a:graphicFrameLocks noChangeAspect="1"/>
          </p:cNvGraphicFramePr>
          <p:nvPr/>
        </p:nvGraphicFramePr>
        <p:xfrm>
          <a:off x="1216025" y="4572007"/>
          <a:ext cx="2427281" cy="1357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Equation" r:id="rId4" imgW="1117440" imgH="1091880" progId="">
                  <p:embed/>
                </p:oleObj>
              </mc:Choice>
              <mc:Fallback>
                <p:oleObj name="Equation" r:id="rId4" imgW="1117440" imgH="1091880" progId="">
                  <p:embed/>
                  <p:pic>
                    <p:nvPicPr>
                      <p:cNvPr id="7272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025" y="4572007"/>
                        <a:ext cx="2427281" cy="1357323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7" name="Object 23"/>
          <p:cNvGraphicFramePr>
            <a:graphicFrameLocks noChangeAspect="1"/>
          </p:cNvGraphicFramePr>
          <p:nvPr/>
        </p:nvGraphicFramePr>
        <p:xfrm>
          <a:off x="6096000" y="1262063"/>
          <a:ext cx="1119188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tion" r:id="rId6" imgW="533160" imgH="304560" progId="">
                  <p:embed/>
                </p:oleObj>
              </mc:Choice>
              <mc:Fallback>
                <p:oleObj name="Equation" r:id="rId6" imgW="533160" imgH="304560" progId="">
                  <p:embed/>
                  <p:pic>
                    <p:nvPicPr>
                      <p:cNvPr id="727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262063"/>
                        <a:ext cx="1119188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3325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Decision Criterion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you use 31.34% as your IRR, you should use a </a:t>
            </a:r>
            <a:r>
              <a:rPr lang="en-US" b="1" u="sng" dirty="0">
                <a:solidFill>
                  <a:srgbClr val="FF0000"/>
                </a:solidFill>
                <a:latin typeface="+mj-lt"/>
              </a:rPr>
              <a:t>market interest rate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(or inflation-adjusted MARR) to make an accept and reject decision.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you use 19.40% as your IRR, you should use </a:t>
            </a:r>
            <a:r>
              <a:rPr lang="en-US" b="1" u="sng" dirty="0">
                <a:solidFill>
                  <a:srgbClr val="FF0000"/>
                </a:solidFill>
                <a:latin typeface="+mj-lt"/>
              </a:rPr>
              <a:t>an inflation-free interest rate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(inflation-free MARR) to make an accept and reject decision. In our example, MARR’ = 20%.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2055964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2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b="1" dirty="0"/>
              <a:t>Effects of Inflation on Working Capital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8610" name="Group 2"/>
          <p:cNvGraphicFramePr>
            <a:graphicFrameLocks noGrp="1"/>
          </p:cNvGraphicFramePr>
          <p:nvPr/>
        </p:nvGraphicFramePr>
        <p:xfrm>
          <a:off x="857224" y="2357430"/>
          <a:ext cx="7391400" cy="2717800"/>
        </p:xfrm>
        <a:graphic>
          <a:graphicData uri="http://schemas.openxmlformats.org/drawingml/2006/table">
            <a:tbl>
              <a:tblPr/>
              <a:tblGrid>
                <a:gridCol w="274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Working capital requirement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Known as 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working capital drain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 the cost of working capital increases in an inflationary environment.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6018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Example 11.12 </a:t>
            </a:r>
            <a:r>
              <a:rPr lang="en-US" sz="2800" b="1" dirty="0" smtClean="0"/>
              <a:t>Effects of Inflation on Working Capital </a:t>
            </a:r>
            <a:endParaRPr lang="en-US" sz="2800" b="1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1366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51" y="1835500"/>
            <a:ext cx="4501032" cy="46178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1366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5903" y="2035810"/>
            <a:ext cx="4540648" cy="4417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5903" y="1835500"/>
            <a:ext cx="4540648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1800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Working Capital Requirements under Inflation</a:t>
            </a:r>
          </a:p>
        </p:txBody>
      </p:sp>
      <p:pic>
        <p:nvPicPr>
          <p:cNvPr id="99333" name="Picture 5" descr="fg11_04EXM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28860" y="1714488"/>
            <a:ext cx="4478851" cy="4389437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353107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73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Deflation - Increase in Purchasing Power </a:t>
            </a:r>
            <a:endParaRPr lang="en-US" sz="3600" b="1" dirty="0"/>
          </a:p>
        </p:txBody>
      </p:sp>
      <p:sp>
        <p:nvSpPr>
          <p:cNvPr id="2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0658" name="Line 2"/>
          <p:cNvSpPr>
            <a:spLocks noChangeShapeType="1"/>
          </p:cNvSpPr>
          <p:nvPr/>
        </p:nvSpPr>
        <p:spPr bwMode="auto">
          <a:xfrm>
            <a:off x="914400" y="21336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Line 3"/>
          <p:cNvSpPr>
            <a:spLocks noChangeShapeType="1"/>
          </p:cNvSpPr>
          <p:nvPr/>
        </p:nvSpPr>
        <p:spPr bwMode="auto">
          <a:xfrm>
            <a:off x="4876800" y="21336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822325" y="2133600"/>
            <a:ext cx="307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2004         2005       2006         </a:t>
            </a:r>
            <a:r>
              <a:rPr lang="en-US" sz="1600" dirty="0" smtClean="0">
                <a:latin typeface="Times New Roman" pitchFamily="18" charset="0"/>
              </a:rPr>
              <a:t>2010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 flipV="1">
            <a:off x="1908175" y="1557338"/>
            <a:ext cx="0" cy="609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1928794" y="1428736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$100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4953000" y="2133600"/>
            <a:ext cx="307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2004         2005       2006         </a:t>
            </a:r>
            <a:r>
              <a:rPr lang="en-US" sz="1600" dirty="0" smtClean="0">
                <a:latin typeface="Times New Roman" pitchFamily="18" charset="0"/>
              </a:rPr>
              <a:t>2010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 flipV="1">
            <a:off x="7572396" y="1643050"/>
            <a:ext cx="0" cy="5334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7643834" y="1500174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latin typeface="Times New Roman" pitchFamily="18" charset="0"/>
              </a:rPr>
              <a:t>$100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609600" y="2835275"/>
            <a:ext cx="32924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could purchase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63.69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gallons of purified drink water a year ago.</a:t>
            </a: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4724400" y="2819400"/>
            <a:ext cx="32924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now purchase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80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gallons of purified</a:t>
            </a:r>
          </a:p>
          <a:p>
            <a:pPr eaLnBrk="0" hangingPunct="0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drink water.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1811338" y="4665663"/>
            <a:ext cx="1933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$1.57 / gallon</a:t>
            </a: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5621338" y="4665663"/>
            <a:ext cx="1933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$1.25 / gallon</a:t>
            </a:r>
          </a:p>
        </p:txBody>
      </p:sp>
      <p:sp>
        <p:nvSpPr>
          <p:cNvPr id="70670" name="Text Box 14"/>
          <p:cNvSpPr txBox="1">
            <a:spLocks noChangeArrowheads="1"/>
          </p:cNvSpPr>
          <p:nvPr/>
        </p:nvSpPr>
        <p:spPr bwMode="auto">
          <a:xfrm>
            <a:off x="3579813" y="5122863"/>
            <a:ext cx="2454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rgbClr val="FF0000"/>
                </a:solidFill>
                <a:latin typeface="+mj-lt"/>
              </a:rPr>
              <a:t>Price change due to deflation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4284663" y="4437063"/>
            <a:ext cx="1123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20.38%</a:t>
            </a:r>
          </a:p>
        </p:txBody>
      </p: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4037013" y="4894263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b="1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>
            <a:off x="1187450" y="19891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6" name="Line 20"/>
          <p:cNvSpPr>
            <a:spLocks noChangeShapeType="1"/>
          </p:cNvSpPr>
          <p:nvPr/>
        </p:nvSpPr>
        <p:spPr bwMode="auto">
          <a:xfrm>
            <a:off x="2700338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7" name="Line 21"/>
          <p:cNvSpPr>
            <a:spLocks noChangeShapeType="1"/>
          </p:cNvSpPr>
          <p:nvPr/>
        </p:nvSpPr>
        <p:spPr bwMode="auto">
          <a:xfrm>
            <a:off x="3419475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8" name="Line 22"/>
          <p:cNvSpPr>
            <a:spLocks noChangeShapeType="1"/>
          </p:cNvSpPr>
          <p:nvPr/>
        </p:nvSpPr>
        <p:spPr bwMode="auto">
          <a:xfrm>
            <a:off x="5219700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79" name="Line 23"/>
          <p:cNvSpPr>
            <a:spLocks noChangeShapeType="1"/>
          </p:cNvSpPr>
          <p:nvPr/>
        </p:nvSpPr>
        <p:spPr bwMode="auto">
          <a:xfrm>
            <a:off x="6011863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80" name="Line 24"/>
          <p:cNvSpPr>
            <a:spLocks noChangeShapeType="1"/>
          </p:cNvSpPr>
          <p:nvPr/>
        </p:nvSpPr>
        <p:spPr bwMode="auto">
          <a:xfrm>
            <a:off x="7596188" y="20605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Inflation Terminology - I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Average Inflation Rate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single average rate that accounts for the effect of varying yearly inflation rates over a period of several years.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Consumer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Price Index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statistical measure of change, over time, of the prices of goods and services in major expenditure groups—such as food, housing, apparel, transportation, and medical care—typically purchased by urban consumers</a:t>
            </a: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General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>
                <a:solidFill>
                  <a:srgbClr val="FF0000"/>
                </a:solidFill>
                <a:latin typeface="+mj-lt"/>
              </a:rPr>
              <a:t>f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):  </a:t>
            </a:r>
            <a:r>
              <a:rPr 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average inflation rate calculated based on the CPI for all items in the market basket.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sz="1900" dirty="0">
              <a:solidFill>
                <a:schemeClr val="tx2"/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3995936" y="4149080"/>
            <a:ext cx="2286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5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Average Inflation Rate (</a:t>
            </a:r>
            <a:r>
              <a:rPr lang="en-US" b="1" i="1" dirty="0"/>
              <a:t>f </a:t>
            </a:r>
            <a:r>
              <a:rPr lang="en-US" b="1" dirty="0"/>
              <a:t>)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eaLnBrk="0" hangingPunct="0"/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Fact: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Base Price = $100 (year 0)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Inflation rate (year 1) = 4%</a:t>
            </a:r>
          </a:p>
          <a:p>
            <a:pPr lvl="1" eaLnBrk="0" hangingPunct="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Inflation rate (year 2) = 8%</a:t>
            </a:r>
          </a:p>
          <a:p>
            <a:pPr eaLnBrk="0" hangingPunct="0"/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/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Find: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Average inflation rate over 2 years?</a:t>
            </a:r>
          </a:p>
          <a:p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7" name="Text Box 3"/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3575050" y="1676400"/>
            <a:ext cx="5111750" cy="334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Step 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 the actual inflated price at the end of year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2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       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$100 ( 1 + 0.04) ( 1 + 0.08) = $112.32</a:t>
            </a:r>
          </a:p>
          <a:p>
            <a:pPr eaLnBrk="0" hangingPunct="0"/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/>
            <a:r>
              <a:rPr lang="en-US" sz="2000" b="1" dirty="0">
                <a:solidFill>
                  <a:srgbClr val="FF0000"/>
                </a:solidFill>
                <a:latin typeface="+mj-lt"/>
              </a:rPr>
              <a:t>Step 2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 the average inflation rate by solving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following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equivalence equation.</a:t>
            </a:r>
          </a:p>
          <a:p>
            <a:pPr eaLnBrk="0" hangingPunct="0">
              <a:buNone/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0" hangingPunct="0">
              <a:buNone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100 ( 1+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r>
              <a:rPr lang="en-US" sz="18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$112.32</a:t>
            </a:r>
          </a:p>
          <a:p>
            <a:pPr eaLnBrk="0" hangingPunct="0">
              <a:buNone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	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    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5.98%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grpSp>
        <p:nvGrpSpPr>
          <p:cNvPr id="74757" name="Group 5"/>
          <p:cNvGrpSpPr>
            <a:grpSpLocks/>
          </p:cNvGrpSpPr>
          <p:nvPr/>
        </p:nvGrpSpPr>
        <p:grpSpPr bwMode="auto">
          <a:xfrm>
            <a:off x="5651500" y="4581525"/>
            <a:ext cx="2860675" cy="1627188"/>
            <a:chOff x="3542" y="2908"/>
            <a:chExt cx="1802" cy="1224"/>
          </a:xfrm>
        </p:grpSpPr>
        <p:sp>
          <p:nvSpPr>
            <p:cNvPr id="74758" name="Line 6"/>
            <p:cNvSpPr>
              <a:spLocks noChangeShapeType="1"/>
            </p:cNvSpPr>
            <p:nvPr/>
          </p:nvSpPr>
          <p:spPr bwMode="auto">
            <a:xfrm>
              <a:off x="3744" y="355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59" name="Line 7"/>
            <p:cNvSpPr>
              <a:spLocks noChangeShapeType="1"/>
            </p:cNvSpPr>
            <p:nvPr/>
          </p:nvSpPr>
          <p:spPr bwMode="auto">
            <a:xfrm flipV="1">
              <a:off x="4992" y="3120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60" name="Line 8"/>
            <p:cNvSpPr>
              <a:spLocks noChangeShapeType="1"/>
            </p:cNvSpPr>
            <p:nvPr/>
          </p:nvSpPr>
          <p:spPr bwMode="auto">
            <a:xfrm>
              <a:off x="3744" y="355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761" name="Text Box 9"/>
            <p:cNvSpPr txBox="1">
              <a:spLocks noChangeArrowheads="1"/>
            </p:cNvSpPr>
            <p:nvPr/>
          </p:nvSpPr>
          <p:spPr bwMode="auto">
            <a:xfrm>
              <a:off x="3542" y="3879"/>
              <a:ext cx="37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$100</a:t>
              </a:r>
            </a:p>
          </p:txBody>
        </p:sp>
        <p:sp>
          <p:nvSpPr>
            <p:cNvPr id="74762" name="Text Box 10"/>
            <p:cNvSpPr txBox="1">
              <a:spLocks noChangeArrowheads="1"/>
            </p:cNvSpPr>
            <p:nvPr/>
          </p:nvSpPr>
          <p:spPr bwMode="auto">
            <a:xfrm>
              <a:off x="4812" y="2908"/>
              <a:ext cx="532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$112.32</a:t>
              </a:r>
            </a:p>
          </p:txBody>
        </p:sp>
        <p:sp>
          <p:nvSpPr>
            <p:cNvPr id="74763" name="Text Box 11"/>
            <p:cNvSpPr txBox="1">
              <a:spLocks noChangeArrowheads="1"/>
            </p:cNvSpPr>
            <p:nvPr/>
          </p:nvSpPr>
          <p:spPr bwMode="auto">
            <a:xfrm>
              <a:off x="3660" y="3351"/>
              <a:ext cx="756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0	1</a:t>
              </a:r>
            </a:p>
          </p:txBody>
        </p:sp>
        <p:sp>
          <p:nvSpPr>
            <p:cNvPr id="74764" name="Text Box 12"/>
            <p:cNvSpPr txBox="1">
              <a:spLocks noChangeArrowheads="1"/>
            </p:cNvSpPr>
            <p:nvPr/>
          </p:nvSpPr>
          <p:spPr bwMode="auto">
            <a:xfrm>
              <a:off x="4908" y="3591"/>
              <a:ext cx="180" cy="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Times New Roman" pitchFamily="18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b="1" dirty="0"/>
              <a:t>Consumer Price Index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eaLnBrk="0" hangingPunct="0"/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Consumer Price Index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(CPI): the CPI compares the cost of a sample “</a:t>
            </a:r>
            <a:r>
              <a:rPr lang="en-US" sz="2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basket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” of</a:t>
            </a:r>
          </a:p>
          <a:p>
            <a:pPr eaLnBrk="0" hangingPunct="0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goods and services in a specific period relative to</a:t>
            </a:r>
          </a:p>
          <a:p>
            <a:pPr eaLnBrk="0" hangingPunct="0"/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cost of the same “market basket” in an earlier reference period.  This reference period is                                                                                                                                                        designated as the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base period.</a:t>
            </a:r>
            <a:endParaRPr lang="en-US" sz="2400" b="1" dirty="0" smtClean="0">
              <a:solidFill>
                <a:srgbClr val="FF0000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(Old measure) – Base Period = 1967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1967           100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          649.10 (January)</a:t>
            </a: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CPI (New measure) – Base Period (1982-84)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1982-84           100</a:t>
            </a:r>
          </a:p>
          <a:p>
            <a:pPr lvl="1"/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2010              216.68 (January)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609600" y="3810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800" b="1">
              <a:solidFill>
                <a:schemeClr val="tx2"/>
              </a:solidFill>
              <a:latin typeface="Garamond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000628" y="264318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00628" y="300037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357818" y="514351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357818" y="550070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Selected Price Indexes (Index for Base Year = 100, Calendar Month = April)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7373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071678"/>
            <a:ext cx="7029450" cy="40290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42" name="Rectangle 6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Example 11.1 Average Inflation Rate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Sample Calculation for Average Inflation rate for Gasoline: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Given: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127.3,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175.3,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2009-2000 = 9.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Find: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</a:p>
          <a:p>
            <a:endParaRPr lang="en-US" i="1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Average Inflation Rate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400" b="1">
              <a:solidFill>
                <a:schemeClr val="tx2"/>
              </a:solidFill>
              <a:latin typeface="Garamond" pitchFamily="18" charset="0"/>
            </a:endParaRPr>
          </a:p>
        </p:txBody>
      </p:sp>
      <p:pic>
        <p:nvPicPr>
          <p:cNvPr id="75843" name="Picture 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714620"/>
            <a:ext cx="4857784" cy="199072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929066"/>
            <a:ext cx="2247900" cy="13144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1289</TotalTime>
  <Words>2174</Words>
  <Application>Microsoft Office PowerPoint</Application>
  <PresentationFormat>On-screen Show (4:3)</PresentationFormat>
  <Paragraphs>394</Paragraphs>
  <Slides>38</Slides>
  <Notes>38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50" baseType="lpstr">
      <vt:lpstr>Arial</vt:lpstr>
      <vt:lpstr>Calibri</vt:lpstr>
      <vt:lpstr>Constantia</vt:lpstr>
      <vt:lpstr>Courier New</vt:lpstr>
      <vt:lpstr>Garamond</vt:lpstr>
      <vt:lpstr>Times New Roman</vt:lpstr>
      <vt:lpstr>Wingdings</vt:lpstr>
      <vt:lpstr>Wingdings 2</vt:lpstr>
      <vt:lpstr>ZapfDingbats</vt:lpstr>
      <vt:lpstr>Flow</vt:lpstr>
      <vt:lpstr>Equation</vt:lpstr>
      <vt:lpstr>MathType Equation</vt:lpstr>
      <vt:lpstr>Inflation and Its Effects on Project Cash Flows</vt:lpstr>
      <vt:lpstr>What is Inflation?</vt:lpstr>
      <vt:lpstr>Inflation - Decrease in Purchasing Power</vt:lpstr>
      <vt:lpstr>Deflation - Increase in Purchasing Power </vt:lpstr>
      <vt:lpstr>Inflation Terminology - I</vt:lpstr>
      <vt:lpstr>Average Inflation Rate (f )</vt:lpstr>
      <vt:lpstr>Consumer Price Index</vt:lpstr>
      <vt:lpstr>Selected Price Indexes (Index for Base Year = 100, Calendar Month = April)</vt:lpstr>
      <vt:lpstr>Example 11.1 Average Inflation Rate</vt:lpstr>
      <vt:lpstr>General Inflation Rate (f)</vt:lpstr>
      <vt:lpstr>Example 11.2 Yearly and Average Inflation Rates</vt:lpstr>
      <vt:lpstr>PowerPoint Presentation</vt:lpstr>
      <vt:lpstr>Finding Actual Dollars</vt:lpstr>
      <vt:lpstr>Finding Constant Dollars</vt:lpstr>
      <vt:lpstr>Inflation Terminology - III</vt:lpstr>
      <vt:lpstr>Inflation and Cash Flow Analysis</vt:lpstr>
      <vt:lpstr>When do we Prefer Constant Dollar Analysis?</vt:lpstr>
      <vt:lpstr>Two Alternate Ways in Conducting Present Worth Analysis Using Actual Dollars</vt:lpstr>
      <vt:lpstr>Example 11.6 – Deflation Method</vt:lpstr>
      <vt:lpstr>Graphical Overview on Deflation Method (Example 11.6):  Converting actual dollars to constant dollars and then to equivalent present worth</vt:lpstr>
      <vt:lpstr>Adjusted-Discount Method – Perform Deflation and Discounting in One Step</vt:lpstr>
      <vt:lpstr>Example 11.7 Adjusted-Discounted Method</vt:lpstr>
      <vt:lpstr>Graphical Overview on Adjusted Discount Method: Converting actual dollars to present worth dollars by applying the market interest rate</vt:lpstr>
      <vt:lpstr>PowerPoint Presentation</vt:lpstr>
      <vt:lpstr>Solution: Required Quarterly Contributions to College Funds</vt:lpstr>
      <vt:lpstr>Effects of Inflation on Project Cash Flows</vt:lpstr>
      <vt:lpstr>Effects of Inflation on Projects with Depreciable Assets  </vt:lpstr>
      <vt:lpstr>Example 11.8 </vt:lpstr>
      <vt:lpstr>PowerPoint Presentation</vt:lpstr>
      <vt:lpstr>Effects of Borrowed Funds under Inflation</vt:lpstr>
      <vt:lpstr>Example 11.10 Effects of Inflation on Payments with Financing</vt:lpstr>
      <vt:lpstr>Effects of Inflation on Return on Investment</vt:lpstr>
      <vt:lpstr>Example 11.11 IRR Analysis with Inflation</vt:lpstr>
      <vt:lpstr>Rate of Return Analysis under Inflation</vt:lpstr>
      <vt:lpstr>Decision Criterion</vt:lpstr>
      <vt:lpstr>Effects of Inflation on Working Capital</vt:lpstr>
      <vt:lpstr>Example 11.12 Effects of Inflation on Working Capital </vt:lpstr>
      <vt:lpstr>Working Capital Requirements under Inflation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 and Measure of Inflation</dc:title>
  <dc:creator>Chan S. Park</dc:creator>
  <cp:lastModifiedBy>Emre Uzun</cp:lastModifiedBy>
  <cp:revision>62</cp:revision>
  <dcterms:created xsi:type="dcterms:W3CDTF">2006-08-31T02:56:55Z</dcterms:created>
  <dcterms:modified xsi:type="dcterms:W3CDTF">2017-07-24T07:03:10Z</dcterms:modified>
</cp:coreProperties>
</file>