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6"/>
  </p:notesMasterIdLst>
  <p:sldIdLst>
    <p:sldId id="256" r:id="rId2"/>
    <p:sldId id="27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81" r:id="rId12"/>
    <p:sldId id="269" r:id="rId13"/>
    <p:sldId id="280" r:id="rId14"/>
    <p:sldId id="282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49319-ECAF-4182-8E1D-12D7CC03AE10}" type="datetimeFigureOut">
              <a:rPr lang="en-US" smtClean="0"/>
              <a:pPr/>
              <a:t>12/10/16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3955D-077C-4C5D-8EDC-B5D5D8207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9691D-9BC2-45D4-BEFA-C0C1E98A5C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499D-238A-4517-8071-8915D6C97C4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E846-9827-40E6-ACB9-DD8F12F692A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F19BDE3-F1C2-45B2-8AD9-E631582A0CF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5D73C-F886-458B-8356-E5FBCB30A76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52EE-8909-4749-BE1D-92D3A7E2DB7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CCBC-CCDE-4AF4-9C6C-E3EDD573ABF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B588-6DED-4364-8390-641371A239C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8AC1-12AE-44AE-9398-4D411B4B4D5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0EE-C367-4684-A35E-C465F4BAD34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FC64C-04C1-4D32-9879-53499473CC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BF5A11B-19E3-4EB6-96C6-05FB2C5F9FC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FC4386-D1F0-4595-A7A4-BBD19EDF3B48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Meaning and Measure of Inflation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35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11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2010</a:t>
            </a: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General Inflation Rate (</a:t>
            </a:r>
            <a:r>
              <a:rPr lang="en-US" sz="2800" b="1" i="1" dirty="0"/>
              <a:t>f</a:t>
            </a:r>
            <a:r>
              <a:rPr lang="en-US" sz="2800" b="1" dirty="0"/>
              <a:t>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3814762" cy="45720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Formula: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643438" y="1676400"/>
            <a:ext cx="4043362" cy="45720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Calculation: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for 2009 = 213.2, 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for 2000 = 172.2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</a:p>
          <a:p>
            <a:endParaRPr lang="en-US" b="1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09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6803" name="Line 3"/>
          <p:cNvSpPr>
            <a:spLocks noChangeShapeType="1"/>
          </p:cNvSpPr>
          <p:nvPr/>
        </p:nvSpPr>
        <p:spPr bwMode="auto">
          <a:xfrm>
            <a:off x="1500166" y="1285860"/>
            <a:ext cx="2286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4460584" y="1600200"/>
            <a:ext cx="1847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endParaRPr lang="en-US" sz="2400" dirty="0">
              <a:latin typeface="Times New Roman" pitchFamily="18" charset="0"/>
            </a:endParaRPr>
          </a:p>
          <a:p>
            <a:pPr algn="ctr" eaLnBrk="0" hangingPunct="0"/>
            <a:endParaRPr lang="en-US" sz="2400" dirty="0">
              <a:latin typeface="Times New Roman" pitchFamily="18" charset="0"/>
            </a:endParaRPr>
          </a:p>
        </p:txBody>
      </p:sp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428868"/>
            <a:ext cx="3714776" cy="20240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7680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4286256"/>
            <a:ext cx="2126708" cy="12565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11.2 Yearly and Average Inflation Rates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Year cost data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Yearly and Average inflation rates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Solution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35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357430"/>
            <a:ext cx="4819647" cy="34004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graphicFrame>
        <p:nvGraphicFramePr>
          <p:cNvPr id="9" name="Group 53"/>
          <p:cNvGraphicFramePr>
            <a:graphicFrameLocks noGrp="1"/>
          </p:cNvGraphicFramePr>
          <p:nvPr/>
        </p:nvGraphicFramePr>
        <p:xfrm>
          <a:off x="714348" y="2500306"/>
          <a:ext cx="2074862" cy="1670051"/>
        </p:xfrm>
        <a:graphic>
          <a:graphicData uri="http://schemas.openxmlformats.org/drawingml/2006/table">
            <a:tbl>
              <a:tblPr/>
              <a:tblGrid>
                <a:gridCol w="86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$504,000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538,000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577,000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629,500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ext Box 3"/>
          <p:cNvSpPr txBox="1">
            <a:spLocks noGrp="1" noChangeArrowheads="1"/>
          </p:cNvSpPr>
          <p:nvPr>
            <p:ph idx="1"/>
          </p:nvPr>
        </p:nvSpPr>
        <p:spPr>
          <a:xfrm>
            <a:off x="838200" y="1828800"/>
            <a:ext cx="7772400" cy="4114800"/>
          </a:xfrm>
          <a:noFill/>
          <a:ln/>
        </p:spPr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Actual Dollars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8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): Estimates of future cash flows for year 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that take into account any anticipated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future changes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amount caused by inflationary or deflationary effects.  </a:t>
            </a:r>
          </a:p>
          <a:p>
            <a:pPr eaLnBrk="0" hangingPunct="0">
              <a:spcBef>
                <a:spcPct val="0"/>
              </a:spcBef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Constant Dollars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8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  ): Estimates of future cash flows for year 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 constant purchasing power, independent of the passage of time (or base period).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4200" b="1" dirty="0">
                <a:solidFill>
                  <a:schemeClr val="tx2"/>
                </a:solidFill>
                <a:latin typeface="+mj-lt"/>
              </a:rPr>
              <a:t>Inflation Terminology – 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/>
          <a:lstStyle/>
          <a:p>
            <a:r>
              <a:rPr lang="en-US" b="1" dirty="0" smtClean="0"/>
              <a:t>Finding Actual Dollars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Conversion from Constant to Actual Dollars</a:t>
            </a:r>
            <a:endParaRPr lang="en-US" sz="1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400" b="1" smtClean="0">
                <a:solidFill>
                  <a:srgbClr val="FF0000"/>
                </a:solidFill>
                <a:latin typeface="+mj-lt"/>
              </a:rPr>
              <a:t>Example: General </a:t>
            </a:r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inflation rate = 5%</a:t>
            </a:r>
            <a:endParaRPr lang="en-US" sz="1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643182"/>
            <a:ext cx="3429024" cy="24288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1" name="Picture 10"/>
          <p:cNvPicPr>
            <a:picLocks noGrp="1"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571744"/>
            <a:ext cx="4038600" cy="227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Finding Constant Dollars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Conversion from Actual to Constant dollars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143248"/>
            <a:ext cx="3857652" cy="2495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0" y="1928802"/>
            <a:ext cx="4038600" cy="443484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Example 11.4 - General inflation rate of 5%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1390" y="3071810"/>
            <a:ext cx="4197312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What is Inflation?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Definition: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Inflation is the rate at which the general level of prices and goods and services is rising, and subsequently, purchasing power is falling.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Time Value of Money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702055" y="1643050"/>
            <a:ext cx="4727597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800" dirty="0">
                <a:latin typeface="Times New Roman" pitchFamily="18" charset="0"/>
              </a:rPr>
              <a:t> </a:t>
            </a:r>
            <a:endParaRPr lang="en-US" sz="2000" dirty="0">
              <a:solidFill>
                <a:srgbClr val="FF3300"/>
              </a:solidFill>
              <a:latin typeface="Times New Roman" pitchFamily="18" charset="0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Earning Power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Purchasing Power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Earning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Power</a:t>
            </a:r>
          </a:p>
          <a:p>
            <a:pPr eaLnBrk="0" hangingPunct="0"/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Investment Opportunity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Purchasing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Power</a:t>
            </a:r>
          </a:p>
          <a:p>
            <a:pPr eaLnBrk="0" hangingPunct="0"/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Decrease in purchasing power (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inflation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Increase in purchasing power (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deflation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55" name="Rectangle 2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65321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Inflation - Decrease in Purchasing Power</a:t>
            </a:r>
            <a:endParaRPr lang="en-US" sz="3600" b="1" dirty="0"/>
          </a:p>
        </p:txBody>
      </p:sp>
      <p:sp>
        <p:nvSpPr>
          <p:cNvPr id="2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>
              <a:solidFill>
                <a:schemeClr val="tx2"/>
              </a:solidFill>
              <a:latin typeface="Garamond" pitchFamily="18" charset="0"/>
            </a:endParaRPr>
          </a:p>
        </p:txBody>
      </p:sp>
      <p:grpSp>
        <p:nvGrpSpPr>
          <p:cNvPr id="69635" name="Group 3"/>
          <p:cNvGrpSpPr>
            <a:grpSpLocks/>
          </p:cNvGrpSpPr>
          <p:nvPr/>
        </p:nvGrpSpPr>
        <p:grpSpPr bwMode="auto">
          <a:xfrm>
            <a:off x="1295400" y="1676400"/>
            <a:ext cx="5883275" cy="1222375"/>
            <a:chOff x="806" y="1209"/>
            <a:chExt cx="3706" cy="770"/>
          </a:xfrm>
        </p:grpSpPr>
        <p:sp>
          <p:nvSpPr>
            <p:cNvPr id="69636" name="Line 4"/>
            <p:cNvSpPr>
              <a:spLocks noChangeShapeType="1"/>
            </p:cNvSpPr>
            <p:nvPr/>
          </p:nvSpPr>
          <p:spPr bwMode="auto">
            <a:xfrm>
              <a:off x="912" y="1728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7" name="Line 5"/>
            <p:cNvSpPr>
              <a:spLocks noChangeShapeType="1"/>
            </p:cNvSpPr>
            <p:nvPr/>
          </p:nvSpPr>
          <p:spPr bwMode="auto">
            <a:xfrm flipV="1">
              <a:off x="912" y="129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8" name="Text Box 6"/>
            <p:cNvSpPr txBox="1">
              <a:spLocks noChangeArrowheads="1"/>
            </p:cNvSpPr>
            <p:nvPr/>
          </p:nvSpPr>
          <p:spPr bwMode="auto">
            <a:xfrm>
              <a:off x="806" y="1767"/>
              <a:ext cx="75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1990            </a:t>
              </a:r>
            </a:p>
          </p:txBody>
        </p:sp>
        <p:sp>
          <p:nvSpPr>
            <p:cNvPr id="69639" name="Text Box 7"/>
            <p:cNvSpPr txBox="1">
              <a:spLocks noChangeArrowheads="1"/>
            </p:cNvSpPr>
            <p:nvPr/>
          </p:nvSpPr>
          <p:spPr bwMode="auto">
            <a:xfrm>
              <a:off x="950" y="1238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$100</a:t>
              </a:r>
            </a:p>
          </p:txBody>
        </p:sp>
        <p:sp>
          <p:nvSpPr>
            <p:cNvPr id="69640" name="Line 8"/>
            <p:cNvSpPr>
              <a:spLocks noChangeShapeType="1"/>
            </p:cNvSpPr>
            <p:nvPr/>
          </p:nvSpPr>
          <p:spPr bwMode="auto">
            <a:xfrm>
              <a:off x="3072" y="1728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1" name="Text Box 9"/>
            <p:cNvSpPr txBox="1">
              <a:spLocks noChangeArrowheads="1"/>
            </p:cNvSpPr>
            <p:nvPr/>
          </p:nvSpPr>
          <p:spPr bwMode="auto">
            <a:xfrm>
              <a:off x="3036" y="1764"/>
              <a:ext cx="144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dirty="0">
                  <a:latin typeface="Times New Roman" pitchFamily="18" charset="0"/>
                </a:rPr>
                <a:t>1990              </a:t>
              </a:r>
              <a:r>
                <a:rPr lang="en-US" sz="1600" dirty="0" smtClean="0">
                  <a:latin typeface="Times New Roman" pitchFamily="18" charset="0"/>
                </a:rPr>
                <a:t>2010           </a:t>
              </a:r>
              <a:endParaRPr lang="en-US" sz="1600" dirty="0">
                <a:latin typeface="Times New Roman" pitchFamily="18" charset="0"/>
              </a:endParaRPr>
            </a:p>
          </p:txBody>
        </p:sp>
        <p:sp>
          <p:nvSpPr>
            <p:cNvPr id="69642" name="Line 10"/>
            <p:cNvSpPr>
              <a:spLocks noChangeShapeType="1"/>
            </p:cNvSpPr>
            <p:nvPr/>
          </p:nvSpPr>
          <p:spPr bwMode="auto">
            <a:xfrm flipV="1">
              <a:off x="3984" y="129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3" name="Text Box 11"/>
            <p:cNvSpPr txBox="1">
              <a:spLocks noChangeArrowheads="1"/>
            </p:cNvSpPr>
            <p:nvPr/>
          </p:nvSpPr>
          <p:spPr bwMode="auto">
            <a:xfrm>
              <a:off x="3984" y="1209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$100</a:t>
              </a:r>
            </a:p>
          </p:txBody>
        </p:sp>
      </p:grp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685800" y="2895600"/>
            <a:ext cx="3749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could buy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50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Big Macs in year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1990 with $100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4724400" y="2895600"/>
            <a:ext cx="3749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only buy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28.5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Big Macs in year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1697038" y="4079875"/>
            <a:ext cx="16722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$2.00 / unit</a:t>
            </a: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4902200" y="4094163"/>
            <a:ext cx="16722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$3.50 / unit</a:t>
            </a:r>
          </a:p>
        </p:txBody>
      </p:sp>
      <p:sp>
        <p:nvSpPr>
          <p:cNvPr id="69648" name="Line 16"/>
          <p:cNvSpPr>
            <a:spLocks noChangeShapeType="1"/>
          </p:cNvSpPr>
          <p:nvPr/>
        </p:nvSpPr>
        <p:spPr bwMode="auto">
          <a:xfrm>
            <a:off x="3733800" y="43434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9649" name="Text Box 17"/>
          <p:cNvSpPr txBox="1">
            <a:spLocks noChangeArrowheads="1"/>
          </p:cNvSpPr>
          <p:nvPr/>
        </p:nvSpPr>
        <p:spPr bwMode="auto">
          <a:xfrm>
            <a:off x="3829050" y="3927475"/>
            <a:ext cx="81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75%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3505200" y="4343400"/>
            <a:ext cx="13874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1600" b="1" dirty="0">
                <a:solidFill>
                  <a:srgbClr val="FF0000"/>
                </a:solidFill>
                <a:latin typeface="+mj-lt"/>
              </a:rPr>
              <a:t>Price change due to inflation</a:t>
            </a: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6156325" y="478631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60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4343400" y="5181600"/>
            <a:ext cx="39437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$100 in year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has only $57 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worth purchasing power of 1990</a:t>
            </a:r>
          </a:p>
        </p:txBody>
      </p:sp>
      <p:sp>
        <p:nvSpPr>
          <p:cNvPr id="69653" name="Line 21"/>
          <p:cNvSpPr>
            <a:spLocks noChangeShapeType="1"/>
          </p:cNvSpPr>
          <p:nvPr/>
        </p:nvSpPr>
        <p:spPr bwMode="auto">
          <a:xfrm flipV="1">
            <a:off x="6324600" y="1828800"/>
            <a:ext cx="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9654" name="Line 22"/>
          <p:cNvSpPr>
            <a:spLocks noChangeShapeType="1"/>
          </p:cNvSpPr>
          <p:nvPr/>
        </p:nvSpPr>
        <p:spPr bwMode="auto">
          <a:xfrm flipV="1">
            <a:off x="1447800" y="1828800"/>
            <a:ext cx="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9656" name="Line 24"/>
          <p:cNvSpPr>
            <a:spLocks noChangeShapeType="1"/>
          </p:cNvSpPr>
          <p:nvPr/>
        </p:nvSpPr>
        <p:spPr bwMode="auto">
          <a:xfrm>
            <a:off x="5148263" y="24209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73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Deflation - Increase in Purchasing Power </a:t>
            </a:r>
            <a:endParaRPr lang="en-US" sz="3600" b="1" dirty="0"/>
          </a:p>
        </p:txBody>
      </p:sp>
      <p:sp>
        <p:nvSpPr>
          <p:cNvPr id="2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0658" name="Line 2"/>
          <p:cNvSpPr>
            <a:spLocks noChangeShapeType="1"/>
          </p:cNvSpPr>
          <p:nvPr/>
        </p:nvSpPr>
        <p:spPr bwMode="auto">
          <a:xfrm>
            <a:off x="914400" y="21336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Line 3"/>
          <p:cNvSpPr>
            <a:spLocks noChangeShapeType="1"/>
          </p:cNvSpPr>
          <p:nvPr/>
        </p:nvSpPr>
        <p:spPr bwMode="auto">
          <a:xfrm>
            <a:off x="4876800" y="21336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822325" y="2133600"/>
            <a:ext cx="307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2004         2005       2006         </a:t>
            </a:r>
            <a:r>
              <a:rPr lang="en-US" sz="1600" dirty="0" smtClean="0">
                <a:latin typeface="Times New Roman" pitchFamily="18" charset="0"/>
              </a:rPr>
              <a:t>2010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 flipV="1">
            <a:off x="1908175" y="1557338"/>
            <a:ext cx="0" cy="609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1928794" y="1428736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$100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4953000" y="2133600"/>
            <a:ext cx="307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2004         2005       2006         </a:t>
            </a:r>
            <a:r>
              <a:rPr lang="en-US" sz="1600" dirty="0" smtClean="0">
                <a:latin typeface="Times New Roman" pitchFamily="18" charset="0"/>
              </a:rPr>
              <a:t>2010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 flipV="1">
            <a:off x="7572396" y="1643050"/>
            <a:ext cx="0" cy="5334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7643834" y="1500174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$100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609600" y="2835275"/>
            <a:ext cx="32924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could purchase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63.69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gallons of purified drink water a year ago.</a:t>
            </a: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4724400" y="2819400"/>
            <a:ext cx="32924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now purchase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80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gallons of purified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drink water.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1811338" y="4665663"/>
            <a:ext cx="1933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$1.57 / gallon</a:t>
            </a: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5621338" y="4665663"/>
            <a:ext cx="1933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$1.25 / gallon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3579813" y="5122863"/>
            <a:ext cx="2454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rgbClr val="FF0000"/>
                </a:solidFill>
                <a:latin typeface="+mj-lt"/>
              </a:rPr>
              <a:t>Price change due to deflation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4284663" y="4437063"/>
            <a:ext cx="1123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20.38%</a:t>
            </a:r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4037013" y="4894263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>
            <a:off x="1187450" y="19891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6" name="Line 20"/>
          <p:cNvSpPr>
            <a:spLocks noChangeShapeType="1"/>
          </p:cNvSpPr>
          <p:nvPr/>
        </p:nvSpPr>
        <p:spPr bwMode="auto">
          <a:xfrm>
            <a:off x="2700338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7" name="Line 21"/>
          <p:cNvSpPr>
            <a:spLocks noChangeShapeType="1"/>
          </p:cNvSpPr>
          <p:nvPr/>
        </p:nvSpPr>
        <p:spPr bwMode="auto">
          <a:xfrm>
            <a:off x="3419475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8" name="Line 22"/>
          <p:cNvSpPr>
            <a:spLocks noChangeShapeType="1"/>
          </p:cNvSpPr>
          <p:nvPr/>
        </p:nvSpPr>
        <p:spPr bwMode="auto">
          <a:xfrm>
            <a:off x="5219700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9" name="Line 23"/>
          <p:cNvSpPr>
            <a:spLocks noChangeShapeType="1"/>
          </p:cNvSpPr>
          <p:nvPr/>
        </p:nvSpPr>
        <p:spPr bwMode="auto">
          <a:xfrm>
            <a:off x="6011863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80" name="Line 24"/>
          <p:cNvSpPr>
            <a:spLocks noChangeShapeType="1"/>
          </p:cNvSpPr>
          <p:nvPr/>
        </p:nvSpPr>
        <p:spPr bwMode="auto">
          <a:xfrm>
            <a:off x="7596188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Inflation Terminology - I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Producer Price Index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statistical measure of industrial price change, compiled monthly by the Bureau of Labor Statistics, U.S. Department of Labor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Consumer Price Index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statistical measure of change, over time, of the prices of goods and services in major expenditure groups—such as food, housing, apparel, transportation, and medical care—typically purchased by urban consumers</a:t>
            </a: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Average Inflation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</a:t>
            </a:r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single average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rate that accounts for the effect of varying yearly inflation rates over a period of several years.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General Inflation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): 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average inflation rate calculated based on the CPI for all items in the market basket.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1900" dirty="0">
              <a:solidFill>
                <a:schemeClr val="tx2"/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3929058" y="5214950"/>
            <a:ext cx="2286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b="1" dirty="0"/>
              <a:t>Consumer Price Index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eaLnBrk="0" hangingPunct="0"/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Consumer Price Index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(CPI): the CPI compares the cost of a sample “</a:t>
            </a:r>
            <a:r>
              <a:rPr lang="en-US" sz="2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basket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” of</a:t>
            </a:r>
          </a:p>
          <a:p>
            <a:pPr eaLnBrk="0" hangingPunct="0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goods and services in a specific period relative to</a:t>
            </a:r>
          </a:p>
          <a:p>
            <a:pPr eaLnBrk="0" hangingPunct="0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cost of the same “market basket” in an earlier reference period.  This reference period is                                                                                                                                                        designated as the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base period.</a:t>
            </a:r>
            <a:endParaRPr lang="en-US" sz="2400" b="1" dirty="0" smtClean="0">
              <a:solidFill>
                <a:srgbClr val="FF000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(Old measure) – Base Period = 1967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1967           100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          649.10 (January)</a:t>
            </a: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(New measure) – Base Period (1982-84)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1982-84           100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             216.68 (January)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609600" y="3810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 b="1">
              <a:solidFill>
                <a:schemeClr val="tx2"/>
              </a:solidFill>
              <a:latin typeface="Garamond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000628" y="264318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00628" y="300037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357818" y="514351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357818" y="550070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Selected Price Indexes (Index for Base Year = 100, Calendar Month = April)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7373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071678"/>
            <a:ext cx="7029450" cy="40290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5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Average Inflation Rate (</a:t>
            </a:r>
            <a:r>
              <a:rPr lang="en-US" b="1" i="1" dirty="0"/>
              <a:t>f </a:t>
            </a:r>
            <a:r>
              <a:rPr lang="en-US" b="1" dirty="0"/>
              <a:t>)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eaLnBrk="0" hangingPunct="0"/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Fact: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Base Price = $100 (year 0)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Inflation rate (year 1) = 4%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Inflation rate (year 2) = 8%</a:t>
            </a:r>
          </a:p>
          <a:p>
            <a:pPr eaLnBrk="0" hangingPunct="0"/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/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Find: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Average inflation rate over 2 years?</a:t>
            </a:r>
          </a:p>
          <a:p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7" name="Text Box 3"/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3575050" y="1676400"/>
            <a:ext cx="5111750" cy="334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Step 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 the actual inflated price at the end of year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2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      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$100 ( 1 + 0.04) ( 1 + 0.08) = $112.32</a:t>
            </a:r>
          </a:p>
          <a:p>
            <a:pPr eaLnBrk="0" hangingPunct="0"/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/>
            <a:r>
              <a:rPr lang="en-US" sz="2000" b="1" dirty="0">
                <a:solidFill>
                  <a:srgbClr val="FF0000"/>
                </a:solidFill>
                <a:latin typeface="+mj-lt"/>
              </a:rPr>
              <a:t>Step 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 the average inflation rate by solving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following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equivalence equation.</a:t>
            </a:r>
          </a:p>
          <a:p>
            <a:pPr eaLnBrk="0" hangingPunct="0">
              <a:buNone/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None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100 ( 1+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r>
              <a:rPr lang="en-US" sz="18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$112.32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	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    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5.98%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grpSp>
        <p:nvGrpSpPr>
          <p:cNvPr id="74757" name="Group 5"/>
          <p:cNvGrpSpPr>
            <a:grpSpLocks/>
          </p:cNvGrpSpPr>
          <p:nvPr/>
        </p:nvGrpSpPr>
        <p:grpSpPr bwMode="auto">
          <a:xfrm>
            <a:off x="5651500" y="4581525"/>
            <a:ext cx="2860675" cy="1627188"/>
            <a:chOff x="3542" y="2908"/>
            <a:chExt cx="1802" cy="1224"/>
          </a:xfrm>
        </p:grpSpPr>
        <p:sp>
          <p:nvSpPr>
            <p:cNvPr id="74758" name="Line 6"/>
            <p:cNvSpPr>
              <a:spLocks noChangeShapeType="1"/>
            </p:cNvSpPr>
            <p:nvPr/>
          </p:nvSpPr>
          <p:spPr bwMode="auto">
            <a:xfrm>
              <a:off x="3744" y="355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59" name="Line 7"/>
            <p:cNvSpPr>
              <a:spLocks noChangeShapeType="1"/>
            </p:cNvSpPr>
            <p:nvPr/>
          </p:nvSpPr>
          <p:spPr bwMode="auto">
            <a:xfrm flipV="1">
              <a:off x="4992" y="3120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60" name="Line 8"/>
            <p:cNvSpPr>
              <a:spLocks noChangeShapeType="1"/>
            </p:cNvSpPr>
            <p:nvPr/>
          </p:nvSpPr>
          <p:spPr bwMode="auto">
            <a:xfrm>
              <a:off x="3744" y="355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61" name="Text Box 9"/>
            <p:cNvSpPr txBox="1">
              <a:spLocks noChangeArrowheads="1"/>
            </p:cNvSpPr>
            <p:nvPr/>
          </p:nvSpPr>
          <p:spPr bwMode="auto">
            <a:xfrm>
              <a:off x="3542" y="3879"/>
              <a:ext cx="37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$100</a:t>
              </a:r>
            </a:p>
          </p:txBody>
        </p:sp>
        <p:sp>
          <p:nvSpPr>
            <p:cNvPr id="74762" name="Text Box 10"/>
            <p:cNvSpPr txBox="1">
              <a:spLocks noChangeArrowheads="1"/>
            </p:cNvSpPr>
            <p:nvPr/>
          </p:nvSpPr>
          <p:spPr bwMode="auto">
            <a:xfrm>
              <a:off x="4812" y="2908"/>
              <a:ext cx="53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$112.32</a:t>
              </a:r>
            </a:p>
          </p:txBody>
        </p:sp>
        <p:sp>
          <p:nvSpPr>
            <p:cNvPr id="74763" name="Text Box 11"/>
            <p:cNvSpPr txBox="1">
              <a:spLocks noChangeArrowheads="1"/>
            </p:cNvSpPr>
            <p:nvPr/>
          </p:nvSpPr>
          <p:spPr bwMode="auto">
            <a:xfrm>
              <a:off x="3660" y="3351"/>
              <a:ext cx="756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0	1</a:t>
              </a:r>
            </a:p>
          </p:txBody>
        </p:sp>
        <p:sp>
          <p:nvSpPr>
            <p:cNvPr id="74764" name="Text Box 12"/>
            <p:cNvSpPr txBox="1">
              <a:spLocks noChangeArrowheads="1"/>
            </p:cNvSpPr>
            <p:nvPr/>
          </p:nvSpPr>
          <p:spPr bwMode="auto">
            <a:xfrm>
              <a:off x="4908" y="3591"/>
              <a:ext cx="180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42" name="Rectangle 6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Example 11.1 Average Inflation Rate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Sample Calculation for Average Inflation rate for Gasoline: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Given: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127.3,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175.3,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2009-2000 = 9.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Find: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</a:p>
          <a:p>
            <a:endParaRPr lang="en-US" i="1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Average Inflation Rate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400" b="1">
              <a:solidFill>
                <a:schemeClr val="tx2"/>
              </a:solidFill>
              <a:latin typeface="Garamond" pitchFamily="18" charset="0"/>
            </a:endParaRPr>
          </a:p>
        </p:txBody>
      </p:sp>
      <p:pic>
        <p:nvPicPr>
          <p:cNvPr id="75843" name="Picture 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714620"/>
            <a:ext cx="4857784" cy="199072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929066"/>
            <a:ext cx="2247900" cy="13144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1266</TotalTime>
  <Words>831</Words>
  <Application>Microsoft Office PowerPoint</Application>
  <PresentationFormat>On-screen Show (4:3)</PresentationFormat>
  <Paragraphs>154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Constantia</vt:lpstr>
      <vt:lpstr>Garamond</vt:lpstr>
      <vt:lpstr>Times New Roman</vt:lpstr>
      <vt:lpstr>Wingdings</vt:lpstr>
      <vt:lpstr>Wingdings 2</vt:lpstr>
      <vt:lpstr>Flow</vt:lpstr>
      <vt:lpstr>Meaning and Measure of Inflation</vt:lpstr>
      <vt:lpstr>What is Inflation?</vt:lpstr>
      <vt:lpstr>Inflation - Decrease in Purchasing Power</vt:lpstr>
      <vt:lpstr>Deflation - Increase in Purchasing Power </vt:lpstr>
      <vt:lpstr>Inflation Terminology - I</vt:lpstr>
      <vt:lpstr>Consumer Price Index</vt:lpstr>
      <vt:lpstr>Selected Price Indexes (Index for Base Year = 100, Calendar Month = April)</vt:lpstr>
      <vt:lpstr>Average Inflation Rate (f )</vt:lpstr>
      <vt:lpstr>Example 11.1 Average Inflation Rate</vt:lpstr>
      <vt:lpstr>General Inflation Rate (f)</vt:lpstr>
      <vt:lpstr>Example 11.2 Yearly and Average Inflation Rates</vt:lpstr>
      <vt:lpstr>PowerPoint Presentation</vt:lpstr>
      <vt:lpstr>Finding Actual Dollars</vt:lpstr>
      <vt:lpstr>Finding Constant Dollars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 and Measure of Inflation</dc:title>
  <dc:creator>Chan S. Park</dc:creator>
  <cp:lastModifiedBy>Emre Uzun</cp:lastModifiedBy>
  <cp:revision>55</cp:revision>
  <dcterms:created xsi:type="dcterms:W3CDTF">2006-08-31T02:56:55Z</dcterms:created>
  <dcterms:modified xsi:type="dcterms:W3CDTF">2016-12-10T17:22:18Z</dcterms:modified>
</cp:coreProperties>
</file>