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5"/>
  </p:notesMasterIdLst>
  <p:sldIdLst>
    <p:sldId id="256" r:id="rId2"/>
    <p:sldId id="272" r:id="rId3"/>
    <p:sldId id="258" r:id="rId4"/>
    <p:sldId id="259" r:id="rId5"/>
    <p:sldId id="260" r:id="rId6"/>
    <p:sldId id="261" r:id="rId7"/>
    <p:sldId id="273" r:id="rId8"/>
    <p:sldId id="264" r:id="rId9"/>
    <p:sldId id="265" r:id="rId10"/>
    <p:sldId id="266" r:id="rId11"/>
    <p:sldId id="268" r:id="rId12"/>
    <p:sldId id="271" r:id="rId13"/>
    <p:sldId id="27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FFD244-B753-4986-89C3-9638BD6CDC8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1FD551-9912-44FE-B6D5-FD64D603AABC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Interest Rate</a:t>
          </a:r>
          <a:endParaRPr lang="en-US" dirty="0">
            <a:latin typeface="+mj-lt"/>
          </a:endParaRPr>
        </a:p>
      </dgm:t>
    </dgm:pt>
    <dgm:pt modelId="{43F15036-0C2D-4E29-876D-8649D1E19993}" type="parTrans" cxnId="{09F68E3F-B3BE-4979-B3DE-98122A23CBDC}">
      <dgm:prSet/>
      <dgm:spPr/>
      <dgm:t>
        <a:bodyPr/>
        <a:lstStyle/>
        <a:p>
          <a:endParaRPr lang="en-US"/>
        </a:p>
      </dgm:t>
    </dgm:pt>
    <dgm:pt modelId="{28111F42-FD93-4C8C-8A08-B8B7F346FFAA}" type="sibTrans" cxnId="{09F68E3F-B3BE-4979-B3DE-98122A23CBDC}">
      <dgm:prSet/>
      <dgm:spPr/>
      <dgm:t>
        <a:bodyPr/>
        <a:lstStyle/>
        <a:p>
          <a:endParaRPr lang="en-US"/>
        </a:p>
      </dgm:t>
    </dgm:pt>
    <dgm:pt modelId="{932E86C3-EE8F-401A-9D15-FD26BE2CC2C5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Market Interest Rate (</a:t>
          </a:r>
          <a:r>
            <a:rPr lang="en-US" i="1" dirty="0" err="1" smtClean="0">
              <a:latin typeface="+mj-lt"/>
            </a:rPr>
            <a:t>i</a:t>
          </a:r>
          <a:r>
            <a:rPr lang="en-US" dirty="0" smtClean="0">
              <a:latin typeface="+mj-lt"/>
            </a:rPr>
            <a:t>)</a:t>
          </a:r>
          <a:endParaRPr lang="en-US" dirty="0">
            <a:latin typeface="+mj-lt"/>
          </a:endParaRPr>
        </a:p>
      </dgm:t>
    </dgm:pt>
    <dgm:pt modelId="{CB35B9FB-A5AE-40BD-A9B0-F6F5436F64E7}" type="parTrans" cxnId="{B9355481-45AE-4B48-A711-BBD2DE1AABFF}">
      <dgm:prSet/>
      <dgm:spPr/>
      <dgm:t>
        <a:bodyPr/>
        <a:lstStyle/>
        <a:p>
          <a:endParaRPr lang="en-US"/>
        </a:p>
      </dgm:t>
    </dgm:pt>
    <dgm:pt modelId="{54BB856F-315F-4C53-9DFE-475F106AD665}" type="sibTrans" cxnId="{B9355481-45AE-4B48-A711-BBD2DE1AABFF}">
      <dgm:prSet/>
      <dgm:spPr/>
      <dgm:t>
        <a:bodyPr/>
        <a:lstStyle/>
        <a:p>
          <a:endParaRPr lang="en-US"/>
        </a:p>
      </dgm:t>
    </dgm:pt>
    <dgm:pt modelId="{C1BDB78D-802C-4705-80CF-40C2B2790FB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Inflation-free Interest Rate (</a:t>
          </a:r>
          <a:r>
            <a:rPr lang="en-US" i="1" dirty="0" err="1" smtClean="0">
              <a:latin typeface="+mj-lt"/>
            </a:rPr>
            <a:t>i</a:t>
          </a:r>
          <a:r>
            <a:rPr lang="en-US" dirty="0" smtClean="0">
              <a:latin typeface="+mj-lt"/>
            </a:rPr>
            <a:t>’)</a:t>
          </a:r>
          <a:endParaRPr lang="en-US" dirty="0">
            <a:latin typeface="+mj-lt"/>
          </a:endParaRPr>
        </a:p>
      </dgm:t>
    </dgm:pt>
    <dgm:pt modelId="{0C07E871-4F90-4F3C-BC4E-C806BB3A4B66}" type="parTrans" cxnId="{5B603A04-501D-4C79-9637-6A38D36646D6}">
      <dgm:prSet/>
      <dgm:spPr/>
      <dgm:t>
        <a:bodyPr/>
        <a:lstStyle/>
        <a:p>
          <a:endParaRPr lang="en-US"/>
        </a:p>
      </dgm:t>
    </dgm:pt>
    <dgm:pt modelId="{1CB6DF3C-DEC9-4B6C-9CA1-F627ED36597D}" type="sibTrans" cxnId="{5B603A04-501D-4C79-9637-6A38D36646D6}">
      <dgm:prSet/>
      <dgm:spPr/>
      <dgm:t>
        <a:bodyPr/>
        <a:lstStyle/>
        <a:p>
          <a:endParaRPr lang="en-US"/>
        </a:p>
      </dgm:t>
    </dgm:pt>
    <dgm:pt modelId="{5A48AEB6-5ED0-4F39-8120-299F813EB05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Cash Flows</a:t>
          </a:r>
          <a:endParaRPr lang="en-US" dirty="0">
            <a:latin typeface="+mj-lt"/>
          </a:endParaRPr>
        </a:p>
      </dgm:t>
    </dgm:pt>
    <dgm:pt modelId="{C7E22A81-D9A1-4395-AA30-ACF34BE7D01B}" type="parTrans" cxnId="{51E68759-F0AC-4FE9-826E-AEED2CED3EDB}">
      <dgm:prSet/>
      <dgm:spPr/>
      <dgm:t>
        <a:bodyPr/>
        <a:lstStyle/>
        <a:p>
          <a:endParaRPr lang="en-US"/>
        </a:p>
      </dgm:t>
    </dgm:pt>
    <dgm:pt modelId="{1E9C5574-2F61-4862-A9A2-2ADE22047784}" type="sibTrans" cxnId="{51E68759-F0AC-4FE9-826E-AEED2CED3EDB}">
      <dgm:prSet/>
      <dgm:spPr/>
      <dgm:t>
        <a:bodyPr/>
        <a:lstStyle/>
        <a:p>
          <a:endParaRPr lang="en-US"/>
        </a:p>
      </dgm:t>
    </dgm:pt>
    <dgm:pt modelId="{E6DB20A8-D58E-45F1-BE9B-19C79902571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Estimated in Constant Dollars</a:t>
          </a:r>
          <a:endParaRPr lang="en-US" dirty="0">
            <a:latin typeface="+mj-lt"/>
          </a:endParaRPr>
        </a:p>
      </dgm:t>
    </dgm:pt>
    <dgm:pt modelId="{51BF3307-253C-4FE8-A734-35F296293FA4}" type="parTrans" cxnId="{03AC2591-EBBB-4E87-BF0D-66ACAF8BCBEC}">
      <dgm:prSet/>
      <dgm:spPr/>
      <dgm:t>
        <a:bodyPr/>
        <a:lstStyle/>
        <a:p>
          <a:endParaRPr lang="en-US"/>
        </a:p>
      </dgm:t>
    </dgm:pt>
    <dgm:pt modelId="{B402CC8C-39F8-4543-97AA-4E64BCD47D53}" type="sibTrans" cxnId="{03AC2591-EBBB-4E87-BF0D-66ACAF8BCBEC}">
      <dgm:prSet/>
      <dgm:spPr/>
      <dgm:t>
        <a:bodyPr/>
        <a:lstStyle/>
        <a:p>
          <a:endParaRPr lang="en-US"/>
        </a:p>
      </dgm:t>
    </dgm:pt>
    <dgm:pt modelId="{4CFCEE54-4D33-4CC7-8AFD-05329A4759D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Estimated in Actual Dollars</a:t>
          </a:r>
          <a:endParaRPr lang="en-US" dirty="0">
            <a:latin typeface="+mj-lt"/>
          </a:endParaRPr>
        </a:p>
      </dgm:t>
    </dgm:pt>
    <dgm:pt modelId="{823D3E10-CFC4-4B5A-BDD5-1CCF2DB688DA}" type="parTrans" cxnId="{DFAA4230-BE69-488D-8AF4-5AD4277FDAC7}">
      <dgm:prSet/>
      <dgm:spPr/>
      <dgm:t>
        <a:bodyPr/>
        <a:lstStyle/>
        <a:p>
          <a:endParaRPr lang="en-US"/>
        </a:p>
      </dgm:t>
    </dgm:pt>
    <dgm:pt modelId="{568B8527-2A39-4D20-9D28-4BA31EA91E36}" type="sibTrans" cxnId="{DFAA4230-BE69-488D-8AF4-5AD4277FDAC7}">
      <dgm:prSet/>
      <dgm:spPr/>
      <dgm:t>
        <a:bodyPr/>
        <a:lstStyle/>
        <a:p>
          <a:endParaRPr lang="en-US"/>
        </a:p>
      </dgm:t>
    </dgm:pt>
    <dgm:pt modelId="{2059182F-2AE9-4BC6-A8EC-99EE6194A1AD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Analysis Method</a:t>
          </a:r>
          <a:endParaRPr lang="en-US" dirty="0">
            <a:latin typeface="+mj-lt"/>
          </a:endParaRPr>
        </a:p>
      </dgm:t>
    </dgm:pt>
    <dgm:pt modelId="{3AA69D0F-431A-4E23-B2C9-5DC52B8C4F0D}" type="parTrans" cxnId="{90215E6D-4355-4ED4-B81F-40FE7DB5E684}">
      <dgm:prSet/>
      <dgm:spPr/>
      <dgm:t>
        <a:bodyPr/>
        <a:lstStyle/>
        <a:p>
          <a:endParaRPr lang="en-US"/>
        </a:p>
      </dgm:t>
    </dgm:pt>
    <dgm:pt modelId="{EDB888CA-67BC-4708-87B7-B7C66FA35147}" type="sibTrans" cxnId="{90215E6D-4355-4ED4-B81F-40FE7DB5E684}">
      <dgm:prSet/>
      <dgm:spPr/>
      <dgm:t>
        <a:bodyPr/>
        <a:lstStyle/>
        <a:p>
          <a:endParaRPr lang="en-US"/>
        </a:p>
      </dgm:t>
    </dgm:pt>
    <dgm:pt modelId="{D2D7ABE6-10D5-44FE-B245-86D55F08BE6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Constant-Dollar Analysis</a:t>
          </a:r>
          <a:endParaRPr lang="en-US" dirty="0">
            <a:latin typeface="+mj-lt"/>
          </a:endParaRPr>
        </a:p>
      </dgm:t>
    </dgm:pt>
    <dgm:pt modelId="{C1F8CE16-6DCF-42CA-96BE-866021C7E455}" type="parTrans" cxnId="{1DAF23FC-12FF-4AC3-A8E1-5070AB6DB566}">
      <dgm:prSet/>
      <dgm:spPr/>
      <dgm:t>
        <a:bodyPr/>
        <a:lstStyle/>
        <a:p>
          <a:endParaRPr lang="en-US"/>
        </a:p>
      </dgm:t>
    </dgm:pt>
    <dgm:pt modelId="{F6720A12-C6C5-4FAA-A024-546564FC14F0}" type="sibTrans" cxnId="{1DAF23FC-12FF-4AC3-A8E1-5070AB6DB566}">
      <dgm:prSet/>
      <dgm:spPr/>
      <dgm:t>
        <a:bodyPr/>
        <a:lstStyle/>
        <a:p>
          <a:endParaRPr lang="en-US"/>
        </a:p>
      </dgm:t>
    </dgm:pt>
    <dgm:pt modelId="{F20069D2-D9EE-4DAD-8E33-BE63BB623DD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Actual-Dollar Analysis</a:t>
          </a:r>
          <a:endParaRPr lang="en-US" dirty="0">
            <a:latin typeface="+mj-lt"/>
          </a:endParaRPr>
        </a:p>
      </dgm:t>
    </dgm:pt>
    <dgm:pt modelId="{065ACB3E-3172-409E-BF4A-46151EC4CBBE}" type="parTrans" cxnId="{2331DF93-67CC-4ACA-95CE-33BB2FDCFCDF}">
      <dgm:prSet/>
      <dgm:spPr/>
      <dgm:t>
        <a:bodyPr/>
        <a:lstStyle/>
        <a:p>
          <a:endParaRPr lang="en-US"/>
        </a:p>
      </dgm:t>
    </dgm:pt>
    <dgm:pt modelId="{145A07AB-66B4-4F5C-9C65-B2447B9BFAFD}" type="sibTrans" cxnId="{2331DF93-67CC-4ACA-95CE-33BB2FDCFCDF}">
      <dgm:prSet/>
      <dgm:spPr/>
      <dgm:t>
        <a:bodyPr/>
        <a:lstStyle/>
        <a:p>
          <a:endParaRPr lang="en-US"/>
        </a:p>
      </dgm:t>
    </dgm:pt>
    <dgm:pt modelId="{F8950F7D-9251-4276-B9E5-2670FAEF0825}" type="pres">
      <dgm:prSet presAssocID="{53FFD244-B753-4986-89C3-9638BD6CDC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A27D0E-D2A0-4D1D-B3A0-F10EEF7D747E}" type="pres">
      <dgm:prSet presAssocID="{2059182F-2AE9-4BC6-A8EC-99EE6194A1AD}" presName="boxAndChildren" presStyleCnt="0"/>
      <dgm:spPr/>
    </dgm:pt>
    <dgm:pt modelId="{2EE95235-47D9-47DD-AA70-A7E5C71CEC69}" type="pres">
      <dgm:prSet presAssocID="{2059182F-2AE9-4BC6-A8EC-99EE6194A1AD}" presName="parentTextBox" presStyleLbl="node1" presStyleIdx="0" presStyleCnt="3"/>
      <dgm:spPr/>
      <dgm:t>
        <a:bodyPr/>
        <a:lstStyle/>
        <a:p>
          <a:endParaRPr lang="en-US"/>
        </a:p>
      </dgm:t>
    </dgm:pt>
    <dgm:pt modelId="{D613D3ED-2F05-42CD-9FD2-CFC8AB41FD47}" type="pres">
      <dgm:prSet presAssocID="{2059182F-2AE9-4BC6-A8EC-99EE6194A1AD}" presName="entireBox" presStyleLbl="node1" presStyleIdx="0" presStyleCnt="3"/>
      <dgm:spPr/>
      <dgm:t>
        <a:bodyPr/>
        <a:lstStyle/>
        <a:p>
          <a:endParaRPr lang="en-US"/>
        </a:p>
      </dgm:t>
    </dgm:pt>
    <dgm:pt modelId="{82566F3B-ACD6-4777-9D1D-2480AE291FDA}" type="pres">
      <dgm:prSet presAssocID="{2059182F-2AE9-4BC6-A8EC-99EE6194A1AD}" presName="descendantBox" presStyleCnt="0"/>
      <dgm:spPr/>
    </dgm:pt>
    <dgm:pt modelId="{6CD84A4E-D66E-46D7-8405-5F074547057F}" type="pres">
      <dgm:prSet presAssocID="{D2D7ABE6-10D5-44FE-B245-86D55F08BE68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1C82F-316B-4B76-BC8C-F396B5BD1BA9}" type="pres">
      <dgm:prSet presAssocID="{F20069D2-D9EE-4DAD-8E33-BE63BB623DDA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82A0D-6336-4348-81DC-E2905639DBDF}" type="pres">
      <dgm:prSet presAssocID="{1E9C5574-2F61-4862-A9A2-2ADE22047784}" presName="sp" presStyleCnt="0"/>
      <dgm:spPr/>
    </dgm:pt>
    <dgm:pt modelId="{DF9947C6-138F-4FCB-B928-B30186C147EA}" type="pres">
      <dgm:prSet presAssocID="{5A48AEB6-5ED0-4F39-8120-299F813EB05A}" presName="arrowAndChildren" presStyleCnt="0"/>
      <dgm:spPr/>
    </dgm:pt>
    <dgm:pt modelId="{AB2996A8-05E5-45E0-88DA-E2F74A94BC91}" type="pres">
      <dgm:prSet presAssocID="{5A48AEB6-5ED0-4F39-8120-299F813EB05A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984D23C8-9C71-403C-B385-4A7356EE816B}" type="pres">
      <dgm:prSet presAssocID="{5A48AEB6-5ED0-4F39-8120-299F813EB05A}" presName="arrow" presStyleLbl="node1" presStyleIdx="1" presStyleCnt="3"/>
      <dgm:spPr/>
      <dgm:t>
        <a:bodyPr/>
        <a:lstStyle/>
        <a:p>
          <a:endParaRPr lang="en-US"/>
        </a:p>
      </dgm:t>
    </dgm:pt>
    <dgm:pt modelId="{AF28A2FC-EF14-4A35-91ED-9C8F7185AB97}" type="pres">
      <dgm:prSet presAssocID="{5A48AEB6-5ED0-4F39-8120-299F813EB05A}" presName="descendantArrow" presStyleCnt="0"/>
      <dgm:spPr/>
    </dgm:pt>
    <dgm:pt modelId="{3CB5B665-D805-4863-95DF-3763CC86F28D}" type="pres">
      <dgm:prSet presAssocID="{E6DB20A8-D58E-45F1-BE9B-19C799025718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A2AF3-04EB-4B42-BF03-B117EEA97CA6}" type="pres">
      <dgm:prSet presAssocID="{4CFCEE54-4D33-4CC7-8AFD-05329A4759D8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827B8-A301-4C31-ACC8-E8DC84C7526F}" type="pres">
      <dgm:prSet presAssocID="{28111F42-FD93-4C8C-8A08-B8B7F346FFAA}" presName="sp" presStyleCnt="0"/>
      <dgm:spPr/>
    </dgm:pt>
    <dgm:pt modelId="{C96BD69B-281A-4738-B369-497EFC354075}" type="pres">
      <dgm:prSet presAssocID="{461FD551-9912-44FE-B6D5-FD64D603AABC}" presName="arrowAndChildren" presStyleCnt="0"/>
      <dgm:spPr/>
    </dgm:pt>
    <dgm:pt modelId="{012EFD77-314B-4A27-ABAA-26BA756B6ACB}" type="pres">
      <dgm:prSet presAssocID="{461FD551-9912-44FE-B6D5-FD64D603AABC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CAFC07C6-D26C-41CD-B90C-D88E103EBB83}" type="pres">
      <dgm:prSet presAssocID="{461FD551-9912-44FE-B6D5-FD64D603AABC}" presName="arrow" presStyleLbl="node1" presStyleIdx="2" presStyleCnt="3" custLinFactNeighborX="781" custLinFactNeighborY="6634"/>
      <dgm:spPr/>
      <dgm:t>
        <a:bodyPr/>
        <a:lstStyle/>
        <a:p>
          <a:endParaRPr lang="en-US"/>
        </a:p>
      </dgm:t>
    </dgm:pt>
    <dgm:pt modelId="{FB0BFD75-E157-4450-AD8A-DFC928598FDA}" type="pres">
      <dgm:prSet presAssocID="{461FD551-9912-44FE-B6D5-FD64D603AABC}" presName="descendantArrow" presStyleCnt="0"/>
      <dgm:spPr/>
    </dgm:pt>
    <dgm:pt modelId="{03B9264F-8CD7-4105-84D7-CA8E0E6D98DF}" type="pres">
      <dgm:prSet presAssocID="{932E86C3-EE8F-401A-9D15-FD26BE2CC2C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DAFAF-D026-483B-885C-BE680AA3FB1A}" type="pres">
      <dgm:prSet presAssocID="{C1BDB78D-802C-4705-80CF-40C2B2790FBA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4BDA14-D547-45CF-A249-D7CAF812DB40}" type="presOf" srcId="{C1BDB78D-802C-4705-80CF-40C2B2790FBA}" destId="{D72DAFAF-D026-483B-885C-BE680AA3FB1A}" srcOrd="0" destOrd="0" presId="urn:microsoft.com/office/officeart/2005/8/layout/process4"/>
    <dgm:cxn modelId="{BF03EEED-320E-48C6-AADA-F7FEA4DECA99}" type="presOf" srcId="{4CFCEE54-4D33-4CC7-8AFD-05329A4759D8}" destId="{7EDA2AF3-04EB-4B42-BF03-B117EEA97CA6}" srcOrd="0" destOrd="0" presId="urn:microsoft.com/office/officeart/2005/8/layout/process4"/>
    <dgm:cxn modelId="{22408C01-D7F5-4393-A88A-4D85AE94CA77}" type="presOf" srcId="{461FD551-9912-44FE-B6D5-FD64D603AABC}" destId="{CAFC07C6-D26C-41CD-B90C-D88E103EBB83}" srcOrd="1" destOrd="0" presId="urn:microsoft.com/office/officeart/2005/8/layout/process4"/>
    <dgm:cxn modelId="{1DAF23FC-12FF-4AC3-A8E1-5070AB6DB566}" srcId="{2059182F-2AE9-4BC6-A8EC-99EE6194A1AD}" destId="{D2D7ABE6-10D5-44FE-B245-86D55F08BE68}" srcOrd="0" destOrd="0" parTransId="{C1F8CE16-6DCF-42CA-96BE-866021C7E455}" sibTransId="{F6720A12-C6C5-4FAA-A024-546564FC14F0}"/>
    <dgm:cxn modelId="{03AC2591-EBBB-4E87-BF0D-66ACAF8BCBEC}" srcId="{5A48AEB6-5ED0-4F39-8120-299F813EB05A}" destId="{E6DB20A8-D58E-45F1-BE9B-19C799025718}" srcOrd="0" destOrd="0" parTransId="{51BF3307-253C-4FE8-A734-35F296293FA4}" sibTransId="{B402CC8C-39F8-4543-97AA-4E64BCD47D53}"/>
    <dgm:cxn modelId="{2331DF93-67CC-4ACA-95CE-33BB2FDCFCDF}" srcId="{2059182F-2AE9-4BC6-A8EC-99EE6194A1AD}" destId="{F20069D2-D9EE-4DAD-8E33-BE63BB623DDA}" srcOrd="1" destOrd="0" parTransId="{065ACB3E-3172-409E-BF4A-46151EC4CBBE}" sibTransId="{145A07AB-66B4-4F5C-9C65-B2447B9BFAFD}"/>
    <dgm:cxn modelId="{B9355481-45AE-4B48-A711-BBD2DE1AABFF}" srcId="{461FD551-9912-44FE-B6D5-FD64D603AABC}" destId="{932E86C3-EE8F-401A-9D15-FD26BE2CC2C5}" srcOrd="0" destOrd="0" parTransId="{CB35B9FB-A5AE-40BD-A9B0-F6F5436F64E7}" sibTransId="{54BB856F-315F-4C53-9DFE-475F106AD665}"/>
    <dgm:cxn modelId="{51E68759-F0AC-4FE9-826E-AEED2CED3EDB}" srcId="{53FFD244-B753-4986-89C3-9638BD6CDC8D}" destId="{5A48AEB6-5ED0-4F39-8120-299F813EB05A}" srcOrd="1" destOrd="0" parTransId="{C7E22A81-D9A1-4395-AA30-ACF34BE7D01B}" sibTransId="{1E9C5574-2F61-4862-A9A2-2ADE22047784}"/>
    <dgm:cxn modelId="{90215E6D-4355-4ED4-B81F-40FE7DB5E684}" srcId="{53FFD244-B753-4986-89C3-9638BD6CDC8D}" destId="{2059182F-2AE9-4BC6-A8EC-99EE6194A1AD}" srcOrd="2" destOrd="0" parTransId="{3AA69D0F-431A-4E23-B2C9-5DC52B8C4F0D}" sibTransId="{EDB888CA-67BC-4708-87B7-B7C66FA35147}"/>
    <dgm:cxn modelId="{81CF33F5-D211-481C-B265-D72D6D80FD70}" type="presOf" srcId="{461FD551-9912-44FE-B6D5-FD64D603AABC}" destId="{012EFD77-314B-4A27-ABAA-26BA756B6ACB}" srcOrd="0" destOrd="0" presId="urn:microsoft.com/office/officeart/2005/8/layout/process4"/>
    <dgm:cxn modelId="{09F68E3F-B3BE-4979-B3DE-98122A23CBDC}" srcId="{53FFD244-B753-4986-89C3-9638BD6CDC8D}" destId="{461FD551-9912-44FE-B6D5-FD64D603AABC}" srcOrd="0" destOrd="0" parTransId="{43F15036-0C2D-4E29-876D-8649D1E19993}" sibTransId="{28111F42-FD93-4C8C-8A08-B8B7F346FFAA}"/>
    <dgm:cxn modelId="{78A3C303-F9A6-4DA8-A98B-9E259B0D1A80}" type="presOf" srcId="{53FFD244-B753-4986-89C3-9638BD6CDC8D}" destId="{F8950F7D-9251-4276-B9E5-2670FAEF0825}" srcOrd="0" destOrd="0" presId="urn:microsoft.com/office/officeart/2005/8/layout/process4"/>
    <dgm:cxn modelId="{164E5667-AAB9-447B-808D-4CFCE987F40B}" type="presOf" srcId="{2059182F-2AE9-4BC6-A8EC-99EE6194A1AD}" destId="{2EE95235-47D9-47DD-AA70-A7E5C71CEC69}" srcOrd="0" destOrd="0" presId="urn:microsoft.com/office/officeart/2005/8/layout/process4"/>
    <dgm:cxn modelId="{5B603A04-501D-4C79-9637-6A38D36646D6}" srcId="{461FD551-9912-44FE-B6D5-FD64D603AABC}" destId="{C1BDB78D-802C-4705-80CF-40C2B2790FBA}" srcOrd="1" destOrd="0" parTransId="{0C07E871-4F90-4F3C-BC4E-C806BB3A4B66}" sibTransId="{1CB6DF3C-DEC9-4B6C-9CA1-F627ED36597D}"/>
    <dgm:cxn modelId="{3B1706C5-3CEB-4BBE-9007-8668FFFF7E31}" type="presOf" srcId="{2059182F-2AE9-4BC6-A8EC-99EE6194A1AD}" destId="{D613D3ED-2F05-42CD-9FD2-CFC8AB41FD47}" srcOrd="1" destOrd="0" presId="urn:microsoft.com/office/officeart/2005/8/layout/process4"/>
    <dgm:cxn modelId="{8DEE723A-6CA0-4D08-B3D6-D8F885A1BD61}" type="presOf" srcId="{D2D7ABE6-10D5-44FE-B245-86D55F08BE68}" destId="{6CD84A4E-D66E-46D7-8405-5F074547057F}" srcOrd="0" destOrd="0" presId="urn:microsoft.com/office/officeart/2005/8/layout/process4"/>
    <dgm:cxn modelId="{670B6C3C-CD6C-4B64-9848-585FB6679840}" type="presOf" srcId="{F20069D2-D9EE-4DAD-8E33-BE63BB623DDA}" destId="{BE91C82F-316B-4B76-BC8C-F396B5BD1BA9}" srcOrd="0" destOrd="0" presId="urn:microsoft.com/office/officeart/2005/8/layout/process4"/>
    <dgm:cxn modelId="{AB0615CF-37A6-4992-8E83-153C703F5A40}" type="presOf" srcId="{5A48AEB6-5ED0-4F39-8120-299F813EB05A}" destId="{984D23C8-9C71-403C-B385-4A7356EE816B}" srcOrd="1" destOrd="0" presId="urn:microsoft.com/office/officeart/2005/8/layout/process4"/>
    <dgm:cxn modelId="{DFAA4230-BE69-488D-8AF4-5AD4277FDAC7}" srcId="{5A48AEB6-5ED0-4F39-8120-299F813EB05A}" destId="{4CFCEE54-4D33-4CC7-8AFD-05329A4759D8}" srcOrd="1" destOrd="0" parTransId="{823D3E10-CFC4-4B5A-BDD5-1CCF2DB688DA}" sibTransId="{568B8527-2A39-4D20-9D28-4BA31EA91E36}"/>
    <dgm:cxn modelId="{C07342C4-E514-4D2F-BF74-CD5AB82CCEDA}" type="presOf" srcId="{5A48AEB6-5ED0-4F39-8120-299F813EB05A}" destId="{AB2996A8-05E5-45E0-88DA-E2F74A94BC91}" srcOrd="0" destOrd="0" presId="urn:microsoft.com/office/officeart/2005/8/layout/process4"/>
    <dgm:cxn modelId="{210C8B79-5E99-4698-91C1-BD2FF0551585}" type="presOf" srcId="{932E86C3-EE8F-401A-9D15-FD26BE2CC2C5}" destId="{03B9264F-8CD7-4105-84D7-CA8E0E6D98DF}" srcOrd="0" destOrd="0" presId="urn:microsoft.com/office/officeart/2005/8/layout/process4"/>
    <dgm:cxn modelId="{07596B8E-3C76-4622-AABC-CC048DB7D6E0}" type="presOf" srcId="{E6DB20A8-D58E-45F1-BE9B-19C799025718}" destId="{3CB5B665-D805-4863-95DF-3763CC86F28D}" srcOrd="0" destOrd="0" presId="urn:microsoft.com/office/officeart/2005/8/layout/process4"/>
    <dgm:cxn modelId="{AD71AE29-9301-48A2-B6E8-46A22CB18058}" type="presParOf" srcId="{F8950F7D-9251-4276-B9E5-2670FAEF0825}" destId="{9DA27D0E-D2A0-4D1D-B3A0-F10EEF7D747E}" srcOrd="0" destOrd="0" presId="urn:microsoft.com/office/officeart/2005/8/layout/process4"/>
    <dgm:cxn modelId="{D88F11F7-1D55-4F8E-B41E-24AB6A3A0536}" type="presParOf" srcId="{9DA27D0E-D2A0-4D1D-B3A0-F10EEF7D747E}" destId="{2EE95235-47D9-47DD-AA70-A7E5C71CEC69}" srcOrd="0" destOrd="0" presId="urn:microsoft.com/office/officeart/2005/8/layout/process4"/>
    <dgm:cxn modelId="{DFACC94E-E2A0-45CE-9F39-907E014CEDFE}" type="presParOf" srcId="{9DA27D0E-D2A0-4D1D-B3A0-F10EEF7D747E}" destId="{D613D3ED-2F05-42CD-9FD2-CFC8AB41FD47}" srcOrd="1" destOrd="0" presId="urn:microsoft.com/office/officeart/2005/8/layout/process4"/>
    <dgm:cxn modelId="{A686533C-F1BE-4925-A888-79FA781C4FE1}" type="presParOf" srcId="{9DA27D0E-D2A0-4D1D-B3A0-F10EEF7D747E}" destId="{82566F3B-ACD6-4777-9D1D-2480AE291FDA}" srcOrd="2" destOrd="0" presId="urn:microsoft.com/office/officeart/2005/8/layout/process4"/>
    <dgm:cxn modelId="{3C12434B-8F36-4EBE-83E1-1DC43FB7A33E}" type="presParOf" srcId="{82566F3B-ACD6-4777-9D1D-2480AE291FDA}" destId="{6CD84A4E-D66E-46D7-8405-5F074547057F}" srcOrd="0" destOrd="0" presId="urn:microsoft.com/office/officeart/2005/8/layout/process4"/>
    <dgm:cxn modelId="{50BDEA51-06D5-482D-A96E-468301479B6E}" type="presParOf" srcId="{82566F3B-ACD6-4777-9D1D-2480AE291FDA}" destId="{BE91C82F-316B-4B76-BC8C-F396B5BD1BA9}" srcOrd="1" destOrd="0" presId="urn:microsoft.com/office/officeart/2005/8/layout/process4"/>
    <dgm:cxn modelId="{C7EA7A1D-99CB-4B35-8CBD-DE801A4CBE89}" type="presParOf" srcId="{F8950F7D-9251-4276-B9E5-2670FAEF0825}" destId="{1F982A0D-6336-4348-81DC-E2905639DBDF}" srcOrd="1" destOrd="0" presId="urn:microsoft.com/office/officeart/2005/8/layout/process4"/>
    <dgm:cxn modelId="{9A87AF31-1B20-4AC1-B41A-BDB9E14204DF}" type="presParOf" srcId="{F8950F7D-9251-4276-B9E5-2670FAEF0825}" destId="{DF9947C6-138F-4FCB-B928-B30186C147EA}" srcOrd="2" destOrd="0" presId="urn:microsoft.com/office/officeart/2005/8/layout/process4"/>
    <dgm:cxn modelId="{CDB1F0D4-3CE7-45BC-B238-9F4400B5A7F7}" type="presParOf" srcId="{DF9947C6-138F-4FCB-B928-B30186C147EA}" destId="{AB2996A8-05E5-45E0-88DA-E2F74A94BC91}" srcOrd="0" destOrd="0" presId="urn:microsoft.com/office/officeart/2005/8/layout/process4"/>
    <dgm:cxn modelId="{7BB1ABF4-FB96-4B0A-88F6-6ADDE08CA901}" type="presParOf" srcId="{DF9947C6-138F-4FCB-B928-B30186C147EA}" destId="{984D23C8-9C71-403C-B385-4A7356EE816B}" srcOrd="1" destOrd="0" presId="urn:microsoft.com/office/officeart/2005/8/layout/process4"/>
    <dgm:cxn modelId="{F8ADCD56-6176-458D-9B78-DA429EDB62B7}" type="presParOf" srcId="{DF9947C6-138F-4FCB-B928-B30186C147EA}" destId="{AF28A2FC-EF14-4A35-91ED-9C8F7185AB97}" srcOrd="2" destOrd="0" presId="urn:microsoft.com/office/officeart/2005/8/layout/process4"/>
    <dgm:cxn modelId="{641ECF59-E9C9-4F55-B9D9-F3D6EDF9962B}" type="presParOf" srcId="{AF28A2FC-EF14-4A35-91ED-9C8F7185AB97}" destId="{3CB5B665-D805-4863-95DF-3763CC86F28D}" srcOrd="0" destOrd="0" presId="urn:microsoft.com/office/officeart/2005/8/layout/process4"/>
    <dgm:cxn modelId="{7D1ACC38-F5C0-4128-87A4-5F960C146626}" type="presParOf" srcId="{AF28A2FC-EF14-4A35-91ED-9C8F7185AB97}" destId="{7EDA2AF3-04EB-4B42-BF03-B117EEA97CA6}" srcOrd="1" destOrd="0" presId="urn:microsoft.com/office/officeart/2005/8/layout/process4"/>
    <dgm:cxn modelId="{E192BA3E-12F7-490F-932F-21D0EE8C3330}" type="presParOf" srcId="{F8950F7D-9251-4276-B9E5-2670FAEF0825}" destId="{365827B8-A301-4C31-ACC8-E8DC84C7526F}" srcOrd="3" destOrd="0" presId="urn:microsoft.com/office/officeart/2005/8/layout/process4"/>
    <dgm:cxn modelId="{2F35E492-1A0B-49A4-A69E-692D57A3BF4D}" type="presParOf" srcId="{F8950F7D-9251-4276-B9E5-2670FAEF0825}" destId="{C96BD69B-281A-4738-B369-497EFC354075}" srcOrd="4" destOrd="0" presId="urn:microsoft.com/office/officeart/2005/8/layout/process4"/>
    <dgm:cxn modelId="{002A3D90-84B4-4A73-A33C-952C4180EE08}" type="presParOf" srcId="{C96BD69B-281A-4738-B369-497EFC354075}" destId="{012EFD77-314B-4A27-ABAA-26BA756B6ACB}" srcOrd="0" destOrd="0" presId="urn:microsoft.com/office/officeart/2005/8/layout/process4"/>
    <dgm:cxn modelId="{05B7662C-879F-4036-9F13-531C109A0096}" type="presParOf" srcId="{C96BD69B-281A-4738-B369-497EFC354075}" destId="{CAFC07C6-D26C-41CD-B90C-D88E103EBB83}" srcOrd="1" destOrd="0" presId="urn:microsoft.com/office/officeart/2005/8/layout/process4"/>
    <dgm:cxn modelId="{49859B56-0417-42C9-B365-4D311C17B921}" type="presParOf" srcId="{C96BD69B-281A-4738-B369-497EFC354075}" destId="{FB0BFD75-E157-4450-AD8A-DFC928598FDA}" srcOrd="2" destOrd="0" presId="urn:microsoft.com/office/officeart/2005/8/layout/process4"/>
    <dgm:cxn modelId="{C442B7D3-718A-469B-8CBA-1E48D12F2BEA}" type="presParOf" srcId="{FB0BFD75-E157-4450-AD8A-DFC928598FDA}" destId="{03B9264F-8CD7-4105-84D7-CA8E0E6D98DF}" srcOrd="0" destOrd="0" presId="urn:microsoft.com/office/officeart/2005/8/layout/process4"/>
    <dgm:cxn modelId="{39E6CBBE-5A58-4528-9F82-97738F11393E}" type="presParOf" srcId="{FB0BFD75-E157-4450-AD8A-DFC928598FDA}" destId="{D72DAFAF-D026-483B-885C-BE680AA3FB1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3D3ED-2F05-42CD-9FD2-CFC8AB41FD47}">
      <dsp:nvSpPr>
        <dsp:cNvPr id="0" name=""/>
        <dsp:cNvSpPr/>
      </dsp:nvSpPr>
      <dsp:spPr>
        <a:xfrm>
          <a:off x="0" y="3059187"/>
          <a:ext cx="6096000" cy="1004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Analysis Method</a:t>
          </a:r>
          <a:endParaRPr lang="en-US" sz="1900" kern="1200" dirty="0">
            <a:latin typeface="+mj-lt"/>
          </a:endParaRPr>
        </a:p>
      </dsp:txBody>
      <dsp:txXfrm>
        <a:off x="0" y="3059187"/>
        <a:ext cx="6096000" cy="542210"/>
      </dsp:txXfrm>
    </dsp:sp>
    <dsp:sp modelId="{6CD84A4E-D66E-46D7-8405-5F074547057F}">
      <dsp:nvSpPr>
        <dsp:cNvPr id="0" name=""/>
        <dsp:cNvSpPr/>
      </dsp:nvSpPr>
      <dsp:spPr>
        <a:xfrm>
          <a:off x="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Constant-Dollar Analysis</a:t>
          </a:r>
          <a:endParaRPr lang="en-US" sz="1800" kern="1200" dirty="0">
            <a:latin typeface="+mj-lt"/>
          </a:endParaRPr>
        </a:p>
      </dsp:txBody>
      <dsp:txXfrm>
        <a:off x="0" y="3581316"/>
        <a:ext cx="3047999" cy="461883"/>
      </dsp:txXfrm>
    </dsp:sp>
    <dsp:sp modelId="{BE91C82F-316B-4B76-BC8C-F396B5BD1BA9}">
      <dsp:nvSpPr>
        <dsp:cNvPr id="0" name=""/>
        <dsp:cNvSpPr/>
      </dsp:nvSpPr>
      <dsp:spPr>
        <a:xfrm>
          <a:off x="304800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Actual-Dollar Analysis</a:t>
          </a:r>
          <a:endParaRPr lang="en-US" sz="1800" kern="1200" dirty="0">
            <a:latin typeface="+mj-lt"/>
          </a:endParaRPr>
        </a:p>
      </dsp:txBody>
      <dsp:txXfrm>
        <a:off x="3048000" y="3581316"/>
        <a:ext cx="3047999" cy="461883"/>
      </dsp:txXfrm>
    </dsp:sp>
    <dsp:sp modelId="{984D23C8-9C71-403C-B385-4A7356EE816B}">
      <dsp:nvSpPr>
        <dsp:cNvPr id="0" name=""/>
        <dsp:cNvSpPr/>
      </dsp:nvSpPr>
      <dsp:spPr>
        <a:xfrm rot="10800000">
          <a:off x="0" y="1529953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Cash Flows</a:t>
          </a:r>
          <a:endParaRPr lang="en-US" sz="1900" kern="1200" dirty="0">
            <a:latin typeface="+mj-lt"/>
          </a:endParaRPr>
        </a:p>
      </dsp:txBody>
      <dsp:txXfrm rot="-10800000">
        <a:off x="0" y="1529953"/>
        <a:ext cx="6096000" cy="542047"/>
      </dsp:txXfrm>
    </dsp:sp>
    <dsp:sp modelId="{3CB5B665-D805-4863-95DF-3763CC86F28D}">
      <dsp:nvSpPr>
        <dsp:cNvPr id="0" name=""/>
        <dsp:cNvSpPr/>
      </dsp:nvSpPr>
      <dsp:spPr>
        <a:xfrm>
          <a:off x="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Estimated in Constant Dollars</a:t>
          </a:r>
          <a:endParaRPr lang="en-US" sz="1800" kern="1200" dirty="0">
            <a:latin typeface="+mj-lt"/>
          </a:endParaRPr>
        </a:p>
      </dsp:txBody>
      <dsp:txXfrm>
        <a:off x="0" y="2072001"/>
        <a:ext cx="3047999" cy="461744"/>
      </dsp:txXfrm>
    </dsp:sp>
    <dsp:sp modelId="{7EDA2AF3-04EB-4B42-BF03-B117EEA97CA6}">
      <dsp:nvSpPr>
        <dsp:cNvPr id="0" name=""/>
        <dsp:cNvSpPr/>
      </dsp:nvSpPr>
      <dsp:spPr>
        <a:xfrm>
          <a:off x="304800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Estimated in Actual Dollars</a:t>
          </a:r>
          <a:endParaRPr lang="en-US" sz="1800" kern="1200" dirty="0">
            <a:latin typeface="+mj-lt"/>
          </a:endParaRPr>
        </a:p>
      </dsp:txBody>
      <dsp:txXfrm>
        <a:off x="3048000" y="2072001"/>
        <a:ext cx="3047999" cy="461744"/>
      </dsp:txXfrm>
    </dsp:sp>
    <dsp:sp modelId="{CAFC07C6-D26C-41CD-B90C-D88E103EBB83}">
      <dsp:nvSpPr>
        <dsp:cNvPr id="0" name=""/>
        <dsp:cNvSpPr/>
      </dsp:nvSpPr>
      <dsp:spPr>
        <a:xfrm rot="10800000">
          <a:off x="0" y="103166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Interest Rate</a:t>
          </a:r>
          <a:endParaRPr lang="en-US" sz="1900" kern="1200" dirty="0">
            <a:latin typeface="+mj-lt"/>
          </a:endParaRPr>
        </a:p>
      </dsp:txBody>
      <dsp:txXfrm rot="-10800000">
        <a:off x="0" y="103166"/>
        <a:ext cx="6096000" cy="542047"/>
      </dsp:txXfrm>
    </dsp:sp>
    <dsp:sp modelId="{03B9264F-8CD7-4105-84D7-CA8E0E6D98DF}">
      <dsp:nvSpPr>
        <dsp:cNvPr id="0" name=""/>
        <dsp:cNvSpPr/>
      </dsp:nvSpPr>
      <dsp:spPr>
        <a:xfrm>
          <a:off x="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Market Interest Rate (</a:t>
          </a:r>
          <a:r>
            <a:rPr lang="en-US" sz="1800" i="1" kern="1200" dirty="0" err="1" smtClean="0">
              <a:latin typeface="+mj-lt"/>
            </a:rPr>
            <a:t>i</a:t>
          </a:r>
          <a:r>
            <a:rPr lang="en-US" sz="1800" kern="1200" dirty="0" smtClean="0">
              <a:latin typeface="+mj-lt"/>
            </a:rPr>
            <a:t>)</a:t>
          </a:r>
          <a:endParaRPr lang="en-US" sz="1800" kern="1200" dirty="0">
            <a:latin typeface="+mj-lt"/>
          </a:endParaRPr>
        </a:p>
      </dsp:txBody>
      <dsp:txXfrm>
        <a:off x="0" y="542766"/>
        <a:ext cx="3047999" cy="461744"/>
      </dsp:txXfrm>
    </dsp:sp>
    <dsp:sp modelId="{D72DAFAF-D026-483B-885C-BE680AA3FB1A}">
      <dsp:nvSpPr>
        <dsp:cNvPr id="0" name=""/>
        <dsp:cNvSpPr/>
      </dsp:nvSpPr>
      <dsp:spPr>
        <a:xfrm>
          <a:off x="304800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Inflation-free Interest Rate (</a:t>
          </a:r>
          <a:r>
            <a:rPr lang="en-US" sz="1800" i="1" kern="1200" dirty="0" err="1" smtClean="0">
              <a:latin typeface="+mj-lt"/>
            </a:rPr>
            <a:t>i</a:t>
          </a:r>
          <a:r>
            <a:rPr lang="en-US" sz="1800" kern="1200" dirty="0" smtClean="0">
              <a:latin typeface="+mj-lt"/>
            </a:rPr>
            <a:t>’)</a:t>
          </a:r>
          <a:endParaRPr lang="en-US" sz="1800" kern="1200" dirty="0">
            <a:latin typeface="+mj-lt"/>
          </a:endParaRPr>
        </a:p>
      </dsp:txBody>
      <dsp:txXfrm>
        <a:off x="3048000" y="542766"/>
        <a:ext cx="3047999" cy="46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AE4F6-FD48-4104-99E8-1E648F24802F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815F6-8354-47BF-9803-2974C21D90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41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32E-C5B9-4C9D-954C-9F54A07FC91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2A18-7F47-487C-AA5A-35A0EF71941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A7F2-9136-407A-975B-56ECD59D53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3832EDF-7143-444F-8EB9-BF55D06B4C5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18968E-7DB5-455A-8934-60CC42E9D5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37CD-2E0B-4821-8DFF-83D358F9C41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BE75-0248-4A6B-80E1-813792A7507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0A2DB-C4D2-437B-8072-0AF4EBF313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DBD2A-10C8-4229-883D-65F90FDC893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0AB7-2455-421F-B6C6-00BCA93D3A8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92FF-A073-49C6-A32A-12B894644E8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25D4-116F-4FF7-BD61-113DF0D51C5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A51791-32FF-4617-9046-2B3E05B1D3A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3E22F6-D568-4D63-AA4E-6F5D8B18B3D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image" Target="../media/image9.w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Equivalence Calculation under Inflation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36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Example 11.7 Adjusted-Discounted Method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inflation-free interest rate = 0.10, general inflation rate = 5%, and cash flows in actual dollars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NPW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4802" name="Object 50"/>
          <p:cNvGraphicFramePr>
            <a:graphicFrameLocks noChangeAspect="1"/>
          </p:cNvGraphicFramePr>
          <p:nvPr/>
        </p:nvGraphicFramePr>
        <p:xfrm>
          <a:off x="696913" y="3357563"/>
          <a:ext cx="24971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04" name="Equation" r:id="rId4" imgW="1726920" imgH="672840" progId="Equation.DSMT4">
                  <p:embed/>
                </p:oleObj>
              </mc:Choice>
              <mc:Fallback>
                <p:oleObj name="Equation" r:id="rId4" imgW="1726920" imgH="672840" progId="Equation.DSMT4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357563"/>
                        <a:ext cx="2497137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803" name="Picture 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050" y="2547540"/>
            <a:ext cx="5111750" cy="316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5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Graphical Overview on Adjusted Discount Method:</a:t>
            </a:r>
            <a:br>
              <a:rPr lang="en-US" sz="2800" b="1" dirty="0"/>
            </a:br>
            <a:r>
              <a:rPr lang="en-US" sz="1900" b="1" dirty="0"/>
              <a:t>Converting actual dollars to present worth dollars by applying the market interest rate</a:t>
            </a:r>
          </a:p>
        </p:txBody>
      </p:sp>
      <p:sp>
        <p:nvSpPr>
          <p:cNvPr id="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3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701925" y="1952625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6925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1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683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2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445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3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1309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4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6969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5</a:t>
            </a: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514600" y="2286000"/>
            <a:ext cx="5108575" cy="990600"/>
            <a:chOff x="624" y="1296"/>
            <a:chExt cx="3218" cy="624"/>
          </a:xfrm>
        </p:grpSpPr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2517775" y="2787650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239838" y="2422525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Dollars</a:t>
            </a:r>
          </a:p>
        </p:txBody>
      </p:sp>
      <p:sp>
        <p:nvSpPr>
          <p:cNvPr id="76818" name="Oval 18"/>
          <p:cNvSpPr>
            <a:spLocks noChangeArrowheads="1"/>
          </p:cNvSpPr>
          <p:nvPr/>
        </p:nvSpPr>
        <p:spPr bwMode="auto">
          <a:xfrm>
            <a:off x="5086350" y="4876800"/>
            <a:ext cx="531813" cy="4746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9" name="Oval 19"/>
          <p:cNvSpPr>
            <a:spLocks noChangeArrowheads="1"/>
          </p:cNvSpPr>
          <p:nvPr/>
        </p:nvSpPr>
        <p:spPr bwMode="auto">
          <a:xfrm>
            <a:off x="4438650" y="4883150"/>
            <a:ext cx="587375" cy="5270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0" name="Oval 20"/>
          <p:cNvSpPr>
            <a:spLocks noChangeArrowheads="1"/>
          </p:cNvSpPr>
          <p:nvPr/>
        </p:nvSpPr>
        <p:spPr bwMode="auto">
          <a:xfrm>
            <a:off x="3724275" y="4905375"/>
            <a:ext cx="652463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5676900" y="4876800"/>
            <a:ext cx="474663" cy="4222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6208713" y="4724400"/>
            <a:ext cx="652462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2670175" y="4724400"/>
            <a:ext cx="9906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2671763" y="5073650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3508375" y="5530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4264025" y="53784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949825" y="53022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635625" y="5257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6137275" y="4876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flipV="1">
            <a:off x="3736975" y="5638800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flipH="1" flipV="1">
            <a:off x="3508375" y="5791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flipV="1">
            <a:off x="6480175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3" name="Text Box 33"/>
          <p:cNvSpPr txBox="1">
            <a:spLocks noChangeArrowheads="1"/>
          </p:cNvSpPr>
          <p:nvPr/>
        </p:nvSpPr>
        <p:spPr bwMode="auto">
          <a:xfrm>
            <a:off x="5473700" y="5700713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>
            <a:off x="3051175" y="3522663"/>
            <a:ext cx="7620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5" name="Line 35"/>
          <p:cNvSpPr>
            <a:spLocks noChangeShapeType="1"/>
          </p:cNvSpPr>
          <p:nvPr/>
        </p:nvSpPr>
        <p:spPr bwMode="auto">
          <a:xfrm>
            <a:off x="4041775" y="3522663"/>
            <a:ext cx="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 flipH="1">
            <a:off x="4727575" y="3446463"/>
            <a:ext cx="152400" cy="127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H="1">
            <a:off x="5413375" y="3446463"/>
            <a:ext cx="152400" cy="1430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H="1">
            <a:off x="5946775" y="3446463"/>
            <a:ext cx="381000" cy="1354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H="1">
            <a:off x="6708775" y="3446463"/>
            <a:ext cx="381000" cy="12017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1225550" y="4860925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Worth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1679575" y="3370263"/>
            <a:ext cx="0" cy="1430337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2" name="Rectangle 42"/>
          <p:cNvSpPr>
            <a:spLocks noChangeArrowheads="1"/>
          </p:cNvSpPr>
          <p:nvPr/>
        </p:nvSpPr>
        <p:spPr bwMode="auto">
          <a:xfrm>
            <a:off x="3862388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3" name="Rectangle 43"/>
          <p:cNvSpPr>
            <a:spLocks noChangeArrowheads="1"/>
          </p:cNvSpPr>
          <p:nvPr/>
        </p:nvSpPr>
        <p:spPr bwMode="auto">
          <a:xfrm>
            <a:off x="3736975" y="3675063"/>
            <a:ext cx="2819400" cy="457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6844" name="Object 44"/>
          <p:cNvGraphicFramePr>
            <a:graphicFrameLocks noChangeAspect="1"/>
          </p:cNvGraphicFramePr>
          <p:nvPr/>
        </p:nvGraphicFramePr>
        <p:xfrm>
          <a:off x="3902075" y="3698875"/>
          <a:ext cx="2617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6" name="Equation" r:id="rId4" imgW="1384200" imgH="228600" progId="Equation.3">
                  <p:embed/>
                </p:oleObj>
              </mc:Choice>
              <mc:Fallback>
                <p:oleObj name="Equation" r:id="rId4" imgW="1384200" imgH="2286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075" y="3698875"/>
                        <a:ext cx="26177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00034" y="64291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Mixed-Dollar 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Analysis – College Savings Plan 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Equivalence </a:t>
            </a:r>
            <a:r>
              <a:rPr lang="en-US" sz="2400" b="1" dirty="0">
                <a:solidFill>
                  <a:schemeClr val="tx2"/>
                </a:solidFill>
                <a:latin typeface="+mj-lt"/>
              </a:rPr>
              <a:t>Calculation with Composite Cash Flow Elements</a:t>
            </a:r>
            <a:r>
              <a:rPr lang="en-US" sz="4400" b="1" dirty="0">
                <a:solidFill>
                  <a:schemeClr val="tx2"/>
                </a:solidFill>
                <a:latin typeface="+mj-lt"/>
              </a:rPr>
              <a:t> 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/>
        </p:nvGraphicFramePr>
        <p:xfrm>
          <a:off x="457200" y="3194050"/>
          <a:ext cx="8229600" cy="2911475"/>
        </p:xfrm>
        <a:graphic>
          <a:graphicData uri="http://schemas.openxmlformats.org/drawingml/2006/table">
            <a:tbl>
              <a:tblPr/>
              <a:tblGrid>
                <a:gridCol w="2017713"/>
                <a:gridCol w="2419350"/>
                <a:gridCol w="3792537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(Current Age = 5 Years 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Estimated College Expenses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 Today’s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College Expenses Converted into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Equivalent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 (Freshman)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$30,000(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,6%,13) = $63,988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19 (Sophomore)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,6%,14) = 67,827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20 (Junior)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,6%,15) = 71,897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21 (senior)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,6%,16) = 76,211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669925" y="2119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latin typeface="Times New Roman" pitchFamily="18" charset="0"/>
            </a:endParaRPr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457200" y="1981200"/>
            <a:ext cx="83613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j-lt"/>
              </a:rPr>
              <a:t>Approach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Convert any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elements in constant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into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Then use the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find the equivalent present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value.  Assume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6% and </a:t>
            </a: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8% compounded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quarterly.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7772400" cy="1143000"/>
          </a:xfrm>
        </p:spPr>
        <p:txBody>
          <a:bodyPr/>
          <a:lstStyle/>
          <a:p>
            <a:r>
              <a:rPr lang="en-US" sz="3300" b="1" dirty="0" smtClean="0"/>
              <a:t>Solution: Required </a:t>
            </a:r>
            <a:r>
              <a:rPr lang="en-US" sz="3300" b="1" dirty="0"/>
              <a:t>Quarterly Contributions to College Funds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4508500"/>
            <a:ext cx="1676400" cy="533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8851" name="Picture 3" descr="fig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143116"/>
            <a:ext cx="5286412" cy="3921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236061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2%, 48)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$229,211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Let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solve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$2,888.48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Equivalence Calculations under Inflation</a:t>
            </a:r>
            <a:endParaRPr lang="en-US" sz="36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71604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Inflation Terminology - III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57364"/>
            <a:ext cx="7772400" cy="4114800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Inflation-free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interest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’): an estimate of the true earning power of money when the inflation effects have been removed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real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interest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which takes into account the combined effects of the earning value of capital and any anticipated changes in purchasing power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inflation-adjusted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 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sz="4000" b="1" dirty="0"/>
              <a:t>Inflation and Cash Flow Analysis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1000" y="1752600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  <a:p>
            <a:pPr eaLnBrk="0" hangingPunct="0"/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8229600" cy="86752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When do we Prefer Constant </a:t>
            </a:r>
            <a:r>
              <a:rPr lang="en-US" sz="3600" b="1" dirty="0"/>
              <a:t>Dollar </a:t>
            </a:r>
            <a:r>
              <a:rPr lang="en-US" sz="3600" b="1" dirty="0" smtClean="0"/>
              <a:t>Analysis?</a:t>
            </a:r>
            <a:endParaRPr lang="en-US" sz="3600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absence of inflation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all economic analyses up to this point is, in fact, the constant dollar analysis.</a:t>
            </a:r>
          </a:p>
          <a:p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 dollar analysis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common in the evaluation of many long-term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because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governments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 pay income taxes.</a:t>
            </a:r>
          </a:p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private sector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income taxes are levied based on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taxable income in actual dollars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 the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 analysis is more common.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Two Alternate Ways in Conducting Actual </a:t>
            </a:r>
            <a:r>
              <a:rPr lang="en-US" sz="4000" b="1" dirty="0"/>
              <a:t>Dollars Analysis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42910" y="2214554"/>
            <a:ext cx="80168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1: Deflation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1:	Bring all cash flows to have 				common purchasing power.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2:	Consider the earning power.</a:t>
            </a:r>
          </a:p>
          <a:p>
            <a:pPr eaLnBrk="0" hangingPunct="0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Tx/>
              <a:buChar char="•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2: Adjusted-discount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Combine Steps 1 and 2 into one step.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11.6 – Deflation Method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1: Converting Actual Dollars into Constant Dollars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2: Calculating Equivalent Present Worth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143248"/>
            <a:ext cx="4040188" cy="20717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921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3140968"/>
            <a:ext cx="4041775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Graphical Overview on Deflation Method (Example 11.6):</a:t>
            </a:r>
            <a:r>
              <a:rPr lang="en-US" sz="1800" b="1" dirty="0"/>
              <a:t>  </a:t>
            </a:r>
            <a:r>
              <a:rPr lang="en-US" sz="2000" b="1" dirty="0"/>
              <a:t>Converting actual dollars to </a:t>
            </a:r>
            <a:r>
              <a:rPr lang="en-US" sz="2000" b="1" u="sng" dirty="0"/>
              <a:t>constant dollars</a:t>
            </a:r>
            <a:r>
              <a:rPr lang="en-US" sz="2000" b="1" dirty="0"/>
              <a:t> and then to equivalent </a:t>
            </a:r>
            <a:r>
              <a:rPr lang="en-US" sz="2000" b="1" u="sng" dirty="0"/>
              <a:t>present worth</a:t>
            </a:r>
          </a:p>
        </p:txBody>
      </p:sp>
      <p:sp>
        <p:nvSpPr>
          <p:cNvPr id="6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1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5407025" y="3640138"/>
            <a:ext cx="685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4572000" y="3563938"/>
            <a:ext cx="758825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3651250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2590800" y="3352800"/>
            <a:ext cx="990600" cy="990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169025" y="3716338"/>
            <a:ext cx="612775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854825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5083175" y="5087938"/>
            <a:ext cx="531813" cy="4746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4435475" y="5094288"/>
            <a:ext cx="587375" cy="5270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3721100" y="5116513"/>
            <a:ext cx="652463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5673725" y="5087938"/>
            <a:ext cx="474663" cy="4222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6205538" y="4935538"/>
            <a:ext cx="652462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90800" y="3684588"/>
            <a:ext cx="912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657600" y="3684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$30,476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4565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$32,381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5334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$28,334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6096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$23,858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851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$45,455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511425" y="1963738"/>
            <a:ext cx="5108575" cy="990600"/>
            <a:chOff x="624" y="1296"/>
            <a:chExt cx="3218" cy="624"/>
          </a:xfrm>
        </p:grpSpPr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8" name="Oval 24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9" name="Oval 25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0" name="Oval 26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2514600" y="2465388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>
            <a:off x="2971800" y="29543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>
            <a:off x="40386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>
            <a:off x="4953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5" name="Line 31"/>
          <p:cNvSpPr>
            <a:spLocks noChangeShapeType="1"/>
          </p:cNvSpPr>
          <p:nvPr/>
        </p:nvSpPr>
        <p:spPr bwMode="auto">
          <a:xfrm>
            <a:off x="5715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>
            <a:off x="64008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7239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2667000" y="4935538"/>
            <a:ext cx="9906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2668588" y="5284788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3505200" y="57419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4260850" y="5589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4946650" y="55133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5632450" y="5468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6134100" y="5087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2745" name="Line 41"/>
          <p:cNvSpPr>
            <a:spLocks noChangeShapeType="1"/>
          </p:cNvSpPr>
          <p:nvPr/>
        </p:nvSpPr>
        <p:spPr bwMode="auto">
          <a:xfrm flipV="1">
            <a:off x="3733800" y="5849938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6" name="Line 42"/>
          <p:cNvSpPr>
            <a:spLocks noChangeShapeType="1"/>
          </p:cNvSpPr>
          <p:nvPr/>
        </p:nvSpPr>
        <p:spPr bwMode="auto">
          <a:xfrm flipH="1" flipV="1">
            <a:off x="3505200" y="60023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7" name="Line 43"/>
          <p:cNvSpPr>
            <a:spLocks noChangeShapeType="1"/>
          </p:cNvSpPr>
          <p:nvPr/>
        </p:nvSpPr>
        <p:spPr bwMode="auto">
          <a:xfrm flipV="1">
            <a:off x="6477000" y="562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5470525" y="5911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3124200" y="44783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>
            <a:off x="4038600" y="4478338"/>
            <a:ext cx="0" cy="550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 flipH="1">
            <a:off x="4724400" y="43434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2" name="Line 48"/>
          <p:cNvSpPr>
            <a:spLocks noChangeShapeType="1"/>
          </p:cNvSpPr>
          <p:nvPr/>
        </p:nvSpPr>
        <p:spPr bwMode="auto">
          <a:xfrm flipH="1">
            <a:off x="5410200" y="44196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H="1">
            <a:off x="5943600" y="4419600"/>
            <a:ext cx="381000" cy="5921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 flipH="1">
            <a:off x="6705600" y="4325938"/>
            <a:ext cx="381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1236663" y="2100263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1109663" y="3548063"/>
            <a:ext cx="123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Constant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1222375" y="5072063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Worth</a:t>
            </a:r>
          </a:p>
        </p:txBody>
      </p:sp>
      <p:sp>
        <p:nvSpPr>
          <p:cNvPr id="72758" name="Line 54"/>
          <p:cNvSpPr>
            <a:spLocks noChangeShapeType="1"/>
          </p:cNvSpPr>
          <p:nvPr/>
        </p:nvSpPr>
        <p:spPr bwMode="auto">
          <a:xfrm>
            <a:off x="1676400" y="2801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9" name="Line 55"/>
          <p:cNvSpPr>
            <a:spLocks noChangeShapeType="1"/>
          </p:cNvSpPr>
          <p:nvPr/>
        </p:nvSpPr>
        <p:spPr bwMode="auto">
          <a:xfrm>
            <a:off x="1676400" y="4325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60" name="Text Box 56"/>
          <p:cNvSpPr txBox="1">
            <a:spLocks noChangeArrowheads="1"/>
          </p:cNvSpPr>
          <p:nvPr/>
        </p:nvSpPr>
        <p:spPr bwMode="auto">
          <a:xfrm>
            <a:off x="2698750" y="163036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2761" name="Text Box 57"/>
          <p:cNvSpPr txBox="1">
            <a:spLocks noChangeArrowheads="1"/>
          </p:cNvSpPr>
          <p:nvPr/>
        </p:nvSpPr>
        <p:spPr bwMode="auto">
          <a:xfrm>
            <a:off x="36893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1</a:t>
            </a:r>
          </a:p>
        </p:txBody>
      </p:sp>
      <p:sp>
        <p:nvSpPr>
          <p:cNvPr id="72762" name="Text Box 58"/>
          <p:cNvSpPr txBox="1">
            <a:spLocks noChangeArrowheads="1"/>
          </p:cNvSpPr>
          <p:nvPr/>
        </p:nvSpPr>
        <p:spPr bwMode="auto">
          <a:xfrm>
            <a:off x="4679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2</a:t>
            </a:r>
          </a:p>
        </p:txBody>
      </p: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5441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3</a:t>
            </a:r>
          </a:p>
        </p:txBody>
      </p:sp>
      <p:sp>
        <p:nvSpPr>
          <p:cNvPr id="72764" name="Text Box 60"/>
          <p:cNvSpPr txBox="1">
            <a:spLocks noChangeArrowheads="1"/>
          </p:cNvSpPr>
          <p:nvPr/>
        </p:nvSpPr>
        <p:spPr bwMode="auto">
          <a:xfrm>
            <a:off x="61277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4</a:t>
            </a:r>
          </a:p>
        </p:txBody>
      </p:sp>
      <p:sp>
        <p:nvSpPr>
          <p:cNvPr id="72765" name="Text Box 61"/>
          <p:cNvSpPr txBox="1">
            <a:spLocks noChangeArrowheads="1"/>
          </p:cNvSpPr>
          <p:nvPr/>
        </p:nvSpPr>
        <p:spPr bwMode="auto">
          <a:xfrm>
            <a:off x="6965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00034" y="714356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Adjusted-Discount Method – Perform Deflation and Discounting in One Step</a:t>
            </a:r>
          </a:p>
        </p:txBody>
      </p:sp>
      <p:graphicFrame>
        <p:nvGraphicFramePr>
          <p:cNvPr id="73733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89538" y="2643188"/>
          <a:ext cx="23653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8" name="Equation" r:id="rId4" imgW="1612800" imgH="1714320" progId="Equation.DSMT4">
                  <p:embed/>
                </p:oleObj>
              </mc:Choice>
              <mc:Fallback>
                <p:oleObj name="Equation" r:id="rId4" imgW="1612800" imgH="171432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9538" y="2643188"/>
                        <a:ext cx="2365375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3730" name="Oval 2"/>
          <p:cNvSpPr>
            <a:spLocks noChangeArrowheads="1"/>
          </p:cNvSpPr>
          <p:nvPr/>
        </p:nvSpPr>
        <p:spPr bwMode="auto">
          <a:xfrm>
            <a:off x="990600" y="2057400"/>
            <a:ext cx="2667000" cy="17526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1676400" y="2362200"/>
            <a:ext cx="1143000" cy="838200"/>
          </a:xfrm>
          <a:prstGeom prst="ellipse">
            <a:avLst/>
          </a:prstGeom>
          <a:solidFill>
            <a:srgbClr val="99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1143000" y="2438400"/>
          <a:ext cx="16732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9" name="MathType Equation" r:id="rId6" imgW="876240" imgH="622080" progId="Equation">
                  <p:embed/>
                </p:oleObj>
              </mc:Choice>
              <mc:Fallback>
                <p:oleObj name="MathType Equation" r:id="rId6" imgW="876240" imgH="622080" progId="Equation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38400"/>
                        <a:ext cx="16732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1608138" y="3733800"/>
          <a:ext cx="1979612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0" name="Equation" r:id="rId8" imgW="1041120" imgH="431640" progId="Equation.DSMT4">
                  <p:embed/>
                </p:oleObj>
              </mc:Choice>
              <mc:Fallback>
                <p:oleObj name="Equation" r:id="rId8" imgW="1041120" imgH="4316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3733800"/>
                        <a:ext cx="1979612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1655763" y="4659313"/>
          <a:ext cx="21113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1" name="Equation" r:id="rId10" imgW="1117440" imgH="520560" progId="Equation.DSMT4">
                  <p:embed/>
                </p:oleObj>
              </mc:Choice>
              <mc:Fallback>
                <p:oleObj name="Equation" r:id="rId10" imgW="1117440" imgH="52056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659313"/>
                        <a:ext cx="21113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2895600" y="25908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1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5052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3438" y="2214554"/>
            <a:ext cx="25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5214950"/>
            <a:ext cx="285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Continuous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880100" y="5643563"/>
          <a:ext cx="8842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2" name="Equation" r:id="rId12" imgW="507960" imgH="241200" progId="Equation.DSMT4">
                  <p:embed/>
                </p:oleObj>
              </mc:Choice>
              <mc:Fallback>
                <p:oleObj name="Equation" r:id="rId12" imgW="50796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643563"/>
                        <a:ext cx="884238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339</TotalTime>
  <Words>772</Words>
  <Application>Microsoft Office PowerPoint</Application>
  <PresentationFormat>On-screen Show (4:3)</PresentationFormat>
  <Paragraphs>155</Paragraphs>
  <Slides>13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Flow</vt:lpstr>
      <vt:lpstr>Equation</vt:lpstr>
      <vt:lpstr>MathType Equation</vt:lpstr>
      <vt:lpstr>Equivalence Calculation under Inflation</vt:lpstr>
      <vt:lpstr>Equivalence Calculations under Inflation</vt:lpstr>
      <vt:lpstr>Inflation Terminology - III</vt:lpstr>
      <vt:lpstr>Inflation and Cash Flow Analysis</vt:lpstr>
      <vt:lpstr>When do we Prefer Constant Dollar Analysis?</vt:lpstr>
      <vt:lpstr>Two Alternate Ways in Conducting Actual Dollars Analysis</vt:lpstr>
      <vt:lpstr>Example 11.6 – Deflation Method</vt:lpstr>
      <vt:lpstr>Graphical Overview on Deflation Method (Example 11.6):  Converting actual dollars to constant dollars and then to equivalent present worth</vt:lpstr>
      <vt:lpstr>Adjusted-Discount Method – Perform Deflation and Discounting in One Step</vt:lpstr>
      <vt:lpstr>Example 11.7 Adjusted-Discounted Method</vt:lpstr>
      <vt:lpstr>Graphical Overview on Adjusted Discount Method: Converting actual dollars to present worth dollars by applying the market interest rate</vt:lpstr>
      <vt:lpstr>PowerPoint Presentation</vt:lpstr>
      <vt:lpstr>Solution: Required Quarterly Contributions to College Funds</vt:lpstr>
    </vt:vector>
  </TitlesOfParts>
  <Company>Auburn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Equivalence Calculation under Inflation</dc:title>
  <dc:creator>Chan S. Park</dc:creator>
  <cp:lastModifiedBy>Oguzhan Vicil</cp:lastModifiedBy>
  <cp:revision>18</cp:revision>
  <dcterms:created xsi:type="dcterms:W3CDTF">2006-08-31T03:53:52Z</dcterms:created>
  <dcterms:modified xsi:type="dcterms:W3CDTF">2013-04-18T13:33:55Z</dcterms:modified>
</cp:coreProperties>
</file>