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9"/>
  </p:notesMasterIdLst>
  <p:sldIdLst>
    <p:sldId id="256" r:id="rId2"/>
    <p:sldId id="257" r:id="rId3"/>
    <p:sldId id="269" r:id="rId4"/>
    <p:sldId id="275" r:id="rId5"/>
    <p:sldId id="259" r:id="rId6"/>
    <p:sldId id="276" r:id="rId7"/>
    <p:sldId id="261" r:id="rId8"/>
    <p:sldId id="282" r:id="rId9"/>
    <p:sldId id="264" r:id="rId10"/>
    <p:sldId id="273" r:id="rId11"/>
    <p:sldId id="260" r:id="rId12"/>
    <p:sldId id="279" r:id="rId13"/>
    <p:sldId id="281" r:id="rId14"/>
    <p:sldId id="265" r:id="rId15"/>
    <p:sldId id="266" r:id="rId16"/>
    <p:sldId id="267" r:id="rId17"/>
    <p:sldId id="268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  <a:srgbClr val="CCE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3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353DAA-DA07-405A-A1DB-06B42EC3DD72}" type="datetimeFigureOut">
              <a:rPr lang="en-US" smtClean="0"/>
              <a:pPr/>
              <a:t>4/22/2014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AC544-EDAD-42EC-B512-9E8A286CCD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0AC544-EDAD-42EC-B512-9E8A286CCDB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B1DBA-0D13-4FEF-8970-DFBBEC4BFBE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538D0-6BEE-44E9-AACE-EB306C72DB2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D6ABA-E80B-4E93-B740-23334D89CEC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35ECC7F-3611-4B4E-83A6-39764C3645D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6241-0824-41E5-8485-E0BEE1D647E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FF44B-D158-4A36-B50C-0F151D02D0B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065B5-4598-4E51-A52A-14AAFD1E06C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8363-6390-49A4-A383-C8AD3F377F1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D4D99-5EDF-4DE3-B73F-FFE600FAF68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53890-41B7-473B-9369-E372863D692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76F5E-F704-4638-BF0A-4808DD13802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23F101D-21D5-4997-9371-44FB44B9A90C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altLang="en-US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9998574-1FEB-4E7A-A475-4C41998E8A71}" type="slidenum">
              <a:rPr lang="en-US" altLang="en-US" smtClean="0"/>
              <a:pPr/>
              <a:t>‹#›</a:t>
            </a:fld>
            <a:endParaRPr lang="en-US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Effects of Inflation on Project Cash Flows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37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11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2010</a:t>
            </a: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3090874" cy="457200"/>
          </a:xfrm>
        </p:spPr>
        <p:txBody>
          <a:bodyPr/>
          <a:lstStyle/>
          <a:p>
            <a:r>
              <a:rPr lang="en-US" altLang="en-US" sz="900" dirty="0"/>
              <a:t>Contemporary Engineering Economics, </a:t>
            </a:r>
            <a:r>
              <a:rPr lang="en-US" altLang="en-US" sz="900" dirty="0" smtClean="0"/>
              <a:t>5th </a:t>
            </a:r>
            <a:r>
              <a:rPr lang="en-US" altLang="en-US" sz="900" dirty="0"/>
              <a:t>edition, © </a:t>
            </a:r>
            <a:r>
              <a:rPr lang="en-US" altLang="en-US" sz="900" dirty="0" smtClean="0"/>
              <a:t>2010</a:t>
            </a:r>
            <a:endParaRPr lang="en-US" alt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Decision Criterion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you use 31.34% as your IRR, you should use a </a:t>
            </a:r>
            <a:r>
              <a:rPr lang="en-US" b="1" u="sng" dirty="0">
                <a:solidFill>
                  <a:srgbClr val="FF0000"/>
                </a:solidFill>
                <a:latin typeface="+mj-lt"/>
              </a:rPr>
              <a:t>market interest rate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(or inflation-adjusted MARR) to make an accept and reject decision.</a:t>
            </a: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you use 19.40% as your IRR, you should use </a:t>
            </a:r>
            <a:r>
              <a:rPr lang="en-US" b="1" u="sng" dirty="0">
                <a:solidFill>
                  <a:srgbClr val="FF0000"/>
                </a:solidFill>
                <a:latin typeface="+mj-lt"/>
              </a:rPr>
              <a:t>an inflation-free interest rate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(inflation-free MARR) to make an accept and reject decision. In our example, MARR’ = 20%.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21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b="1" dirty="0"/>
              <a:t>Effects of Inflation on Working Capital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8610" name="Group 2"/>
          <p:cNvGraphicFramePr>
            <a:graphicFrameLocks noGrp="1"/>
          </p:cNvGraphicFramePr>
          <p:nvPr/>
        </p:nvGraphicFramePr>
        <p:xfrm>
          <a:off x="857224" y="2357430"/>
          <a:ext cx="7391400" cy="2717800"/>
        </p:xfrm>
        <a:graphic>
          <a:graphicData uri="http://schemas.openxmlformats.org/drawingml/2006/table">
            <a:tbl>
              <a:tblPr/>
              <a:tblGrid>
                <a:gridCol w="2740025"/>
                <a:gridCol w="4651375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Working capital requirement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Known as 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working capital drain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, the cost of working capital increases in an inflationary environment.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Example 11.12 </a:t>
            </a:r>
            <a:r>
              <a:rPr lang="en-US" sz="2800" b="1" dirty="0" smtClean="0"/>
              <a:t>Effects of Inflation on Working Capital </a:t>
            </a:r>
            <a:endParaRPr lang="en-US" sz="2800" b="1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13665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000240"/>
            <a:ext cx="4038600" cy="41434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11366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214554"/>
            <a:ext cx="4038600" cy="39290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000241"/>
            <a:ext cx="407196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4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Working Capital Requirements under Inflation</a:t>
            </a:r>
          </a:p>
        </p:txBody>
      </p:sp>
      <p:pic>
        <p:nvPicPr>
          <p:cNvPr id="99333" name="Picture 5" descr="fg11_04EXM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28860" y="1714488"/>
            <a:ext cx="4478851" cy="4389437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500042"/>
            <a:ext cx="7772400" cy="762000"/>
          </a:xfrm>
        </p:spPr>
        <p:txBody>
          <a:bodyPr>
            <a:noAutofit/>
          </a:bodyPr>
          <a:lstStyle/>
          <a:p>
            <a:r>
              <a:rPr lang="en-US" sz="4800" b="1" dirty="0"/>
              <a:t> </a:t>
            </a:r>
            <a:r>
              <a:rPr lang="en-US" sz="3600" b="1" dirty="0"/>
              <a:t>Summary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714348" y="1500174"/>
            <a:ext cx="77724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Consumer Price Index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(CPI) is a statistical measure of change, over time, of the prices of goods and services in major expenditure groups—such as food, housing, apparel, transportation, and medical care—typically purchased by urban consumers.  </a:t>
            </a:r>
          </a:p>
          <a:p>
            <a:pPr>
              <a:lnSpc>
                <a:spcPct val="90000"/>
              </a:lnSpc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Inflation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is the term used to describe a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decline in purchasing power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evidenced in an economic environment of rising prices.</a:t>
            </a:r>
          </a:p>
          <a:p>
            <a:pPr>
              <a:lnSpc>
                <a:spcPct val="90000"/>
              </a:lnSpc>
            </a:pPr>
            <a:r>
              <a:rPr lang="en-US" sz="2600" b="1" dirty="0">
                <a:solidFill>
                  <a:srgbClr val="FF0000"/>
                </a:solidFill>
                <a:latin typeface="+mj-lt"/>
              </a:rPr>
              <a:t>Deflation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 the opposite: An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increase in purchasing power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evidenced by falling prices.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idx="1"/>
          </p:nvPr>
        </p:nvSpPr>
        <p:spPr>
          <a:xfrm>
            <a:off x="642910" y="785794"/>
            <a:ext cx="7772400" cy="5334000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general inflation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 is an average inflation rate based on the CPI.  An annual general inflation rate (   ) can be calculated using the following equation: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Clr>
                <a:schemeClr val="tx1"/>
              </a:buClr>
            </a:pP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Clr>
                <a:schemeClr val="tx1"/>
              </a:buClr>
            </a:pPr>
            <a:endParaRPr lang="en-US" sz="2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Specific, individual commodities do not always reflect the general inflation rate in their price changes.  We can calculate an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average inflation rate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a specific commodity (</a:t>
            </a:r>
            <a:r>
              <a:rPr lang="en-US" sz="2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j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 if we have an index (that is, a record of historical costs) for that commodity.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74755" name="Object 3"/>
          <p:cNvGraphicFramePr>
            <a:graphicFrameLocks noChangeAspect="1"/>
          </p:cNvGraphicFramePr>
          <p:nvPr/>
        </p:nvGraphicFramePr>
        <p:xfrm>
          <a:off x="4514850" y="3327400"/>
          <a:ext cx="114300" cy="203200"/>
        </p:xfrm>
        <a:graphic>
          <a:graphicData uri="http://schemas.openxmlformats.org/presentationml/2006/ole">
            <p:oleObj spid="_x0000_s74755" name="MathType Equation" r:id="rId4" imgW="114120" imgH="203040" progId="Equation">
              <p:embed/>
            </p:oleObj>
          </a:graphicData>
        </a:graphic>
      </p:graphicFrame>
      <p:graphicFrame>
        <p:nvGraphicFramePr>
          <p:cNvPr id="74756" name="Object 4"/>
          <p:cNvGraphicFramePr>
            <a:graphicFrameLocks noChangeAspect="1"/>
          </p:cNvGraphicFramePr>
          <p:nvPr/>
        </p:nvGraphicFramePr>
        <p:xfrm>
          <a:off x="1714480" y="1500174"/>
          <a:ext cx="292100" cy="463550"/>
        </p:xfrm>
        <a:graphic>
          <a:graphicData uri="http://schemas.openxmlformats.org/presentationml/2006/ole">
            <p:oleObj spid="_x0000_s74756" name="MathType Equation" r:id="rId5" imgW="152280" imgH="241200" progId="Equation">
              <p:embed/>
            </p:oleObj>
          </a:graphicData>
        </a:graphic>
      </p:graphicFrame>
      <p:graphicFrame>
        <p:nvGraphicFramePr>
          <p:cNvPr id="74757" name="Object 5"/>
          <p:cNvGraphicFramePr>
            <a:graphicFrameLocks noChangeAspect="1"/>
          </p:cNvGraphicFramePr>
          <p:nvPr/>
        </p:nvGraphicFramePr>
        <p:xfrm>
          <a:off x="2670175" y="2438400"/>
          <a:ext cx="2073275" cy="819150"/>
        </p:xfrm>
        <a:graphic>
          <a:graphicData uri="http://schemas.openxmlformats.org/presentationml/2006/ole">
            <p:oleObj spid="_x0000_s74757" name="Equation" r:id="rId6" imgW="1091880" imgH="431640" progId="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idx="1"/>
          </p:nvPr>
        </p:nvSpPr>
        <p:spPr>
          <a:xfrm>
            <a:off x="714348" y="785794"/>
            <a:ext cx="7772400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Project cash flows may be stated in one of two forms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Actual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dollars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4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Dollars that reflect the inflation or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deflation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the economy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Constant 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dollars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A’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 in Year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0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purchasing dollars.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Interest rates for project evaluation may be stated in one of two forms: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Market interest rate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 A rate which combines the effects of interest and inflation; used with actual dollar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analysis.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Inflation-free interest rate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):  A rate from which the effects of inflation have been removed; this rate is used with constant dollar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analysis.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260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idx="1"/>
          </p:nvPr>
        </p:nvSpPr>
        <p:spPr>
          <a:xfrm>
            <a:off x="762000" y="8382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 calculate the present worth of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flows in actual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dollars, we can use a two-step or a one-step process: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Deflation method—two steps: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1.  Convert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flows in actual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 by deflating with the general inflation rate of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	2.  Calculate the PW of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flows in constant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 by discounting at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’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Adjusted-discount method—one step 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1. Compute the market interest rate.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2. Use the market interest rate directly to find the present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value of cash flows in actual dollars.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6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6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76803" name="Object 3"/>
          <p:cNvGraphicFramePr>
            <a:graphicFrameLocks noChangeAspect="1"/>
          </p:cNvGraphicFramePr>
          <p:nvPr/>
        </p:nvGraphicFramePr>
        <p:xfrm>
          <a:off x="5715008" y="2357430"/>
          <a:ext cx="292100" cy="463550"/>
        </p:xfrm>
        <a:graphic>
          <a:graphicData uri="http://schemas.openxmlformats.org/presentationml/2006/ole">
            <p:oleObj spid="_x0000_s76803" name="MathType Equation" r:id="rId4" imgW="152280" imgH="241200" progId="Equation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3400" b="1" dirty="0"/>
              <a:t>Effects of Inflation on </a:t>
            </a:r>
            <a:r>
              <a:rPr lang="en-US" sz="3400" b="1" dirty="0" smtClean="0"/>
              <a:t>Projects </a:t>
            </a:r>
            <a:r>
              <a:rPr lang="en-US" sz="3400" b="1" dirty="0"/>
              <a:t>with Depreciable Assets  </a:t>
            </a:r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5558" name="Group 22"/>
          <p:cNvGraphicFramePr>
            <a:graphicFrameLocks noGrp="1"/>
          </p:cNvGraphicFramePr>
          <p:nvPr/>
        </p:nvGraphicFramePr>
        <p:xfrm>
          <a:off x="914400" y="1828800"/>
          <a:ext cx="7391400" cy="3584258"/>
        </p:xfrm>
        <a:graphic>
          <a:graphicData uri="http://schemas.openxmlformats.org/drawingml/2006/table">
            <a:tbl>
              <a:tblPr/>
              <a:tblGrid>
                <a:gridCol w="2740025"/>
                <a:gridCol w="4651375"/>
              </a:tblGrid>
              <a:tr h="566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Depreciation expense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Salvage value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Depreciation expense is charged to taxable income in dollars of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declining values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; taxable income is overstated, resulting in higher taxes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Inflated salvage value combined with book values based on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historical costs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results in higher taxable gains.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1547813" y="5445125"/>
            <a:ext cx="67562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Note: Depreciation expenses are based on historical costs and</a:t>
            </a: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always expressed in 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actual dollars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Example 11.8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Reconsider the Automated Machining Center project discussed earlier. What will happen to this investment project if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general inflation during the next five years is expected to increase by 5% annually,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sales, operating costs, and working capital requirements are assumed to increase accordingly,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depreciation will remain unchanged, but taxes, profits, and thus cash flow will be higher. </a:t>
            </a:r>
          </a:p>
          <a:p>
            <a:pPr marL="742950" lvl="1" indent="-285750">
              <a:buFont typeface="Wingdings" pitchFamily="2" charset="2"/>
              <a:buChar char="q"/>
            </a:pP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firm’s inflation-free interest rate is known to be 15%. </a:t>
            </a:r>
          </a:p>
          <a:p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Determine the PW of the project.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87041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325" y="1962150"/>
            <a:ext cx="5029200" cy="40005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581772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Solution: Excel </a:t>
            </a:r>
            <a:r>
              <a:rPr lang="en-US" sz="4000" b="1" dirty="0"/>
              <a:t>Worksheet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849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107357" y="392917"/>
            <a:ext cx="4786349" cy="6857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7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724648"/>
          </a:xfrm>
        </p:spPr>
        <p:txBody>
          <a:bodyPr>
            <a:normAutofit fontScale="90000"/>
          </a:bodyPr>
          <a:lstStyle/>
          <a:p>
            <a:r>
              <a:rPr lang="en-US" sz="3800" b="1" dirty="0"/>
              <a:t>Effects of Borrowed Funds under Inflation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7598" name="Group 14"/>
          <p:cNvGraphicFramePr>
            <a:graphicFrameLocks noGrp="1"/>
          </p:cNvGraphicFramePr>
          <p:nvPr/>
        </p:nvGraphicFramePr>
        <p:xfrm>
          <a:off x="914400" y="1828800"/>
          <a:ext cx="7391400" cy="2758440"/>
        </p:xfrm>
        <a:graphic>
          <a:graphicData uri="http://schemas.openxmlformats.org/drawingml/2006/table">
            <a:tbl>
              <a:tblPr/>
              <a:tblGrid>
                <a:gridCol w="2740025"/>
                <a:gridCol w="4651375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Loan repayments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Borrowers repay historical loan amounts with dollars of decreased purchasing power, 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reducing</a:t>
                      </a: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 the debt-financing cost.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Example 11.10 Effects of Inflation on Payments with Financing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Given: borrowing rate = 15.5%, general inflation rate = 5%, and inflation-free interest rate = 15%, amount of borrowing = $62,500 over 5 years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Find: NPW</a:t>
            </a:r>
          </a:p>
          <a:p>
            <a:endParaRPr lang="en-US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interest rate = 0.15 + 0.05 + 0.0075 = 20.75%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NPW w/o borrowing = $38,898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NPW w borrowing = $54,159</a:t>
            </a:r>
          </a:p>
          <a:p>
            <a:pPr lvl="1">
              <a:buFont typeface="Wingdings" pitchFamily="2" charset="2"/>
              <a:buChar char="q"/>
            </a:pP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gain in NPW due to debt financing = $15,261</a:t>
            </a:r>
          </a:p>
          <a:p>
            <a:pPr>
              <a:buFont typeface="Wingdings" pitchFamily="2" charset="2"/>
              <a:buChar char="q"/>
            </a:pP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6" name="Picture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844908" y="1774873"/>
            <a:ext cx="4572034" cy="43083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5" name="Rectangle 1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Effects of Inflation on Return on Investment</a:t>
            </a: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graphicFrame>
        <p:nvGraphicFramePr>
          <p:cNvPr id="69634" name="Group 2"/>
          <p:cNvGraphicFramePr>
            <a:graphicFrameLocks noGrp="1"/>
          </p:cNvGraphicFramePr>
          <p:nvPr/>
        </p:nvGraphicFramePr>
        <p:xfrm>
          <a:off x="928662" y="2143116"/>
          <a:ext cx="7391400" cy="3154680"/>
        </p:xfrm>
        <a:graphic>
          <a:graphicData uri="http://schemas.openxmlformats.org/drawingml/2006/table">
            <a:tbl>
              <a:tblPr/>
              <a:tblGrid>
                <a:gridCol w="2740025"/>
                <a:gridCol w="4651375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Item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Effects of Inflation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03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Rate of Return and NPW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Unless revenues are sufficiently increased to keep pace with inflation, tax effects and/or a working capital drain result in lower rate of return or lower NPW.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Example 11.11 IRR Analysis with Inflation</a:t>
            </a:r>
            <a:endParaRPr lang="en-US" sz="36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IRR in the absence of inflation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dirty="0" smtClean="0">
                <a:solidFill>
                  <a:srgbClr val="FF0000"/>
                </a:solidFill>
                <a:latin typeface="+mj-lt"/>
              </a:rPr>
              <a:t>IRR Calculation under Inflation</a:t>
            </a:r>
            <a:endParaRPr lang="en-US" sz="1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12493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047" y="2514600"/>
            <a:ext cx="3888494" cy="38465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12493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0183" y="2514600"/>
            <a:ext cx="4011458" cy="38465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14400"/>
          </a:xfrm>
        </p:spPr>
        <p:txBody>
          <a:bodyPr>
            <a:normAutofit/>
          </a:bodyPr>
          <a:lstStyle/>
          <a:p>
            <a:r>
              <a:rPr lang="en-US" sz="3600" b="1" dirty="0"/>
              <a:t>Rate of Return Analysis under Inflation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3962400" cy="4419600"/>
          </a:xfrm>
        </p:spPr>
        <p:txBody>
          <a:bodyPr/>
          <a:lstStyle/>
          <a:p>
            <a:r>
              <a:rPr lang="en-US" sz="2200" b="1" dirty="0">
                <a:solidFill>
                  <a:srgbClr val="FF0000"/>
                </a:solidFill>
                <a:latin typeface="+mj-lt"/>
              </a:rPr>
              <a:t>Principle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True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(real) rate of return should be based on constant dollars.</a:t>
            </a:r>
          </a:p>
          <a:p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the rate of return is computed based on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flows in actual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dollars, the real rate of return can be calculated as:</a:t>
            </a:r>
          </a:p>
        </p:txBody>
      </p:sp>
      <p:sp>
        <p:nvSpPr>
          <p:cNvPr id="2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graphicFrame>
        <p:nvGraphicFramePr>
          <p:cNvPr id="72709" name="Group 5"/>
          <p:cNvGraphicFramePr>
            <a:graphicFrameLocks noGrp="1"/>
          </p:cNvGraphicFramePr>
          <p:nvPr/>
        </p:nvGraphicFramePr>
        <p:xfrm>
          <a:off x="4953000" y="1676400"/>
          <a:ext cx="3352800" cy="3169920"/>
        </p:xfrm>
        <a:graphic>
          <a:graphicData uri="http://schemas.openxmlformats.org/drawingml/2006/table">
            <a:tbl>
              <a:tblPr/>
              <a:tblGrid>
                <a:gridCol w="601663"/>
                <a:gridCol w="1376362"/>
                <a:gridCol w="1374775"/>
              </a:tblGrid>
              <a:tr h="403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Net cash flows in actual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Net cash flows in constant dollars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001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-$30,000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13,570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15,860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13,358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13,626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-$30,000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12,336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13,108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10,036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</a:rPr>
                        <a:t>9,307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5045895" y="4953000"/>
            <a:ext cx="324479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IRR               31.34%              19.40%    </a:t>
            </a:r>
          </a:p>
        </p:txBody>
      </p:sp>
      <p:graphicFrame>
        <p:nvGraphicFramePr>
          <p:cNvPr id="72724" name="Object 20"/>
          <p:cNvGraphicFramePr>
            <a:graphicFrameLocks noChangeAspect="1"/>
          </p:cNvGraphicFramePr>
          <p:nvPr/>
        </p:nvGraphicFramePr>
        <p:xfrm>
          <a:off x="1216025" y="4572007"/>
          <a:ext cx="2427281" cy="1357323"/>
        </p:xfrm>
        <a:graphic>
          <a:graphicData uri="http://schemas.openxmlformats.org/presentationml/2006/ole">
            <p:oleObj spid="_x0000_s72724" name="Equation" r:id="rId4" imgW="1117440" imgH="1091880" progId="">
              <p:embed/>
            </p:oleObj>
          </a:graphicData>
        </a:graphic>
      </p:graphicFrame>
      <p:graphicFrame>
        <p:nvGraphicFramePr>
          <p:cNvPr id="72727" name="Object 23"/>
          <p:cNvGraphicFramePr>
            <a:graphicFrameLocks noChangeAspect="1"/>
          </p:cNvGraphicFramePr>
          <p:nvPr/>
        </p:nvGraphicFramePr>
        <p:xfrm>
          <a:off x="6096000" y="1262063"/>
          <a:ext cx="1119188" cy="396875"/>
        </p:xfrm>
        <a:graphic>
          <a:graphicData uri="http://schemas.openxmlformats.org/presentationml/2006/ole">
            <p:oleObj spid="_x0000_s72727" name="Equation" r:id="rId5" imgW="533160" imgH="304560" progId="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248</TotalTime>
  <Words>954</Words>
  <Application>Microsoft Office PowerPoint</Application>
  <PresentationFormat>On-screen Show (4:3)</PresentationFormat>
  <Paragraphs>139</Paragraphs>
  <Slides>17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Flow</vt:lpstr>
      <vt:lpstr>Equation</vt:lpstr>
      <vt:lpstr>MathType Equation</vt:lpstr>
      <vt:lpstr>Effects of Inflation on Project Cash Flows</vt:lpstr>
      <vt:lpstr>Effects of Inflation on Projects with Depreciable Assets  </vt:lpstr>
      <vt:lpstr>Example 11.8 </vt:lpstr>
      <vt:lpstr>Solution: Excel Worksheet</vt:lpstr>
      <vt:lpstr>Effects of Borrowed Funds under Inflation</vt:lpstr>
      <vt:lpstr>Example 11.10 Effects of Inflation on Payments with Financing</vt:lpstr>
      <vt:lpstr>Effects of Inflation on Return on Investment</vt:lpstr>
      <vt:lpstr>Example 11.11 IRR Analysis with Inflation</vt:lpstr>
      <vt:lpstr>Rate of Return Analysis under Inflation</vt:lpstr>
      <vt:lpstr>Decision Criterion</vt:lpstr>
      <vt:lpstr>Effects of Inflation on Working Capital</vt:lpstr>
      <vt:lpstr>Example 11.12 Effects of Inflation on Working Capital </vt:lpstr>
      <vt:lpstr>Working Capital Requirements under Inflation</vt:lpstr>
      <vt:lpstr> Summary</vt:lpstr>
      <vt:lpstr>Slide 15</vt:lpstr>
      <vt:lpstr>Slide 16</vt:lpstr>
      <vt:lpstr>Slide 17</vt:lpstr>
    </vt:vector>
  </TitlesOfParts>
  <Company>Auburn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Effects of Inflation on Project Cash Flows</dc:title>
  <dc:creator>Chan S. Park</dc:creator>
  <cp:lastModifiedBy>Alperen</cp:lastModifiedBy>
  <cp:revision>24</cp:revision>
  <dcterms:created xsi:type="dcterms:W3CDTF">2006-08-31T03:56:31Z</dcterms:created>
  <dcterms:modified xsi:type="dcterms:W3CDTF">2014-04-22T05:42:04Z</dcterms:modified>
</cp:coreProperties>
</file>