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1"/>
  </p:notesMasterIdLst>
  <p:sldIdLst>
    <p:sldId id="256" r:id="rId2"/>
    <p:sldId id="259" r:id="rId3"/>
    <p:sldId id="260" r:id="rId4"/>
    <p:sldId id="264" r:id="rId5"/>
    <p:sldId id="271" r:id="rId6"/>
    <p:sldId id="272" r:id="rId7"/>
    <p:sldId id="275" r:id="rId8"/>
    <p:sldId id="283" r:id="rId9"/>
    <p:sldId id="279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6C8D08D-D710-415B-BBE3-62D8D10D0C4F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E04ED9-8295-4382-90B7-F61D793F7F61}" type="slidenum">
              <a:rPr lang="en-US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529AB-77DB-4E88-BFE7-E153EE51AF17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CB2EC7-95B4-4CB8-A218-4B5C572D49E1}" type="slidenum">
              <a:rPr lang="en-US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FDC298-75CB-431E-B030-F1A4EB3C7E32}" type="slidenum">
              <a:rPr lang="en-US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ED039-4697-49DE-BE70-77A61EFF6756}" type="slidenum">
              <a:rPr lang="en-US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BB2E02-894E-4926-BCDB-FEEB9D3BD902}" type="slidenum">
              <a:rPr lang="en-US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BD4613-89C0-4E10-A87C-25BB2C76F0CF}" type="slidenum">
              <a:rPr lang="en-US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24C481-43E4-470F-96E9-0187F9B5F3C0}" type="slidenum">
              <a:rPr lang="en-US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FB3D35-F127-4393-8CB9-3D319AF2E553}" type="slidenum">
              <a:rPr lang="en-US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fld id="{492A16BD-B655-4371-87DE-310A2681E2B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1024A-21AA-4277-8778-95E67884AF0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385598-3E98-40A7-BE52-2390D5B9667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C52BAA9-B24E-4DEF-B9F9-0BCB48B53F7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19578B5-E778-4D84-9EB6-081A2230081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6B2A45-0207-4E28-B084-00AD95B458E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CE1F3"/>
                </a:solidFill>
              </a:defRPr>
            </a:lvl1pPr>
          </a:lstStyle>
          <a:p>
            <a:fld id="{2729FDC9-7275-4F8E-8A25-63EF1853F7D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5F3325-2BA3-4D77-A472-FFA36D5B359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4D353B-4AC3-4EE7-B4A7-F04B8FDFD3B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E39938-588E-46A5-8F35-A69C7C331D2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4C1C6-8432-4B1D-BD8E-80032BB73C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873B79-F9BA-4FCF-AD4C-910BDD5CC9E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13"/>
          <p:cNvSpPr>
            <a:spLocks/>
          </p:cNvSpPr>
          <p:nvPr/>
        </p:nvSpPr>
        <p:spPr bwMode="auto">
          <a:xfrm rot="420000" flipV="1">
            <a:off x="3165475" y="1108075"/>
            <a:ext cx="5257800" cy="4114800"/>
          </a:xfrm>
          <a:custGeom>
            <a:avLst/>
            <a:gdLst>
              <a:gd name="T0" fmla="*/ 5257800 w 5257800"/>
              <a:gd name="T1" fmla="*/ 2057400 h 4114800"/>
              <a:gd name="T2" fmla="*/ 2628900 w 5257800"/>
              <a:gd name="T3" fmla="*/ 4114800 h 4114800"/>
              <a:gd name="T4" fmla="*/ 0 w 5257800"/>
              <a:gd name="T5" fmla="*/ 2057400 h 4114800"/>
              <a:gd name="T6" fmla="*/ 2628900 w 52578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257800"/>
              <a:gd name="T13" fmla="*/ 0 h 4114800"/>
              <a:gd name="T14" fmla="*/ 5182785 w 52578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57800" h="4114800">
                <a:moveTo>
                  <a:pt x="0" y="0"/>
                </a:moveTo>
                <a:lnTo>
                  <a:pt x="5107774" y="0"/>
                </a:lnTo>
                <a:lnTo>
                  <a:pt x="5257800" y="150026"/>
                </a:lnTo>
                <a:lnTo>
                  <a:pt x="5257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cmpd="sng">
            <a:solidFill>
              <a:srgbClr val="C0C0C0"/>
            </a:solidFill>
            <a:prstDash val="solid"/>
            <a:round/>
            <a:headEnd/>
            <a:tailEnd/>
          </a:ln>
          <a:effectLst>
            <a:outerShdw blurRad="63500"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endParaRPr lang="en-US" dirty="0"/>
          </a:p>
        </p:txBody>
      </p:sp>
      <p:sp>
        <p:nvSpPr>
          <p:cNvPr id="6" name="Right Triangle 5"/>
          <p:cNvSpPr>
            <a:spLocks noChangeArrowheads="1"/>
          </p:cNvSpPr>
          <p:nvPr/>
        </p:nvSpPr>
        <p:spPr bwMode="auto"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>
            <a:solidFill>
              <a:srgbClr val="FFFFFF"/>
            </a:solidFill>
            <a:bevel/>
            <a:headEnd/>
            <a:tailEnd/>
          </a:ln>
          <a:effectLst>
            <a:outerShdw blurRad="63500" dist="6350" dir="12899787" algn="tl" rotWithShape="0">
              <a:srgbClr val="000000">
                <a:alpha val="46999"/>
              </a:srgbClr>
            </a:outerShdw>
          </a:effectLst>
        </p:spPr>
        <p:txBody>
          <a:bodyPr anchor="ctr"/>
          <a:lstStyle/>
          <a:p>
            <a:pPr algn="ctr"/>
            <a:endParaRPr lang="en-US" dirty="0">
              <a:solidFill>
                <a:srgbClr val="FFFFFF"/>
              </a:solidFill>
              <a:latin typeface="Constantia" pitchFamily="-112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dirty="0">
              <a:latin typeface="Constantia" pitchFamily="-112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dirty="0">
              <a:latin typeface="Constantia" pitchFamily="-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377722CE-324E-48ED-9EE4-47C5951E5CC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dirty="0">
              <a:latin typeface="Constantia" pitchFamily="-112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dirty="0">
              <a:latin typeface="Constantia" pitchFamily="-112" charset="0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A566A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A566A"/>
                </a:solidFill>
              </a:defRPr>
            </a:lvl1pPr>
          </a:lstStyle>
          <a:p>
            <a:r>
              <a:rPr lang="en-US" dirty="0"/>
              <a:t>Contemporary Engineering Economics, 5th edition, © 2010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A566A"/>
                </a:solidFill>
              </a:defRPr>
            </a:lvl1pPr>
          </a:lstStyle>
          <a:p>
            <a:fld id="{883245B4-CEE7-47BB-B7EB-7CFF11E5224A}" type="slidenum">
              <a:rPr lang="en-US"/>
              <a:pPr/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5" r:id="rId2"/>
    <p:sldLayoutId id="2147483714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5" r:id="rId9"/>
    <p:sldLayoutId id="2147483711" r:id="rId10"/>
    <p:sldLayoutId id="2147483712" r:id="rId11"/>
    <p:sldLayoutId id="2147483716" r:id="rId12"/>
    <p:sldLayoutId id="2147483718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pitchFamily="-112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  <a:ea typeface="ＭＳ Ｐゴシック" pitchFamily="-112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  <a:ea typeface="ＭＳ Ｐゴシック" pitchFamily="-112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  <a:ea typeface="ＭＳ Ｐゴシック" pitchFamily="-112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  <a:ea typeface="ＭＳ Ｐゴシック" pitchFamily="-11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-112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-112" charset="2"/>
        <a:buChar char=""/>
        <a:defRPr sz="26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-112" charset="2"/>
        <a:buChar char=""/>
        <a:defRPr sz="24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-112" charset="2"/>
        <a:buChar char=""/>
        <a:defRPr sz="21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-112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-112" charset="2"/>
        <a:buChar char=""/>
        <a:defRPr sz="2000" kern="1200">
          <a:solidFill>
            <a:schemeClr val="tx1"/>
          </a:solidFill>
          <a:latin typeface="+mn-lt"/>
          <a:ea typeface="ＭＳ Ｐゴシック" pitchFamily="-112" charset="-128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Methods of Describing Project Risk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>
              <a:lnSpc>
                <a:spcPct val="90000"/>
              </a:lnSpc>
            </a:pPr>
            <a:r>
              <a:rPr lang="en-US" sz="2400" dirty="0" smtClean="0"/>
              <a:t>Lecture No. 38</a:t>
            </a:r>
          </a:p>
          <a:p>
            <a:pPr marR="0" eaLnBrk="1" hangingPunct="1">
              <a:lnSpc>
                <a:spcPct val="90000"/>
              </a:lnSpc>
            </a:pPr>
            <a:r>
              <a:rPr lang="en-US" sz="2400" dirty="0" smtClean="0"/>
              <a:t>Chapter 12</a:t>
            </a:r>
          </a:p>
          <a:p>
            <a:pPr marR="0" eaLnBrk="1" hangingPunct="1">
              <a:lnSpc>
                <a:spcPct val="90000"/>
              </a:lnSpc>
            </a:pPr>
            <a:r>
              <a:rPr lang="en-US" sz="2400" dirty="0" smtClean="0"/>
              <a:t>Contemporary Engineering Economics</a:t>
            </a:r>
          </a:p>
          <a:p>
            <a:pPr marR="0" eaLnBrk="1" hangingPunct="1">
              <a:lnSpc>
                <a:spcPct val="90000"/>
              </a:lnSpc>
            </a:pPr>
            <a:r>
              <a:rPr lang="en-US" sz="2400" dirty="0" smtClean="0"/>
              <a:t>Copyright © 2010</a:t>
            </a:r>
          </a:p>
        </p:txBody>
      </p:sp>
      <p:sp>
        <p:nvSpPr>
          <p:cNvPr id="17412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3638"/>
            <a:ext cx="3048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900" dirty="0"/>
              <a:t>Contemporary Engineering Economics, 5th edition, © 2010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87425"/>
          </a:xfrm>
        </p:spPr>
        <p:txBody>
          <a:bodyPr/>
          <a:lstStyle/>
          <a:p>
            <a:pPr eaLnBrk="1" hangingPunct="1"/>
            <a:r>
              <a:rPr lang="en-US" sz="3800" b="1" dirty="0" smtClean="0"/>
              <a:t>Methods of Describing Project Risk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0000"/>
                </a:solidFill>
                <a:latin typeface="Calibri" pitchFamily="-112" charset="0"/>
              </a:rPr>
              <a:t>Sensitivity Analysis</a:t>
            </a:r>
            <a:r>
              <a:rPr lang="en-US" b="1" dirty="0" smtClean="0">
                <a:solidFill>
                  <a:srgbClr val="595959"/>
                </a:solidFill>
                <a:latin typeface="Calibri" pitchFamily="-112" charset="0"/>
              </a:rPr>
              <a:t>: a procedure of identifying the project variables which, when varied, have the greatest effect on project acceptability.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0000"/>
                </a:solidFill>
                <a:latin typeface="Calibri" pitchFamily="-112" charset="0"/>
              </a:rPr>
              <a:t>Break-Even Analysis</a:t>
            </a:r>
            <a:r>
              <a:rPr lang="en-US" b="1" dirty="0" smtClean="0">
                <a:solidFill>
                  <a:srgbClr val="595959"/>
                </a:solidFill>
                <a:latin typeface="Calibri" pitchFamily="-112" charset="0"/>
              </a:rPr>
              <a:t>: a procedure of identifying the value of a particular project variable that causes the project to exactly break even.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0000"/>
                </a:solidFill>
                <a:latin typeface="Calibri" pitchFamily="-112" charset="0"/>
              </a:rPr>
              <a:t>Scenario Analysis</a:t>
            </a:r>
            <a:r>
              <a:rPr lang="en-US" b="1" dirty="0" smtClean="0">
                <a:solidFill>
                  <a:srgbClr val="595959"/>
                </a:solidFill>
                <a:latin typeface="Calibri" pitchFamily="-112" charset="0"/>
              </a:rPr>
              <a:t>: a procedure of comparing a “base case” to one or more additional scenarios, such as best and worst cases, to identify the extreme and most likely project outcomes.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2355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14350"/>
            <a:ext cx="2743200" cy="1162050"/>
          </a:xfrm>
        </p:spPr>
        <p:txBody>
          <a:bodyPr/>
          <a:lstStyle/>
          <a:p>
            <a:pPr eaLnBrk="1" hangingPunct="1"/>
            <a:r>
              <a:rPr lang="en-US" sz="1900" dirty="0" smtClean="0">
                <a:ea typeface="ＭＳ Ｐゴシック" pitchFamily="-112" charset="-128"/>
              </a:rPr>
              <a:t> </a:t>
            </a:r>
            <a:r>
              <a:rPr lang="en-US" sz="1900" b="1" dirty="0" smtClean="0">
                <a:ea typeface="ＭＳ Ｐゴシック" pitchFamily="-112" charset="-128"/>
              </a:rPr>
              <a:t>Example 12.1 Transmission-Housing Project by Boston Metal Company</a:t>
            </a:r>
          </a:p>
        </p:txBody>
      </p:sp>
      <p:sp>
        <p:nvSpPr>
          <p:cNvPr id="25603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Calibri" pitchFamily="-112" charset="0"/>
              </a:rPr>
              <a:t>Financial Facts</a:t>
            </a:r>
            <a:r>
              <a:rPr lang="en-US" sz="2000" b="1" dirty="0" smtClean="0">
                <a:solidFill>
                  <a:srgbClr val="595959"/>
                </a:solidFill>
                <a:latin typeface="Calibri" pitchFamily="-112" charset="0"/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b="1" dirty="0" smtClean="0">
                <a:solidFill>
                  <a:srgbClr val="595959"/>
                </a:solidFill>
                <a:latin typeface="Calibri" pitchFamily="-112" charset="0"/>
              </a:rPr>
              <a:t>Known with Great Confidence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Required investment = $125,000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Project Life = 5 years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Income tax rate = 40%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MARR = 15%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b="1" dirty="0" smtClean="0">
                <a:solidFill>
                  <a:srgbClr val="595959"/>
                </a:solidFill>
                <a:latin typeface="Calibri" pitchFamily="-112" charset="0"/>
              </a:rPr>
              <a:t>Unknown but Predictable (Most Likely Values)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Unit variable cost = $15 per unit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Number of units = 2,000 units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Unit Price = $50 per unit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Salvage value = $40,000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400" b="1" dirty="0" smtClean="0">
                <a:solidFill>
                  <a:srgbClr val="595959"/>
                </a:solidFill>
                <a:latin typeface="Calibri" pitchFamily="-112" charset="0"/>
              </a:rPr>
              <a:t>Fixed cost = $10,000/Yr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Calibri" pitchFamily="-112" charset="0"/>
              </a:rPr>
              <a:t>Required</a:t>
            </a:r>
            <a:r>
              <a:rPr lang="en-US" sz="2000" b="1" dirty="0" smtClean="0">
                <a:solidFill>
                  <a:srgbClr val="595959"/>
                </a:solidFill>
                <a:latin typeface="Calibri" pitchFamily="-112" charset="0"/>
              </a:rPr>
              <a:t>: Determine the acceptability of the investment</a:t>
            </a:r>
          </a:p>
          <a:p>
            <a:pPr eaLnBrk="1" hangingPunct="1"/>
            <a:endParaRPr lang="en-US" sz="1200" dirty="0" smtClean="0"/>
          </a:p>
        </p:txBody>
      </p:sp>
      <p:sp>
        <p:nvSpPr>
          <p:cNvPr id="2560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  <p:pic>
        <p:nvPicPr>
          <p:cNvPr id="2560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4024" y="1676400"/>
            <a:ext cx="4213802" cy="457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/>
              <a:t>Sensitivity Analysis for Five Key Input Variables</a:t>
            </a:r>
            <a:r>
              <a:rPr lang="en-US" sz="2800" b="1" dirty="0" smtClean="0"/>
              <a:t> </a:t>
            </a:r>
          </a:p>
        </p:txBody>
      </p:sp>
      <p:graphicFrame>
        <p:nvGraphicFramePr>
          <p:cNvPr id="69728" name="Group 96"/>
          <p:cNvGraphicFramePr>
            <a:graphicFrameLocks noGrp="1"/>
          </p:cNvGraphicFramePr>
          <p:nvPr>
            <p:ph sz="half" idx="1"/>
          </p:nvPr>
        </p:nvGraphicFramePr>
        <p:xfrm>
          <a:off x="533400" y="2057400"/>
          <a:ext cx="4572001" cy="2468880"/>
        </p:xfrm>
        <a:graphic>
          <a:graphicData uri="http://schemas.openxmlformats.org/drawingml/2006/table">
            <a:tbl>
              <a:tblPr/>
              <a:tblGrid>
                <a:gridCol w="67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5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5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56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3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3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33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Deviation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-20%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-15%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-10%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-5%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0%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5%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10%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15%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20%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Unit price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$57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$9,999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$20,055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$30,111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$40,169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$50,225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$60,281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$70,337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$80,393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Demand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12,010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19,049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26,088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33,130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40,169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47,208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54,247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61,286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68,325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Variable cost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52,236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49,219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46,202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43,186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40,169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37,152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34,135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31,118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28,101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Fixed cost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44,191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43,185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42,179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41,175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40,169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39,163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38,157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37,151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36,145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Salvage value</a:t>
                      </a:r>
                    </a:p>
                  </a:txBody>
                  <a:tcPr marL="44873" marR="4487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37,782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38,378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38,974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39,573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40,169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40,765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41,361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41,957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-112" charset="2"/>
                        <a:buNone/>
                        <a:tabLst/>
                      </a:pPr>
                      <a:r>
                        <a:rPr kumimoji="0" lang="en-US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+mj-lt"/>
                          <a:ea typeface="ＭＳ Ｐゴシック" pitchFamily="-112" charset="-128"/>
                        </a:rPr>
                        <a:t>42,553</a:t>
                      </a:r>
                    </a:p>
                  </a:txBody>
                  <a:tcPr marL="44873" marR="4487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874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800" dirty="0"/>
              <a:t>Contemporary Engineering Economics, 5th edition, © 2010</a:t>
            </a:r>
          </a:p>
        </p:txBody>
      </p:sp>
      <p:pic>
        <p:nvPicPr>
          <p:cNvPr id="33877" name="Picture 8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057400"/>
            <a:ext cx="3505200" cy="39416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533400" y="4953000"/>
            <a:ext cx="43988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Variable most sensitive to NPW – Unit price</a:t>
            </a:r>
          </a:p>
          <a:p>
            <a:pPr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Variable least sensitive to NPW – Salvage value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Break-Even Analysis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-112" charset="2"/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Breakeven analysis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a tool used to determine when a business will be able to cover all its expenses and begin to make a profit from a project. </a:t>
            </a:r>
          </a:p>
          <a:p>
            <a:pPr eaLnBrk="1" hangingPunct="1">
              <a:buClr>
                <a:schemeClr val="tx1"/>
              </a:buClr>
              <a:buFont typeface="Wingdings" pitchFamily="-11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1" hangingPunct="1">
              <a:buClr>
                <a:schemeClr val="tx1"/>
              </a:buClr>
              <a:buFont typeface="Wingdings" pitchFamily="-11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Excel using a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Goal Seek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function</a:t>
            </a:r>
          </a:p>
          <a:p>
            <a:pPr eaLnBrk="1" hangingPunct="1">
              <a:buClr>
                <a:schemeClr val="tx1"/>
              </a:buClr>
              <a:buFont typeface="Wingdings" pitchFamily="-11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eaLnBrk="1" hangingPunct="1">
              <a:buClr>
                <a:schemeClr val="tx1"/>
              </a:buClr>
              <a:buFont typeface="Wingdings" pitchFamily="-11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Analytical Approach</a:t>
            </a:r>
          </a:p>
        </p:txBody>
      </p:sp>
      <p:sp>
        <p:nvSpPr>
          <p:cNvPr id="3789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/>
              <a:t>Using a Goal Seek Function in Excel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048000" cy="4572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PW of Inflow: 100.5650X + $44,490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PW of Outflow: 30.1694X + $145,113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NPW = 70.3956X - $100,623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994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  <p:pic>
        <p:nvPicPr>
          <p:cNvPr id="39948" name="Picture 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2350" y="1676400"/>
            <a:ext cx="3877149" cy="457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9949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" y="2819400"/>
            <a:ext cx="2819400" cy="3314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Analytical Approach</a:t>
            </a:r>
            <a:endParaRPr lang="en-US" b="1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sym typeface="ZapfDingbats" pitchFamily="82" charset="2"/>
              </a:rPr>
              <a:t>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The NPW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PW (15%) = 100.5650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 $44,490 - (30.1694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 $145,113)</a:t>
            </a: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=70.3956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 $100,623.</a:t>
            </a: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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Breakeven volume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PW (15%)= 70.3956</a:t>
            </a:r>
            <a:r>
              <a:rPr lang="en-US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- $100,623 = 0</a:t>
            </a:r>
          </a:p>
          <a:p>
            <a:pPr marL="342900" indent="-342900">
              <a:lnSpc>
                <a:spcPct val="90000"/>
              </a:lnSpc>
              <a:buClr>
                <a:schemeClr val="accent1"/>
              </a:buClr>
              <a:buSzPct val="65000"/>
            </a:pP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20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2000" b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0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=1,430 units.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46083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  <p:sp>
        <p:nvSpPr>
          <p:cNvPr id="46084" name="Rectangle 2"/>
          <p:cNvSpPr>
            <a:spLocks noChangeArrowheads="1"/>
          </p:cNvSpPr>
          <p:nvPr/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n-US" sz="4200" b="1" dirty="0">
              <a:solidFill>
                <a:schemeClr val="tx2"/>
              </a:solidFill>
              <a:latin typeface="Garamond" pitchFamily="-112" charset="0"/>
            </a:endParaRPr>
          </a:p>
        </p:txBody>
      </p:sp>
      <p:sp>
        <p:nvSpPr>
          <p:cNvPr id="46085" name="Rectangle 3"/>
          <p:cNvSpPr>
            <a:spLocks noChangeArrowheads="1"/>
          </p:cNvSpPr>
          <p:nvPr/>
        </p:nvSpPr>
        <p:spPr bwMode="auto">
          <a:xfrm>
            <a:off x="3657600" y="1752600"/>
            <a:ext cx="4648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ZapfDingbats" pitchFamily="82" charset="2"/>
              </a:rPr>
              <a:t>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sz="1200" b="1" dirty="0">
                <a:solidFill>
                  <a:srgbClr val="FF0000"/>
                </a:solidFill>
                <a:latin typeface="+mj-lt"/>
              </a:rPr>
              <a:t>PW of cash inflows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PW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(15%)</a:t>
            </a:r>
            <a:r>
              <a:rPr lang="en-US" sz="12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Inflow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PW of after-tax net revenue)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(PW of net salvage value)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(PW of tax savings from depreciation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30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P/A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5) + $37,389(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5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$7,145(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15%,1) + $12,245(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2)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$8,745(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3) + $6,245(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4)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$2,230(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P/F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15%,5)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30X(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P/A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5) + $44,490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100.5650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+ $44,490			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5000"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sym typeface="ZapfDingbats" pitchFamily="82" charset="2"/>
              </a:rPr>
              <a:t> </a:t>
            </a:r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PW </a:t>
            </a:r>
            <a:r>
              <a:rPr lang="en-US" sz="1200" b="1" dirty="0">
                <a:solidFill>
                  <a:srgbClr val="FF0000"/>
                </a:solidFill>
                <a:latin typeface="+mj-lt"/>
              </a:rPr>
              <a:t>of cash outflows: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PW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(15%)</a:t>
            </a:r>
            <a:r>
              <a:rPr lang="en-US" sz="12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Outflow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(PW of capital 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expenditure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   +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(PW) of after-tax expenses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$125,000 + (9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+$6,000)(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P/A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15%, 5)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	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     = 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30.1694</a:t>
            </a:r>
            <a:r>
              <a:rPr lang="en-US" sz="1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+ $145,113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-112" charset="2"/>
              <a:buNone/>
            </a:pP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Scenario Analysis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+mj-lt"/>
              </a:rPr>
              <a:t>Scenario analysis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a process of analyzing possible future outcomes by considering alternative possible events (scenarios). The analysis is designed to allow improved decision-making by allowing more complete consideration of outcomes and their implications. </a:t>
            </a:r>
          </a:p>
          <a:p>
            <a:pPr eaLnBrk="1" hangingPunct="1">
              <a:buFont typeface="Wingdings" pitchFamily="-112" charset="2"/>
              <a:buNone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Source: Wikipedia</a:t>
            </a:r>
          </a:p>
          <a:p>
            <a:pPr eaLnBrk="1" hangingPunct="1">
              <a:buFont typeface="Wingdings" pitchFamily="-112" charset="2"/>
              <a:buNone/>
            </a:pPr>
            <a:endParaRPr lang="en-US" dirty="0" smtClean="0"/>
          </a:p>
        </p:txBody>
      </p:sp>
      <p:sp>
        <p:nvSpPr>
          <p:cNvPr id="5427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1000" dirty="0"/>
              <a:t>Contemporary Engineering Economics, 5th edition, © 2010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7975"/>
            <a:ext cx="7772400" cy="835025"/>
          </a:xfrm>
        </p:spPr>
        <p:txBody>
          <a:bodyPr/>
          <a:lstStyle/>
          <a:p>
            <a:pPr eaLnBrk="1" hangingPunct="1"/>
            <a:r>
              <a:rPr lang="en-US" sz="3800" b="1" dirty="0" smtClean="0"/>
              <a:t>Example 12.3 Scenario Analysis</a:t>
            </a:r>
          </a:p>
        </p:txBody>
      </p:sp>
      <p:sp>
        <p:nvSpPr>
          <p:cNvPr id="5636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sz="800" dirty="0"/>
              <a:t>Contemporary Engineering Economics, 5th edition, © 2010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2600"/>
            <a:ext cx="82962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1785</TotalTime>
  <Words>514</Words>
  <Application>Microsoft Office PowerPoint</Application>
  <PresentationFormat>On-screen Show (4:3)</PresentationFormat>
  <Paragraphs>141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Calibri</vt:lpstr>
      <vt:lpstr>Constantia</vt:lpstr>
      <vt:lpstr>Garamond</vt:lpstr>
      <vt:lpstr>Wingdings</vt:lpstr>
      <vt:lpstr>Wingdings 2</vt:lpstr>
      <vt:lpstr>ZapfDingbats</vt:lpstr>
      <vt:lpstr>Flow</vt:lpstr>
      <vt:lpstr>Methods of Describing Project Risk</vt:lpstr>
      <vt:lpstr>Methods of Describing Project Risk</vt:lpstr>
      <vt:lpstr> Example 12.1 Transmission-Housing Project by Boston Metal Company</vt:lpstr>
      <vt:lpstr>Sensitivity Analysis for Five Key Input Variables </vt:lpstr>
      <vt:lpstr>Break-Even Analysis</vt:lpstr>
      <vt:lpstr>Using a Goal Seek Function in Excel</vt:lpstr>
      <vt:lpstr>Analytical Approach</vt:lpstr>
      <vt:lpstr>Scenario Analysis</vt:lpstr>
      <vt:lpstr>Example 12.3 Scenario Analysis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Describing Project Risk</dc:title>
  <dc:creator>Chan S. Park</dc:creator>
  <cp:lastModifiedBy>Emre Uzun</cp:lastModifiedBy>
  <cp:revision>42</cp:revision>
  <dcterms:created xsi:type="dcterms:W3CDTF">2010-03-03T00:56:46Z</dcterms:created>
  <dcterms:modified xsi:type="dcterms:W3CDTF">2016-12-14T08:37:36Z</dcterms:modified>
</cp:coreProperties>
</file>