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emf" ContentType="image/x-emf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40"/>
  </p:notesMasterIdLst>
  <p:sldIdLst>
    <p:sldId id="256" r:id="rId2"/>
    <p:sldId id="265" r:id="rId3"/>
    <p:sldId id="307" r:id="rId4"/>
    <p:sldId id="257" r:id="rId5"/>
    <p:sldId id="286" r:id="rId6"/>
    <p:sldId id="288" r:id="rId7"/>
    <p:sldId id="289" r:id="rId8"/>
    <p:sldId id="291" r:id="rId9"/>
    <p:sldId id="292" r:id="rId10"/>
    <p:sldId id="293" r:id="rId11"/>
    <p:sldId id="294" r:id="rId12"/>
    <p:sldId id="295" r:id="rId13"/>
    <p:sldId id="296" r:id="rId14"/>
    <p:sldId id="308" r:id="rId15"/>
    <p:sldId id="309" r:id="rId16"/>
    <p:sldId id="310" r:id="rId17"/>
    <p:sldId id="311" r:id="rId18"/>
    <p:sldId id="312" r:id="rId19"/>
    <p:sldId id="313" r:id="rId20"/>
    <p:sldId id="314" r:id="rId21"/>
    <p:sldId id="315" r:id="rId22"/>
    <p:sldId id="316" r:id="rId23"/>
    <p:sldId id="317" r:id="rId24"/>
    <p:sldId id="318" r:id="rId25"/>
    <p:sldId id="319" r:id="rId26"/>
    <p:sldId id="320" r:id="rId27"/>
    <p:sldId id="321" r:id="rId28"/>
    <p:sldId id="322" r:id="rId29"/>
    <p:sldId id="323" r:id="rId30"/>
    <p:sldId id="332" r:id="rId31"/>
    <p:sldId id="324" r:id="rId32"/>
    <p:sldId id="325" r:id="rId33"/>
    <p:sldId id="327" r:id="rId34"/>
    <p:sldId id="326" r:id="rId35"/>
    <p:sldId id="328" r:id="rId36"/>
    <p:sldId id="333" r:id="rId37"/>
    <p:sldId id="330" r:id="rId38"/>
    <p:sldId id="331" r:id="rId3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CC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-71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655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55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55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655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706920B-038A-46F5-87FB-BFE0D842D4B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06920B-038A-46F5-87FB-BFE0D842D4B0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06920B-038A-46F5-87FB-BFE0D842D4B0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06920B-038A-46F5-87FB-BFE0D842D4B0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06920B-038A-46F5-87FB-BFE0D842D4B0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06920B-038A-46F5-87FB-BFE0D842D4B0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06920B-038A-46F5-87FB-BFE0D842D4B0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06920B-038A-46F5-87FB-BFE0D842D4B0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06920B-038A-46F5-87FB-BFE0D842D4B0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76E80-9D16-4F31-A214-471BA9AD1DC1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76E80-9D16-4F31-A214-471BA9AD1DC1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76E80-9D16-4F31-A214-471BA9AD1DC1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06920B-038A-46F5-87FB-BFE0D842D4B0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76E80-9D16-4F31-A214-471BA9AD1DC1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76E80-9D16-4F31-A214-471BA9AD1DC1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76E80-9D16-4F31-A214-471BA9AD1DC1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76E80-9D16-4F31-A214-471BA9AD1DC1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76E80-9D16-4F31-A214-471BA9AD1DC1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76E80-9D16-4F31-A214-471BA9AD1DC1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0E2B7C-5707-4861-81E7-8473345964D7}" type="slidenum">
              <a:rPr lang="en-US"/>
              <a:pPr/>
              <a:t>26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en-US"/>
              <a:t>Figure: 12-07-01UN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76E80-9D16-4F31-A214-471BA9AD1DC1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76E80-9D16-4F31-A214-471BA9AD1DC1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76E80-9D16-4F31-A214-471BA9AD1DC1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06920B-038A-46F5-87FB-BFE0D842D4B0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06920B-038A-46F5-87FB-BFE0D842D4B0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06B3B6-31C7-4F14-938A-9FDE6A646C84}" type="slidenum">
              <a:rPr lang="en-US"/>
              <a:pPr/>
              <a:t>31</a:t>
            </a:fld>
            <a:endParaRPr lang="en-US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en-US"/>
              <a:t>Figure: 12-08EXM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76E80-9D16-4F31-A214-471BA9AD1DC1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76E80-9D16-4F31-A214-471BA9AD1DC1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76E80-9D16-4F31-A214-471BA9AD1DC1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97C189-557A-4A63-8742-AFBC04740E7A}" type="slidenum">
              <a:rPr lang="en-US"/>
              <a:pPr/>
              <a:t>35</a:t>
            </a:fld>
            <a:endParaRPr lang="en-US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en-US"/>
              <a:t>Figure: 12-09EXM</a:t>
            </a: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06920B-038A-46F5-87FB-BFE0D842D4B0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76E80-9D16-4F31-A214-471BA9AD1DC1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76E80-9D16-4F31-A214-471BA9AD1DC1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5E1236-19D7-4D50-A5FD-5C3B17AA3200}" type="slidenum">
              <a:rPr lang="en-US"/>
              <a:pPr/>
              <a:t>4</a:t>
            </a:fld>
            <a:endParaRPr lang="en-US"/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en-US"/>
              <a:t>Figure: 12-03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06920B-038A-46F5-87FB-BFE0D842D4B0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06920B-038A-46F5-87FB-BFE0D842D4B0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06920B-038A-46F5-87FB-BFE0D842D4B0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06920B-038A-46F5-87FB-BFE0D842D4B0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06920B-038A-46F5-87FB-BFE0D842D4B0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9C615-9914-4A21-A464-67199A31F90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3A7CC-8668-47D4-8E01-DB8F5BBB5D8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3426D-5898-4B5A-B5C6-771DCA397AA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Contemporary Engineering Economics, </a:t>
            </a:r>
            <a:r>
              <a:rPr lang="en-US" altLang="en-US" dirty="0" smtClean="0"/>
              <a:t>5th </a:t>
            </a:r>
            <a:r>
              <a:rPr lang="en-US" altLang="en-US" dirty="0"/>
              <a:t>edition, © </a:t>
            </a:r>
            <a:r>
              <a:rPr lang="en-US" altLang="en-US" dirty="0" smtClean="0"/>
              <a:t>2010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3BD85426-A1CF-4D99-A83E-E7967659573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Contemporary Engineering Economics, </a:t>
            </a:r>
            <a:r>
              <a:rPr lang="en-US" altLang="en-US" dirty="0" smtClean="0"/>
              <a:t>5th </a:t>
            </a:r>
            <a:r>
              <a:rPr lang="en-US" altLang="en-US" dirty="0"/>
              <a:t>edition, © </a:t>
            </a:r>
            <a:r>
              <a:rPr lang="en-US" altLang="en-US" dirty="0" smtClean="0"/>
              <a:t>2010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F2B378E4-BEAF-40F4-A30B-D45147A532E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Contemporary Engineering Economics, </a:t>
            </a:r>
            <a:r>
              <a:rPr lang="en-US" altLang="en-US" dirty="0" smtClean="0"/>
              <a:t>5th </a:t>
            </a:r>
            <a:r>
              <a:rPr lang="en-US" altLang="en-US" dirty="0"/>
              <a:t>edition, © </a:t>
            </a:r>
            <a:r>
              <a:rPr lang="en-US" altLang="en-US" dirty="0" smtClean="0"/>
              <a:t>2010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4657A69B-DAEE-4D23-90B3-8F8A469E473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5868E-E75F-479E-AC9C-6BF18160F8B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FCD04-6C0A-438D-B1CB-0459CC943C3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CBEB8-236A-4F34-9864-0F94DA58A6D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35066-205E-4B8C-9398-0F69984D5B8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7494A-D510-4C7A-B655-27D8251EECF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0F55-BE9A-4F31-A795-32A70B57F74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C469B-DAEB-4676-9157-B6F1E4E1D2C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DEE612D-E4F5-4410-810E-F59D70DD8B4B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EF90F92-0B7C-4354-A8E3-1DCABE8C882D}" type="slidenum">
              <a:rPr lang="en-US" altLang="en-US" smtClean="0"/>
              <a:pPr/>
              <a:t>‹#›</a:t>
            </a:fld>
            <a:endParaRPr lang="en-US" alt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9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10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3.bin"/><Relationship Id="rId5" Type="http://schemas.openxmlformats.org/officeDocument/2006/relationships/oleObject" Target="../embeddings/oleObject12.bin"/><Relationship Id="rId4" Type="http://schemas.openxmlformats.org/officeDocument/2006/relationships/oleObject" Target="../embeddings/oleObject11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Probabilistic Cash Flow Analysis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Lecture No. </a:t>
            </a:r>
            <a:r>
              <a:rPr lang="en-US" sz="2400" dirty="0" smtClean="0"/>
              <a:t>39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Chapter 12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Contemporary Engineering Economics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Copyright, © </a:t>
            </a:r>
            <a:r>
              <a:rPr lang="en-US" sz="2400" dirty="0" smtClean="0"/>
              <a:t>2010</a:t>
            </a:r>
            <a:endParaRPr lang="en-US" sz="2400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36" name="Rectangle 96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305800" cy="591312"/>
          </a:xfrm>
        </p:spPr>
        <p:txBody>
          <a:bodyPr/>
          <a:lstStyle/>
          <a:p>
            <a:r>
              <a:rPr lang="en-US" sz="3200" b="1" dirty="0"/>
              <a:t>Example 12.5 Calculation of Mean &amp; Variance</a:t>
            </a:r>
          </a:p>
        </p:txBody>
      </p:sp>
      <p:sp>
        <p:nvSpPr>
          <p:cNvPr id="9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graphicFrame>
        <p:nvGraphicFramePr>
          <p:cNvPr id="112734" name="Group 94"/>
          <p:cNvGraphicFramePr>
            <a:graphicFrameLocks noGrp="1"/>
          </p:cNvGraphicFramePr>
          <p:nvPr>
            <p:ph type="tbl" idx="4294967295"/>
          </p:nvPr>
        </p:nvGraphicFramePr>
        <p:xfrm>
          <a:off x="762000" y="1524000"/>
          <a:ext cx="7772400" cy="2362200"/>
        </p:xfrm>
        <a:graphic>
          <a:graphicData uri="http://schemas.openxmlformats.org/drawingml/2006/table">
            <a:tbl>
              <a:tblPr/>
              <a:tblGrid>
                <a:gridCol w="984250"/>
                <a:gridCol w="822325"/>
                <a:gridCol w="1966913"/>
                <a:gridCol w="1582737"/>
                <a:gridCol w="2416175"/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  <a:r>
                        <a:rPr kumimoji="0" lang="en-US" sz="1600" b="1" i="1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</a:t>
                      </a:r>
                      <a:endParaRPr kumimoji="0" lang="en-US" sz="1600" b="1" i="1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</a:t>
                      </a:r>
                      <a:r>
                        <a:rPr kumimoji="0" lang="en-US" sz="16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  <a:r>
                        <a:rPr kumimoji="0" lang="en-US" sz="16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</a:t>
                      </a:r>
                      <a:r>
                        <a:rPr kumimoji="0" lang="en-US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</a:t>
                      </a:r>
                      <a:r>
                        <a:rPr kumimoji="0" lang="en-US" sz="16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</a:t>
                      </a:r>
                      <a:r>
                        <a:rPr kumimoji="0" lang="en-US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  <a:r>
                        <a:rPr kumimoji="0" lang="en-US" sz="16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-E[</a:t>
                      </a:r>
                      <a:r>
                        <a:rPr kumimoji="0" lang="en-US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])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</a:t>
                      </a:r>
                      <a:r>
                        <a:rPr kumimoji="0" lang="en-US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  <a:r>
                        <a:rPr kumimoji="0" lang="en-US" sz="1600" b="1" i="1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-E[</a:t>
                      </a:r>
                      <a:r>
                        <a:rPr kumimoji="0" lang="en-US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])</a:t>
                      </a:r>
                      <a:r>
                        <a:rPr kumimoji="0" lang="en-US" sz="16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(</a:t>
                      </a:r>
                      <a:r>
                        <a:rPr kumimoji="0" lang="en-US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</a:t>
                      </a:r>
                      <a:r>
                        <a:rPr kumimoji="0" lang="en-US" sz="1600" b="1" i="1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1,600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(-400)</a:t>
                      </a:r>
                      <a:r>
                        <a:rPr kumimoji="0" lang="en-US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32,000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2,000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1,200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2,400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(400)</a:t>
                      </a:r>
                      <a:r>
                        <a:rPr kumimoji="0" lang="en-US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32,000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E[X] = 2,000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Var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[X] = 64,000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</a:rPr>
                        <a:t>s   =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252.98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mbol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2686" name="Text Box 46"/>
          <p:cNvSpPr txBox="1">
            <a:spLocks noChangeArrowheads="1"/>
          </p:cNvSpPr>
          <p:nvPr/>
        </p:nvSpPr>
        <p:spPr bwMode="auto">
          <a:xfrm>
            <a:off x="5375275" y="914400"/>
            <a:ext cx="18415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1500">
              <a:latin typeface="Times New Roman" pitchFamily="18" charset="0"/>
            </a:endParaRPr>
          </a:p>
        </p:txBody>
      </p:sp>
      <p:graphicFrame>
        <p:nvGraphicFramePr>
          <p:cNvPr id="112735" name="Group 95"/>
          <p:cNvGraphicFramePr>
            <a:graphicFrameLocks noGrp="1"/>
          </p:cNvGraphicFramePr>
          <p:nvPr/>
        </p:nvGraphicFramePr>
        <p:xfrm>
          <a:off x="762000" y="3886200"/>
          <a:ext cx="7772400" cy="2357755"/>
        </p:xfrm>
        <a:graphic>
          <a:graphicData uri="http://schemas.openxmlformats.org/drawingml/2006/table">
            <a:tbl>
              <a:tblPr/>
              <a:tblGrid>
                <a:gridCol w="990600"/>
                <a:gridCol w="820738"/>
                <a:gridCol w="1984375"/>
                <a:gridCol w="1538287"/>
                <a:gridCol w="2438400"/>
              </a:tblGrid>
              <a:tr h="482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</a:t>
                      </a:r>
                      <a:r>
                        <a:rPr kumimoji="0" lang="en-US" sz="1600" b="1" i="1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</a:t>
                      </a:r>
                      <a:endParaRPr kumimoji="0" lang="en-US" sz="1600" b="1" i="1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</a:t>
                      </a:r>
                      <a:r>
                        <a:rPr kumimoji="0" lang="en-US" sz="16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</a:t>
                      </a:r>
                      <a:r>
                        <a:rPr kumimoji="0" lang="en-US" sz="16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</a:t>
                      </a:r>
                      <a:r>
                        <a:rPr kumimoji="0" lang="en-US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</a:t>
                      </a:r>
                      <a:r>
                        <a:rPr kumimoji="0" lang="en-US" sz="16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[</a:t>
                      </a:r>
                      <a:r>
                        <a:rPr kumimoji="0" lang="en-US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</a:t>
                      </a:r>
                      <a:r>
                        <a:rPr kumimoji="0" lang="en-US" sz="16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</a:t>
                      </a:r>
                      <a:r>
                        <a:rPr kumimoji="0" lang="en-US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E[</a:t>
                      </a:r>
                      <a:r>
                        <a:rPr kumimoji="0" lang="en-US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]]</a:t>
                      </a:r>
                      <a:r>
                        <a:rPr kumimoji="0" lang="en-US" sz="16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</a:t>
                      </a:r>
                      <a:r>
                        <a:rPr kumimoji="0" lang="en-US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</a:t>
                      </a:r>
                      <a:r>
                        <a:rPr kumimoji="0" lang="en-US" sz="16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-E[</a:t>
                      </a:r>
                      <a:r>
                        <a:rPr kumimoji="0" lang="en-US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])</a:t>
                      </a:r>
                      <a:r>
                        <a:rPr kumimoji="0" lang="en-US" sz="16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(</a:t>
                      </a:r>
                      <a:r>
                        <a:rPr kumimoji="0" lang="en-US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</a:t>
                      </a:r>
                      <a:r>
                        <a:rPr kumimoji="0" lang="en-US" sz="16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$48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$14.40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(-2)</a:t>
                      </a:r>
                      <a:r>
                        <a:rPr kumimoji="0" lang="en-US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(0)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10.60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(3)</a:t>
                      </a:r>
                      <a:r>
                        <a:rPr kumimoji="0" lang="en-US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E[</a:t>
                      </a: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] = 50.00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Var[</a:t>
                      </a: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] = 3.00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</a:rPr>
                        <a:t>s = 1.73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71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305800" cy="896112"/>
          </a:xfrm>
        </p:spPr>
        <p:txBody>
          <a:bodyPr>
            <a:normAutofit/>
          </a:bodyPr>
          <a:lstStyle/>
          <a:p>
            <a:r>
              <a:rPr lang="en-US" sz="4400" b="1" dirty="0"/>
              <a:t>Joint and Conditional Probabilities</a:t>
            </a: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113666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3400" b="1">
              <a:solidFill>
                <a:schemeClr val="tx2"/>
              </a:solidFill>
              <a:latin typeface="Garamond" pitchFamily="18" charset="0"/>
            </a:endParaRPr>
          </a:p>
        </p:txBody>
      </p:sp>
      <p:graphicFrame>
        <p:nvGraphicFramePr>
          <p:cNvPr id="113667" name="Object 3"/>
          <p:cNvGraphicFramePr>
            <a:graphicFrameLocks noChangeAspect="1"/>
          </p:cNvGraphicFramePr>
          <p:nvPr/>
        </p:nvGraphicFramePr>
        <p:xfrm>
          <a:off x="1600200" y="2667000"/>
          <a:ext cx="5257800" cy="611188"/>
        </p:xfrm>
        <a:graphic>
          <a:graphicData uri="http://schemas.openxmlformats.org/presentationml/2006/ole">
            <p:oleObj spid="_x0000_s113667" name="MathType Equation" r:id="rId4" imgW="1257120" imgH="190440" progId="Equation">
              <p:embed/>
            </p:oleObj>
          </a:graphicData>
        </a:graphic>
      </p:graphicFrame>
      <p:graphicFrame>
        <p:nvGraphicFramePr>
          <p:cNvPr id="113668" name="Object 4"/>
          <p:cNvGraphicFramePr>
            <a:graphicFrameLocks noChangeAspect="1"/>
          </p:cNvGraphicFramePr>
          <p:nvPr/>
        </p:nvGraphicFramePr>
        <p:xfrm>
          <a:off x="1066800" y="3581400"/>
          <a:ext cx="4648200" cy="609600"/>
        </p:xfrm>
        <a:graphic>
          <a:graphicData uri="http://schemas.openxmlformats.org/presentationml/2006/ole">
            <p:oleObj spid="_x0000_s113668" name="MathType Equation" r:id="rId5" imgW="1447560" imgH="203040" progId="Equation">
              <p:embed/>
            </p:oleObj>
          </a:graphicData>
        </a:graphic>
      </p:graphicFrame>
      <p:graphicFrame>
        <p:nvGraphicFramePr>
          <p:cNvPr id="113669" name="Object 5"/>
          <p:cNvGraphicFramePr>
            <a:graphicFrameLocks noChangeAspect="1"/>
          </p:cNvGraphicFramePr>
          <p:nvPr/>
        </p:nvGraphicFramePr>
        <p:xfrm>
          <a:off x="2698750" y="4081463"/>
          <a:ext cx="5575300" cy="1820862"/>
        </p:xfrm>
        <a:graphic>
          <a:graphicData uri="http://schemas.openxmlformats.org/presentationml/2006/ole">
            <p:oleObj spid="_x0000_s113669" name="Equation" r:id="rId6" imgW="1981080" imgH="672840" progId="Equation.DSMT4">
              <p:embed/>
            </p:oleObj>
          </a:graphicData>
        </a:graphic>
      </p:graphicFrame>
      <p:graphicFrame>
        <p:nvGraphicFramePr>
          <p:cNvPr id="113670" name="Object 6"/>
          <p:cNvGraphicFramePr>
            <a:graphicFrameLocks noChangeAspect="1"/>
          </p:cNvGraphicFramePr>
          <p:nvPr/>
        </p:nvGraphicFramePr>
        <p:xfrm>
          <a:off x="1524000" y="1828800"/>
          <a:ext cx="5715000" cy="685800"/>
        </p:xfrm>
        <a:graphic>
          <a:graphicData uri="http://schemas.openxmlformats.org/presentationml/2006/ole">
            <p:oleObj spid="_x0000_s113670" name="MathType Equation" r:id="rId7" imgW="2145960" imgH="228600" progId="Equation">
              <p:embed/>
            </p:oleObj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61" name="Rectangle 7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Assessments of Conditional and Joint Probabilities</a:t>
            </a:r>
          </a:p>
        </p:txBody>
      </p:sp>
      <p:sp>
        <p:nvSpPr>
          <p:cNvPr id="72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graphicFrame>
        <p:nvGraphicFramePr>
          <p:cNvPr id="114759" name="Group 71"/>
          <p:cNvGraphicFramePr>
            <a:graphicFrameLocks noGrp="1"/>
          </p:cNvGraphicFramePr>
          <p:nvPr>
            <p:ph type="tbl" idx="4294967295"/>
          </p:nvPr>
        </p:nvGraphicFramePr>
        <p:xfrm>
          <a:off x="762000" y="1981200"/>
          <a:ext cx="7772400" cy="3986784"/>
        </p:xfrm>
        <a:graphic>
          <a:graphicData uri="http://schemas.openxmlformats.org/drawingml/2006/table">
            <a:tbl>
              <a:tblPr/>
              <a:tblGrid>
                <a:gridCol w="1554163"/>
                <a:gridCol w="1554162"/>
                <a:gridCol w="1555750"/>
                <a:gridCol w="1554163"/>
                <a:gridCol w="1554162"/>
              </a:tblGrid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Unit Price </a:t>
                      </a:r>
                      <a:r>
                        <a:rPr kumimoji="0" lang="en-US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Marginal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Probability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Conditional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Unit Sales </a:t>
                      </a:r>
                      <a:r>
                        <a:rPr kumimoji="0" lang="en-US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Conditional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Probability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Joint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Probability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95275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$48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0.30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1,600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0.10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0.03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3495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2,000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0.40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0.12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80975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2,400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0.50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0.15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42900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50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0.50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1,600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0.10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0.05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06375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2,000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0.64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0.32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2225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2,400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0.26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0.13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38125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53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0.20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1,600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0.50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0.10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400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2,000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0.40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0.08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3675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2,400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0.10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0.02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33" name="Rectangle 2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/>
              <a:t>Marginal Distribution for </a:t>
            </a:r>
            <a:r>
              <a:rPr lang="en-US" sz="4400" b="1" i="1" dirty="0"/>
              <a:t>X</a:t>
            </a:r>
          </a:p>
        </p:txBody>
      </p:sp>
      <p:sp>
        <p:nvSpPr>
          <p:cNvPr id="2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115714" name="Rectangle 2"/>
          <p:cNvSpPr>
            <a:spLocks noChangeArrowheads="1"/>
          </p:cNvSpPr>
          <p:nvPr/>
        </p:nvSpPr>
        <p:spPr bwMode="auto">
          <a:xfrm>
            <a:off x="685800" y="381000"/>
            <a:ext cx="7772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3400" b="1" i="1">
              <a:solidFill>
                <a:schemeClr val="tx2"/>
              </a:solidFill>
              <a:latin typeface="Garamond" pitchFamily="18" charset="0"/>
            </a:endParaRPr>
          </a:p>
        </p:txBody>
      </p:sp>
      <p:graphicFrame>
        <p:nvGraphicFramePr>
          <p:cNvPr id="115715" name="Group 3"/>
          <p:cNvGraphicFramePr>
            <a:graphicFrameLocks noGrp="1"/>
          </p:cNvGraphicFramePr>
          <p:nvPr/>
        </p:nvGraphicFramePr>
        <p:xfrm>
          <a:off x="457200" y="2209800"/>
          <a:ext cx="8077200" cy="3124201"/>
        </p:xfrm>
        <a:graphic>
          <a:graphicData uri="http://schemas.openxmlformats.org/drawingml/2006/table">
            <a:tbl>
              <a:tblPr/>
              <a:tblGrid>
                <a:gridCol w="1266825"/>
                <a:gridCol w="6810375"/>
              </a:tblGrid>
              <a:tr h="1041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X</a:t>
                      </a:r>
                      <a:r>
                        <a:rPr kumimoji="0" lang="en-US" sz="20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j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</a:tr>
              <a:tr h="757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1,600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P(1,600, $48) + P(1,600, $50) + P(1,600, $53) = 0.18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6635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2,000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P(2,000, $48) + P(2,000, $50) + P(2,000, $53) = 0.52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6619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2,400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P(2,400, $48) + P(2,400, $50) + P(2,400, $53) = 0.30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5732" name="Object 20"/>
          <p:cNvGraphicFramePr>
            <a:graphicFrameLocks noChangeAspect="1"/>
          </p:cNvGraphicFramePr>
          <p:nvPr/>
        </p:nvGraphicFramePr>
        <p:xfrm>
          <a:off x="3898900" y="2425700"/>
          <a:ext cx="1951038" cy="709613"/>
        </p:xfrm>
        <a:graphic>
          <a:graphicData uri="http://schemas.openxmlformats.org/presentationml/2006/ole">
            <p:oleObj spid="_x0000_s115732" name="Equation" r:id="rId4" imgW="977760" imgH="35532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/>
          <a:lstStyle/>
          <a:p>
            <a:r>
              <a:rPr lang="en-US" sz="3800" b="1" dirty="0"/>
              <a:t>Covariance and Coefficient of Correlation</a:t>
            </a:r>
          </a:p>
        </p:txBody>
      </p:sp>
      <p:graphicFrame>
        <p:nvGraphicFramePr>
          <p:cNvPr id="149508" name="Object 4"/>
          <p:cNvGraphicFramePr>
            <a:graphicFrameLocks noChangeAspect="1"/>
          </p:cNvGraphicFramePr>
          <p:nvPr>
            <p:ph idx="1"/>
          </p:nvPr>
        </p:nvGraphicFramePr>
        <p:xfrm>
          <a:off x="1295400" y="1851025"/>
          <a:ext cx="6400800" cy="3840163"/>
        </p:xfrm>
        <a:graphic>
          <a:graphicData uri="http://schemas.openxmlformats.org/presentationml/2006/ole">
            <p:oleObj spid="_x0000_s149508" name="Equation" r:id="rId4" imgW="2412720" imgH="1447560" progId="Equation.DSMT4">
              <p:embed/>
            </p:oleObj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800" b="1" dirty="0"/>
              <a:t>Calculating the Correlation Coefficient between </a:t>
            </a:r>
            <a:r>
              <a:rPr lang="en-US" sz="3800" b="1" i="1" dirty="0"/>
              <a:t>X</a:t>
            </a:r>
            <a:r>
              <a:rPr lang="en-US" sz="3800" b="1" dirty="0"/>
              <a:t> and </a:t>
            </a:r>
            <a:r>
              <a:rPr lang="en-US" sz="3800" b="1" i="1" dirty="0"/>
              <a:t>Y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pic>
        <p:nvPicPr>
          <p:cNvPr id="15258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133600"/>
            <a:ext cx="8077200" cy="38576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Meanings </a:t>
            </a:r>
            <a:r>
              <a:rPr lang="en-US" sz="4000" b="1" dirty="0"/>
              <a:t>of Coefficient of Correlation</a:t>
            </a:r>
          </a:p>
        </p:txBody>
      </p:sp>
      <p:sp>
        <p:nvSpPr>
          <p:cNvPr id="15565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>
                <a:solidFill>
                  <a:srgbClr val="FF3300"/>
                </a:solidFill>
                <a:latin typeface="+mj-lt"/>
              </a:rPr>
              <a:t>Case 1: </a:t>
            </a:r>
            <a:r>
              <a:rPr lang="en-US" b="1" dirty="0" smtClean="0">
                <a:solidFill>
                  <a:srgbClr val="FF3300"/>
                </a:solidFill>
                <a:latin typeface="+mj-lt"/>
              </a:rPr>
              <a:t>0 &lt;</a:t>
            </a:r>
            <a:r>
              <a:rPr lang="el-GR" b="1" dirty="0" smtClean="0">
                <a:solidFill>
                  <a:srgbClr val="FF3300"/>
                </a:solidFill>
                <a:latin typeface="+mj-lt"/>
              </a:rPr>
              <a:t>ρ</a:t>
            </a:r>
            <a:r>
              <a:rPr lang="en-US" b="1" baseline="-25000" dirty="0" smtClean="0">
                <a:solidFill>
                  <a:srgbClr val="FF3300"/>
                </a:solidFill>
                <a:latin typeface="+mj-lt"/>
              </a:rPr>
              <a:t>XY</a:t>
            </a:r>
            <a:r>
              <a:rPr lang="en-US" b="1" dirty="0" smtClean="0">
                <a:solidFill>
                  <a:srgbClr val="FF3300"/>
                </a:solidFill>
                <a:latin typeface="+mj-lt"/>
              </a:rPr>
              <a:t> &lt; 1</a:t>
            </a:r>
            <a:endParaRPr lang="en-US" b="1" dirty="0">
              <a:solidFill>
                <a:srgbClr val="FF3300"/>
              </a:solidFill>
              <a:latin typeface="+mj-lt"/>
            </a:endParaRPr>
          </a:p>
          <a:p>
            <a:pPr lvl="1"/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Positively correlated – When X increases in value, there is a tendency that Y also increases in value. When </a:t>
            </a:r>
            <a:r>
              <a:rPr lang="el-G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ρ</a:t>
            </a:r>
            <a:r>
              <a:rPr lang="en-US" b="1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XY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1, it is known as a perfect positive correlation.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b="1" dirty="0">
                <a:solidFill>
                  <a:srgbClr val="FF3300"/>
                </a:solidFill>
                <a:latin typeface="+mj-lt"/>
              </a:rPr>
              <a:t>Case 2</a:t>
            </a:r>
            <a:r>
              <a:rPr lang="en-US" b="1" dirty="0" smtClean="0">
                <a:solidFill>
                  <a:srgbClr val="FF3300"/>
                </a:solidFill>
                <a:latin typeface="+mj-lt"/>
              </a:rPr>
              <a:t>: </a:t>
            </a:r>
            <a:r>
              <a:rPr lang="el-GR" b="1" dirty="0" smtClean="0">
                <a:solidFill>
                  <a:srgbClr val="FF3300"/>
                </a:solidFill>
                <a:latin typeface="+mj-lt"/>
              </a:rPr>
              <a:t>ρ</a:t>
            </a:r>
            <a:r>
              <a:rPr lang="en-US" b="1" baseline="-25000" dirty="0" smtClean="0">
                <a:solidFill>
                  <a:srgbClr val="FF3300"/>
                </a:solidFill>
                <a:latin typeface="+mj-lt"/>
              </a:rPr>
              <a:t>XY</a:t>
            </a:r>
            <a:r>
              <a:rPr lang="en-US" b="1" dirty="0" smtClean="0">
                <a:solidFill>
                  <a:srgbClr val="FF3300"/>
                </a:solidFill>
                <a:latin typeface="+mj-lt"/>
              </a:rPr>
              <a:t> = 0</a:t>
            </a:r>
          </a:p>
          <a:p>
            <a:pPr lvl="1"/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No correlation between X and Y. If X and Y are statistically independent each other, </a:t>
            </a:r>
            <a:r>
              <a:rPr lang="el-G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ρ</a:t>
            </a:r>
            <a:r>
              <a:rPr lang="en-US" b="1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XY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0.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b="1" dirty="0">
                <a:solidFill>
                  <a:srgbClr val="FF3300"/>
                </a:solidFill>
                <a:latin typeface="+mj-lt"/>
              </a:rPr>
              <a:t>Case 3</a:t>
            </a:r>
            <a:r>
              <a:rPr lang="en-US" b="1" dirty="0" smtClean="0">
                <a:solidFill>
                  <a:srgbClr val="FF3300"/>
                </a:solidFill>
                <a:latin typeface="+mj-lt"/>
              </a:rPr>
              <a:t>: -1 &lt;</a:t>
            </a:r>
            <a:r>
              <a:rPr lang="el-GR" b="1" dirty="0" smtClean="0">
                <a:solidFill>
                  <a:srgbClr val="FF3300"/>
                </a:solidFill>
                <a:latin typeface="+mj-lt"/>
              </a:rPr>
              <a:t> ρ</a:t>
            </a:r>
            <a:r>
              <a:rPr lang="en-US" b="1" baseline="-25000" dirty="0" smtClean="0">
                <a:solidFill>
                  <a:srgbClr val="FF3300"/>
                </a:solidFill>
                <a:latin typeface="+mj-lt"/>
              </a:rPr>
              <a:t>XY</a:t>
            </a:r>
            <a:r>
              <a:rPr lang="en-US" b="1" dirty="0" smtClean="0">
                <a:solidFill>
                  <a:srgbClr val="FF3300"/>
                </a:solidFill>
                <a:latin typeface="+mj-lt"/>
              </a:rPr>
              <a:t> &lt; 0</a:t>
            </a:r>
          </a:p>
          <a:p>
            <a:pPr lvl="1"/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Negatively correlated – When X increases in value, there is a tendency that Y will decrease in value. When </a:t>
            </a:r>
            <a:r>
              <a:rPr lang="el-G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ρ</a:t>
            </a:r>
            <a:r>
              <a:rPr lang="en-US" b="1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XY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=-1, it is known as a perfect negative correlation.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600"/>
              <a:t>Estimating the Amount of Risk involved in an Investment Project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r>
              <a:rPr lang="en-US" sz="2400" dirty="0" smtClean="0"/>
              <a:t>How to develop a probability distribution of NPW</a:t>
            </a: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r>
              <a:rPr lang="en-US" sz="2400" dirty="0" smtClean="0"/>
              <a:t>How to calculate the mean and variance of NPW</a:t>
            </a: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r>
              <a:rPr lang="en-US" sz="2400" dirty="0" smtClean="0"/>
              <a:t>How to aggregate risks over time</a:t>
            </a: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r>
              <a:rPr lang="en-US" sz="2400" dirty="0" smtClean="0"/>
              <a:t>How to compare mutually exclusive risky alternatives</a:t>
            </a:r>
            <a:endParaRPr lang="en-US" sz="2400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762000"/>
            <a:ext cx="2743200" cy="1162050"/>
          </a:xfrm>
        </p:spPr>
        <p:txBody>
          <a:bodyPr>
            <a:normAutofit fontScale="90000"/>
          </a:bodyPr>
          <a:lstStyle/>
          <a:p>
            <a:r>
              <a:rPr lang="en-US" sz="2200" b="1" dirty="0" smtClean="0"/>
              <a:t>Example 12.6 Probability </a:t>
            </a:r>
            <a:r>
              <a:rPr lang="en-US" sz="2200" b="1" dirty="0"/>
              <a:t>Distribution of an NPW</a:t>
            </a:r>
            <a:r>
              <a:rPr lang="en-US" sz="1800" b="1" dirty="0"/>
              <a:t> </a:t>
            </a:r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Step 1: </a:t>
            </a:r>
            <a:r>
              <a:rPr lang="en-US" sz="2500" dirty="0"/>
              <a:t/>
            </a:r>
            <a:br>
              <a:rPr lang="en-US" sz="2500" dirty="0"/>
            </a:br>
            <a:endParaRPr lang="en-US" sz="1900" b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2"/>
          </p:nvPr>
        </p:nvSpPr>
        <p:spPr>
          <a:xfrm>
            <a:off x="685800" y="2057400"/>
            <a:ext cx="2743200" cy="41910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Express After-Tax Cash Flow as a Function of Unknown Unit Demand (</a:t>
            </a:r>
            <a:r>
              <a:rPr lang="en-US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X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 and Unit Price (</a:t>
            </a:r>
            <a:r>
              <a:rPr lang="en-US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Y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).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endParaRPr lang="en-US" sz="1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graphicFrame>
        <p:nvGraphicFramePr>
          <p:cNvPr id="3167" name="Group 95"/>
          <p:cNvGraphicFramePr>
            <a:graphicFrameLocks noGrp="1"/>
          </p:cNvGraphicFramePr>
          <p:nvPr>
            <p:ph sz="half" idx="1"/>
          </p:nvPr>
        </p:nvGraphicFramePr>
        <p:xfrm>
          <a:off x="3581400" y="1752600"/>
          <a:ext cx="5111749" cy="3108010"/>
        </p:xfrm>
        <a:graphic>
          <a:graphicData uri="http://schemas.openxmlformats.org/drawingml/2006/table">
            <a:tbl>
              <a:tblPr/>
              <a:tblGrid>
                <a:gridCol w="1168177"/>
                <a:gridCol w="633737"/>
                <a:gridCol w="661967"/>
                <a:gridCol w="661967"/>
                <a:gridCol w="661967"/>
                <a:gridCol w="661967"/>
                <a:gridCol w="661967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Item </a:t>
                      </a:r>
                    </a:p>
                  </a:txBody>
                  <a:tcPr marL="56073" marR="5607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Cash inflow:</a:t>
                      </a:r>
                    </a:p>
                  </a:txBody>
                  <a:tcPr marL="56073" marR="5607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273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Net salvage</a:t>
                      </a:r>
                    </a:p>
                  </a:txBody>
                  <a:tcPr marL="56073" marR="5607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</a:t>
                      </a:r>
                      <a:r>
                        <a:rPr kumimoji="0" lang="en-US" sz="11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(1-0.4)Y</a:t>
                      </a:r>
                    </a:p>
                  </a:txBody>
                  <a:tcPr marL="56073" marR="5607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0.6</a:t>
                      </a:r>
                      <a:r>
                        <a:rPr kumimoji="0" lang="en-US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XY</a:t>
                      </a: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0.6</a:t>
                      </a:r>
                      <a:r>
                        <a:rPr kumimoji="0" lang="en-US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XY</a:t>
                      </a: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0.6</a:t>
                      </a:r>
                      <a:r>
                        <a:rPr kumimoji="0" lang="en-US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XY</a:t>
                      </a: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0.6</a:t>
                      </a:r>
                      <a:r>
                        <a:rPr kumimoji="0" lang="en-US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XY</a:t>
                      </a: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0.6</a:t>
                      </a:r>
                      <a:r>
                        <a:rPr kumimoji="0" lang="en-US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XY</a:t>
                      </a: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0.4 (dep)</a:t>
                      </a:r>
                    </a:p>
                  </a:txBody>
                  <a:tcPr marL="56073" marR="5607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7,145</a:t>
                      </a: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12,245</a:t>
                      </a: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8,745</a:t>
                      </a: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6,245</a:t>
                      </a: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2,230</a:t>
                      </a: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273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Cash outflow:</a:t>
                      </a:r>
                    </a:p>
                  </a:txBody>
                  <a:tcPr marL="56073" marR="5607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99"/>
                    </a:soli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Investment</a:t>
                      </a:r>
                    </a:p>
                  </a:txBody>
                  <a:tcPr marL="56073" marR="5607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-125,000</a:t>
                      </a: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99"/>
                    </a:soli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-</a:t>
                      </a:r>
                      <a:r>
                        <a:rPr kumimoji="0" lang="en-US" sz="11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(1-0.4)($15)</a:t>
                      </a:r>
                    </a:p>
                  </a:txBody>
                  <a:tcPr marL="56073" marR="5607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-9</a:t>
                      </a:r>
                      <a:r>
                        <a:rPr kumimoji="0" lang="en-US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-9</a:t>
                      </a:r>
                      <a:r>
                        <a:rPr kumimoji="0" lang="en-US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-9</a:t>
                      </a:r>
                      <a:r>
                        <a:rPr kumimoji="0" lang="en-US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-9</a:t>
                      </a:r>
                      <a:r>
                        <a:rPr kumimoji="0" lang="en-US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-9</a:t>
                      </a:r>
                      <a:r>
                        <a:rPr kumimoji="0" lang="en-US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99"/>
                    </a:solidFill>
                  </a:tcPr>
                </a:tc>
              </a:tr>
              <a:tr h="273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-(1-0.4)($10,000)</a:t>
                      </a:r>
                    </a:p>
                  </a:txBody>
                  <a:tcPr marL="56073" marR="5607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-6,000</a:t>
                      </a: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-6,000</a:t>
                      </a: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-6,000</a:t>
                      </a: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-6,000</a:t>
                      </a: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-6,000</a:t>
                      </a: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99"/>
                    </a:solidFill>
                  </a:tcPr>
                </a:tc>
              </a:tr>
              <a:tr h="347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Net Cash Flow</a:t>
                      </a:r>
                    </a:p>
                  </a:txBody>
                  <a:tcPr marL="56073" marR="5607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-125,000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0.6</a:t>
                      </a:r>
                      <a:r>
                        <a:rPr kumimoji="0" lang="en-US" sz="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</a:t>
                      </a:r>
                      <a:r>
                        <a:rPr kumimoji="0" lang="en-US" sz="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</a:t>
                      </a: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-15)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+1,145</a:t>
                      </a: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0.6</a:t>
                      </a:r>
                      <a:r>
                        <a:rPr kumimoji="0" lang="en-US" sz="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</a:t>
                      </a:r>
                      <a:r>
                        <a:rPr kumimoji="0" lang="en-US" sz="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</a:t>
                      </a: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-15)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+6,245</a:t>
                      </a: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0.6</a:t>
                      </a:r>
                      <a:r>
                        <a:rPr kumimoji="0" lang="en-US" sz="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</a:t>
                      </a:r>
                      <a:r>
                        <a:rPr kumimoji="0" lang="en-US" sz="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</a:t>
                      </a: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-15)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+2,745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0.6</a:t>
                      </a:r>
                      <a:r>
                        <a:rPr kumimoji="0" lang="en-US" sz="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</a:t>
                      </a:r>
                      <a:r>
                        <a:rPr kumimoji="0" lang="en-US" sz="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</a:t>
                      </a: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-15)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+245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0.6</a:t>
                      </a:r>
                      <a:r>
                        <a:rPr kumimoji="0" lang="en-US" sz="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</a:t>
                      </a:r>
                      <a:r>
                        <a:rPr kumimoji="0" lang="en-US" sz="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</a:t>
                      </a: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-15) +33,617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6073" marR="560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99"/>
                    </a:solidFill>
                  </a:tcPr>
                </a:tc>
              </a:tr>
            </a:tbl>
          </a:graphicData>
        </a:graphic>
      </p:graphicFrame>
      <p:sp>
        <p:nvSpPr>
          <p:cNvPr id="9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b="1" dirty="0"/>
              <a:t>Step 2</a:t>
            </a:r>
            <a:r>
              <a:rPr lang="en-US" sz="3400" b="1" dirty="0" smtClean="0"/>
              <a:t>:</a:t>
            </a:r>
            <a:endParaRPr lang="en-US" sz="3400" b="1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2"/>
          </p:nvPr>
        </p:nvSpPr>
        <p:spPr>
          <a:xfrm>
            <a:off x="685800" y="2133600"/>
            <a:ext cx="2743200" cy="41148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Develop an NPW Function Based on After-Tax Project Cash Flows.</a:t>
            </a:r>
            <a:endParaRPr lang="en-US" sz="1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685800" y="228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3400" b="1">
              <a:solidFill>
                <a:schemeClr val="tx2"/>
              </a:solidFill>
              <a:latin typeface="Garamond" pitchFamily="18" charset="0"/>
            </a:endParaRPr>
          </a:p>
        </p:txBody>
      </p:sp>
      <p:pic>
        <p:nvPicPr>
          <p:cNvPr id="169985" name="Picture 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5050" y="2133600"/>
            <a:ext cx="5111750" cy="3886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sz="3800" b="1" dirty="0"/>
              <a:t>Probability Concepts for Investment Decisions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752600"/>
            <a:ext cx="4267200" cy="43481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100" b="1" dirty="0">
                <a:solidFill>
                  <a:srgbClr val="FF3300"/>
                </a:solidFill>
                <a:latin typeface="+mj-lt"/>
              </a:rPr>
              <a:t>Random variable</a:t>
            </a:r>
            <a:r>
              <a:rPr lang="en-US" sz="2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variable that can have more than one  possible value</a:t>
            </a:r>
          </a:p>
          <a:p>
            <a:pPr>
              <a:lnSpc>
                <a:spcPct val="90000"/>
              </a:lnSpc>
            </a:pPr>
            <a:r>
              <a:rPr lang="en-US" sz="2100" b="1" dirty="0">
                <a:solidFill>
                  <a:srgbClr val="FF3300"/>
                </a:solidFill>
                <a:latin typeface="+mj-lt"/>
              </a:rPr>
              <a:t>Discrete random variables</a:t>
            </a:r>
            <a:r>
              <a:rPr lang="en-US" sz="2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 random variables that take on only isolated (countable) values</a:t>
            </a:r>
          </a:p>
          <a:p>
            <a:pPr>
              <a:lnSpc>
                <a:spcPct val="90000"/>
              </a:lnSpc>
            </a:pPr>
            <a:r>
              <a:rPr lang="en-US" sz="2100" b="1" dirty="0">
                <a:solidFill>
                  <a:srgbClr val="FF3300"/>
                </a:solidFill>
                <a:latin typeface="+mj-lt"/>
              </a:rPr>
              <a:t>Continuous random variables</a:t>
            </a:r>
            <a:r>
              <a:rPr lang="en-US" sz="2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random variables that can have any value in a certain interval</a:t>
            </a:r>
          </a:p>
          <a:p>
            <a:pPr>
              <a:lnSpc>
                <a:spcPct val="90000"/>
              </a:lnSpc>
            </a:pPr>
            <a:r>
              <a:rPr lang="en-US" sz="2100" b="1" dirty="0">
                <a:solidFill>
                  <a:srgbClr val="FF3300"/>
                </a:solidFill>
                <a:latin typeface="+mj-lt"/>
              </a:rPr>
              <a:t>Probability distribution</a:t>
            </a:r>
            <a:r>
              <a:rPr lang="en-US" sz="2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the assessment of probability for each random event</a:t>
            </a:r>
          </a:p>
          <a:p>
            <a:pPr>
              <a:lnSpc>
                <a:spcPct val="90000"/>
              </a:lnSpc>
            </a:pPr>
            <a:endParaRPr lang="en-US" sz="2100" dirty="0"/>
          </a:p>
        </p:txBody>
      </p:sp>
      <p:pic>
        <p:nvPicPr>
          <p:cNvPr id="82948" name="Picture 4" descr="SL00283_[1]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459413" y="1684338"/>
            <a:ext cx="3211512" cy="4027487"/>
          </a:xfrm>
          <a:noFill/>
          <a:ln/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800" dirty="0"/>
              <a:t>Contemporary Engineering Economics, </a:t>
            </a:r>
            <a:r>
              <a:rPr lang="en-US" altLang="en-US" sz="800" dirty="0" smtClean="0"/>
              <a:t>5th </a:t>
            </a:r>
            <a:r>
              <a:rPr lang="en-US" altLang="en-US" sz="800" dirty="0"/>
              <a:t>edition, © </a:t>
            </a:r>
            <a:r>
              <a:rPr lang="en-US" altLang="en-US" sz="800" dirty="0" smtClean="0"/>
              <a:t>2010</a:t>
            </a:r>
            <a:endParaRPr lang="en-US" altLang="en-US" sz="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/>
              <a:t>Step 3</a:t>
            </a:r>
            <a:r>
              <a:rPr lang="en-US" sz="3200" b="1" dirty="0" smtClean="0"/>
              <a:t>:</a:t>
            </a:r>
            <a:endParaRPr lang="en-US" sz="3200" b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>
          <a:xfrm>
            <a:off x="685800" y="2362200"/>
            <a:ext cx="2743200" cy="388620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Calculate the NPW for Each Event with PW(15%) = 2.0113</a:t>
            </a:r>
            <a:r>
              <a:rPr lang="en-US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X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Y 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- $15) - $100,623</a:t>
            </a: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Sample Calculation:</a:t>
            </a:r>
          </a:p>
          <a:p>
            <a:pPr lvl="1">
              <a:buFont typeface="Wingdings" pitchFamily="2" charset="2"/>
              <a:buChar char="q"/>
            </a:pPr>
            <a:r>
              <a:rPr lang="en-US" sz="14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X</a:t>
            </a: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1,600</a:t>
            </a:r>
          </a:p>
          <a:p>
            <a:pPr lvl="1">
              <a:buFont typeface="Wingdings" pitchFamily="2" charset="2"/>
              <a:buChar char="q"/>
            </a:pP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14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Y</a:t>
            </a: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$48</a:t>
            </a:r>
          </a:p>
          <a:p>
            <a:pPr lvl="1">
              <a:buFont typeface="Wingdings" pitchFamily="2" charset="2"/>
              <a:buChar char="q"/>
            </a:pP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PW(15%) = 2.0113(1,600)(48 – 15) - $100,623</a:t>
            </a:r>
          </a:p>
          <a:p>
            <a:pPr lvl="1"/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 = $5,574</a:t>
            </a:r>
            <a:endParaRPr 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8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pic>
        <p:nvPicPr>
          <p:cNvPr id="167937" name="Picture 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5050" y="2285107"/>
            <a:ext cx="5111750" cy="3354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/>
              <a:t>Step 4</a:t>
            </a:r>
            <a:r>
              <a:rPr lang="en-US" sz="3200" b="1" dirty="0" smtClean="0"/>
              <a:t>:</a:t>
            </a:r>
            <a:endParaRPr lang="en-US" sz="3200" b="1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2"/>
          </p:nvPr>
        </p:nvSpPr>
        <p:spPr>
          <a:xfrm>
            <a:off x="685800" y="2514600"/>
            <a:ext cx="2743200" cy="373380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Plot the NPW Probability Distribution Assuming </a:t>
            </a:r>
            <a:r>
              <a:rPr lang="en-US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X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and </a:t>
            </a:r>
            <a:r>
              <a:rPr lang="en-US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Y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are Independent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pic>
        <p:nvPicPr>
          <p:cNvPr id="8" name="Picture 3" descr="fg12_07EXM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5050" y="2526495"/>
            <a:ext cx="5111750" cy="287181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/>
              <a:t>Step 5</a:t>
            </a:r>
            <a:r>
              <a:rPr lang="en-US" sz="3200" b="1" dirty="0" smtClean="0"/>
              <a:t>:</a:t>
            </a:r>
            <a:endParaRPr lang="en-US" sz="3200" b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>
          <a:xfrm>
            <a:off x="685800" y="2590800"/>
            <a:ext cx="2743200" cy="36576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1600" dirty="0" smtClean="0"/>
              <a:t>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Calculation of the Mean of the NPW Distribution.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102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pic>
        <p:nvPicPr>
          <p:cNvPr id="163841" name="Picture 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5050" y="2559573"/>
            <a:ext cx="5111750" cy="2805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/>
              <a:t>Step 6</a:t>
            </a:r>
            <a:r>
              <a:rPr lang="en-US" sz="3200" b="1" dirty="0" smtClean="0"/>
              <a:t>:</a:t>
            </a:r>
            <a:endParaRPr lang="en-US" sz="3200" b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Calculation of the Variance of the NPW Distribution.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110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pic>
        <p:nvPicPr>
          <p:cNvPr id="161793" name="Picture 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5050" y="2364978"/>
            <a:ext cx="5111750" cy="3194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179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3276600"/>
            <a:ext cx="2590800" cy="14192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800" dirty="0"/>
              <a:t>Contemporary Engineering Economics, </a:t>
            </a:r>
            <a:r>
              <a:rPr lang="en-US" altLang="en-US" sz="800" dirty="0" smtClean="0"/>
              <a:t>5th </a:t>
            </a:r>
            <a:r>
              <a:rPr lang="en-US" altLang="en-US" sz="800" dirty="0"/>
              <a:t>edition, © </a:t>
            </a:r>
            <a:r>
              <a:rPr lang="en-US" altLang="en-US" sz="800" dirty="0" smtClean="0"/>
              <a:t>2010</a:t>
            </a:r>
            <a:endParaRPr lang="en-US" altLang="en-US" sz="800" dirty="0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Aggregating Risk Over Time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600" b="1" dirty="0">
                <a:solidFill>
                  <a:srgbClr val="FF3300"/>
                </a:solidFill>
                <a:latin typeface="+mj-lt"/>
              </a:rPr>
              <a:t>Approach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Determine the </a:t>
            </a:r>
            <a:r>
              <a:rPr lang="en-US" sz="26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mean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and </a:t>
            </a:r>
            <a:r>
              <a:rPr lang="en-US" sz="26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variance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of cash flows in each period, and then aggregate the risk over the project life in terms of NPW.</a:t>
            </a:r>
          </a:p>
          <a:p>
            <a:pPr>
              <a:buFont typeface="Wingdings" pitchFamily="2" charset="2"/>
              <a:buNone/>
            </a:pPr>
            <a:endParaRPr lang="en-US" sz="2600" dirty="0"/>
          </a:p>
        </p:txBody>
      </p:sp>
      <p:sp>
        <p:nvSpPr>
          <p:cNvPr id="9235" name="Text Box 19"/>
          <p:cNvSpPr txBox="1">
            <a:spLocks noChangeArrowheads="1"/>
          </p:cNvSpPr>
          <p:nvPr/>
        </p:nvSpPr>
        <p:spPr bwMode="auto">
          <a:xfrm>
            <a:off x="4648200" y="26273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9221" name="Line 5"/>
          <p:cNvSpPr>
            <a:spLocks noChangeShapeType="1"/>
          </p:cNvSpPr>
          <p:nvPr/>
        </p:nvSpPr>
        <p:spPr bwMode="auto">
          <a:xfrm>
            <a:off x="4816475" y="2971800"/>
            <a:ext cx="3429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222" name="Line 6"/>
          <p:cNvSpPr>
            <a:spLocks noChangeShapeType="1"/>
          </p:cNvSpPr>
          <p:nvPr/>
        </p:nvSpPr>
        <p:spPr bwMode="auto">
          <a:xfrm>
            <a:off x="4816475" y="2971800"/>
            <a:ext cx="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 flipV="1">
            <a:off x="5502275" y="21336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 flipV="1">
            <a:off x="6188075" y="1905000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 flipV="1">
            <a:off x="6873875" y="2362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 flipV="1">
            <a:off x="7559675" y="20574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 flipV="1">
            <a:off x="8245475" y="24384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229" name="Freeform 13"/>
          <p:cNvSpPr>
            <a:spLocks/>
          </p:cNvSpPr>
          <p:nvPr/>
        </p:nvSpPr>
        <p:spPr bwMode="auto">
          <a:xfrm>
            <a:off x="5502275" y="2133600"/>
            <a:ext cx="317500" cy="838200"/>
          </a:xfrm>
          <a:custGeom>
            <a:avLst/>
            <a:gdLst/>
            <a:ahLst/>
            <a:cxnLst>
              <a:cxn ang="0">
                <a:pos x="48" y="0"/>
              </a:cxn>
              <a:cxn ang="0">
                <a:pos x="48" y="48"/>
              </a:cxn>
              <a:cxn ang="0">
                <a:pos x="192" y="288"/>
              </a:cxn>
              <a:cxn ang="0">
                <a:pos x="0" y="528"/>
              </a:cxn>
            </a:cxnLst>
            <a:rect l="0" t="0" r="r" b="b"/>
            <a:pathLst>
              <a:path w="200" h="528">
                <a:moveTo>
                  <a:pt x="48" y="0"/>
                </a:moveTo>
                <a:cubicBezTo>
                  <a:pt x="36" y="0"/>
                  <a:pt x="24" y="0"/>
                  <a:pt x="48" y="48"/>
                </a:cubicBezTo>
                <a:cubicBezTo>
                  <a:pt x="72" y="96"/>
                  <a:pt x="200" y="208"/>
                  <a:pt x="192" y="288"/>
                </a:cubicBezTo>
                <a:cubicBezTo>
                  <a:pt x="184" y="368"/>
                  <a:pt x="92" y="448"/>
                  <a:pt x="0" y="52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230" name="Freeform 14"/>
          <p:cNvSpPr>
            <a:spLocks/>
          </p:cNvSpPr>
          <p:nvPr/>
        </p:nvSpPr>
        <p:spPr bwMode="auto">
          <a:xfrm>
            <a:off x="6188075" y="1981200"/>
            <a:ext cx="304800" cy="9144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92" y="96"/>
              </a:cxn>
              <a:cxn ang="0">
                <a:pos x="0" y="576"/>
              </a:cxn>
            </a:cxnLst>
            <a:rect l="0" t="0" r="r" b="b"/>
            <a:pathLst>
              <a:path w="192" h="576">
                <a:moveTo>
                  <a:pt x="0" y="0"/>
                </a:moveTo>
                <a:cubicBezTo>
                  <a:pt x="96" y="0"/>
                  <a:pt x="192" y="0"/>
                  <a:pt x="192" y="96"/>
                </a:cubicBezTo>
                <a:cubicBezTo>
                  <a:pt x="192" y="192"/>
                  <a:pt x="32" y="496"/>
                  <a:pt x="0" y="5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231" name="Freeform 15"/>
          <p:cNvSpPr>
            <a:spLocks/>
          </p:cNvSpPr>
          <p:nvPr/>
        </p:nvSpPr>
        <p:spPr bwMode="auto">
          <a:xfrm>
            <a:off x="6873875" y="2438400"/>
            <a:ext cx="317500" cy="533400"/>
          </a:xfrm>
          <a:custGeom>
            <a:avLst/>
            <a:gdLst/>
            <a:ahLst/>
            <a:cxnLst>
              <a:cxn ang="0">
                <a:pos x="48" y="0"/>
              </a:cxn>
              <a:cxn ang="0">
                <a:pos x="192" y="144"/>
              </a:cxn>
              <a:cxn ang="0">
                <a:pos x="0" y="336"/>
              </a:cxn>
            </a:cxnLst>
            <a:rect l="0" t="0" r="r" b="b"/>
            <a:pathLst>
              <a:path w="200" h="336">
                <a:moveTo>
                  <a:pt x="48" y="0"/>
                </a:moveTo>
                <a:cubicBezTo>
                  <a:pt x="124" y="44"/>
                  <a:pt x="200" y="88"/>
                  <a:pt x="192" y="144"/>
                </a:cubicBezTo>
                <a:cubicBezTo>
                  <a:pt x="184" y="200"/>
                  <a:pt x="32" y="304"/>
                  <a:pt x="0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232" name="Freeform 16"/>
          <p:cNvSpPr>
            <a:spLocks/>
          </p:cNvSpPr>
          <p:nvPr/>
        </p:nvSpPr>
        <p:spPr bwMode="auto">
          <a:xfrm>
            <a:off x="7559675" y="2133600"/>
            <a:ext cx="381000" cy="762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40" y="240"/>
              </a:cxn>
              <a:cxn ang="0">
                <a:pos x="0" y="480"/>
              </a:cxn>
            </a:cxnLst>
            <a:rect l="0" t="0" r="r" b="b"/>
            <a:pathLst>
              <a:path w="240" h="480">
                <a:moveTo>
                  <a:pt x="0" y="0"/>
                </a:moveTo>
                <a:cubicBezTo>
                  <a:pt x="120" y="80"/>
                  <a:pt x="240" y="160"/>
                  <a:pt x="240" y="240"/>
                </a:cubicBezTo>
                <a:cubicBezTo>
                  <a:pt x="240" y="320"/>
                  <a:pt x="120" y="400"/>
                  <a:pt x="0" y="48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233" name="Freeform 17"/>
          <p:cNvSpPr>
            <a:spLocks/>
          </p:cNvSpPr>
          <p:nvPr/>
        </p:nvSpPr>
        <p:spPr bwMode="auto">
          <a:xfrm>
            <a:off x="4816475" y="2971800"/>
            <a:ext cx="381000" cy="12192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40" y="288"/>
              </a:cxn>
              <a:cxn ang="0">
                <a:pos x="0" y="768"/>
              </a:cxn>
            </a:cxnLst>
            <a:rect l="0" t="0" r="r" b="b"/>
            <a:pathLst>
              <a:path w="240" h="768">
                <a:moveTo>
                  <a:pt x="0" y="0"/>
                </a:moveTo>
                <a:cubicBezTo>
                  <a:pt x="120" y="80"/>
                  <a:pt x="240" y="160"/>
                  <a:pt x="240" y="288"/>
                </a:cubicBezTo>
                <a:cubicBezTo>
                  <a:pt x="240" y="416"/>
                  <a:pt x="40" y="688"/>
                  <a:pt x="0" y="76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234" name="Freeform 18"/>
          <p:cNvSpPr>
            <a:spLocks/>
          </p:cNvSpPr>
          <p:nvPr/>
        </p:nvSpPr>
        <p:spPr bwMode="auto">
          <a:xfrm>
            <a:off x="8245475" y="2514600"/>
            <a:ext cx="152400" cy="381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96" y="96"/>
              </a:cxn>
              <a:cxn ang="0">
                <a:pos x="0" y="240"/>
              </a:cxn>
            </a:cxnLst>
            <a:rect l="0" t="0" r="r" b="b"/>
            <a:pathLst>
              <a:path w="96" h="240">
                <a:moveTo>
                  <a:pt x="0" y="0"/>
                </a:moveTo>
                <a:cubicBezTo>
                  <a:pt x="48" y="28"/>
                  <a:pt x="96" y="56"/>
                  <a:pt x="96" y="96"/>
                </a:cubicBezTo>
                <a:cubicBezTo>
                  <a:pt x="96" y="136"/>
                  <a:pt x="16" y="216"/>
                  <a:pt x="0" y="24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236" name="Text Box 20"/>
          <p:cNvSpPr txBox="1">
            <a:spLocks noChangeArrowheads="1"/>
          </p:cNvSpPr>
          <p:nvPr/>
        </p:nvSpPr>
        <p:spPr bwMode="auto">
          <a:xfrm>
            <a:off x="5349875" y="29718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9237" name="Text Box 21"/>
          <p:cNvSpPr txBox="1">
            <a:spLocks noChangeArrowheads="1"/>
          </p:cNvSpPr>
          <p:nvPr/>
        </p:nvSpPr>
        <p:spPr bwMode="auto">
          <a:xfrm>
            <a:off x="6035675" y="29718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2</a:t>
            </a:r>
          </a:p>
        </p:txBody>
      </p:sp>
      <p:sp>
        <p:nvSpPr>
          <p:cNvPr id="9238" name="Text Box 22"/>
          <p:cNvSpPr txBox="1">
            <a:spLocks noChangeArrowheads="1"/>
          </p:cNvSpPr>
          <p:nvPr/>
        </p:nvSpPr>
        <p:spPr bwMode="auto">
          <a:xfrm>
            <a:off x="6721475" y="29718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3</a:t>
            </a:r>
          </a:p>
        </p:txBody>
      </p:sp>
      <p:sp>
        <p:nvSpPr>
          <p:cNvPr id="9239" name="Text Box 23"/>
          <p:cNvSpPr txBox="1">
            <a:spLocks noChangeArrowheads="1"/>
          </p:cNvSpPr>
          <p:nvPr/>
        </p:nvSpPr>
        <p:spPr bwMode="auto">
          <a:xfrm>
            <a:off x="7429500" y="31162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9240" name="Text Box 24"/>
          <p:cNvSpPr txBox="1">
            <a:spLocks noChangeArrowheads="1"/>
          </p:cNvSpPr>
          <p:nvPr/>
        </p:nvSpPr>
        <p:spPr bwMode="auto">
          <a:xfrm>
            <a:off x="7407275" y="29718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4</a:t>
            </a:r>
          </a:p>
        </p:txBody>
      </p:sp>
      <p:sp>
        <p:nvSpPr>
          <p:cNvPr id="9241" name="Text Box 25"/>
          <p:cNvSpPr txBox="1">
            <a:spLocks noChangeArrowheads="1"/>
          </p:cNvSpPr>
          <p:nvPr/>
        </p:nvSpPr>
        <p:spPr bwMode="auto">
          <a:xfrm>
            <a:off x="8093075" y="2971800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9242" name="Line 26"/>
          <p:cNvSpPr>
            <a:spLocks noChangeShapeType="1"/>
          </p:cNvSpPr>
          <p:nvPr/>
        </p:nvSpPr>
        <p:spPr bwMode="auto">
          <a:xfrm>
            <a:off x="4953000" y="5562600"/>
            <a:ext cx="3352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243" name="Freeform 27"/>
          <p:cNvSpPr>
            <a:spLocks/>
          </p:cNvSpPr>
          <p:nvPr/>
        </p:nvSpPr>
        <p:spPr bwMode="auto">
          <a:xfrm>
            <a:off x="5273675" y="4267200"/>
            <a:ext cx="2514600" cy="1231900"/>
          </a:xfrm>
          <a:custGeom>
            <a:avLst/>
            <a:gdLst/>
            <a:ahLst/>
            <a:cxnLst>
              <a:cxn ang="0">
                <a:pos x="0" y="776"/>
              </a:cxn>
              <a:cxn ang="0">
                <a:pos x="480" y="632"/>
              </a:cxn>
              <a:cxn ang="0">
                <a:pos x="768" y="104"/>
              </a:cxn>
              <a:cxn ang="0">
                <a:pos x="1056" y="8"/>
              </a:cxn>
              <a:cxn ang="0">
                <a:pos x="1344" y="152"/>
              </a:cxn>
              <a:cxn ang="0">
                <a:pos x="1680" y="488"/>
              </a:cxn>
              <a:cxn ang="0">
                <a:pos x="2064" y="680"/>
              </a:cxn>
              <a:cxn ang="0">
                <a:pos x="2256" y="728"/>
              </a:cxn>
            </a:cxnLst>
            <a:rect l="0" t="0" r="r" b="b"/>
            <a:pathLst>
              <a:path w="2256" h="776">
                <a:moveTo>
                  <a:pt x="0" y="776"/>
                </a:moveTo>
                <a:cubicBezTo>
                  <a:pt x="176" y="760"/>
                  <a:pt x="352" y="744"/>
                  <a:pt x="480" y="632"/>
                </a:cubicBezTo>
                <a:cubicBezTo>
                  <a:pt x="608" y="520"/>
                  <a:pt x="672" y="208"/>
                  <a:pt x="768" y="104"/>
                </a:cubicBezTo>
                <a:cubicBezTo>
                  <a:pt x="864" y="0"/>
                  <a:pt x="960" y="0"/>
                  <a:pt x="1056" y="8"/>
                </a:cubicBezTo>
                <a:cubicBezTo>
                  <a:pt x="1152" y="16"/>
                  <a:pt x="1240" y="72"/>
                  <a:pt x="1344" y="152"/>
                </a:cubicBezTo>
                <a:cubicBezTo>
                  <a:pt x="1448" y="232"/>
                  <a:pt x="1560" y="400"/>
                  <a:pt x="1680" y="488"/>
                </a:cubicBezTo>
                <a:cubicBezTo>
                  <a:pt x="1800" y="576"/>
                  <a:pt x="1968" y="640"/>
                  <a:pt x="2064" y="680"/>
                </a:cubicBezTo>
                <a:cubicBezTo>
                  <a:pt x="2160" y="720"/>
                  <a:pt x="2208" y="724"/>
                  <a:pt x="2256" y="728"/>
                </a:cubicBezTo>
              </a:path>
            </a:pathLst>
          </a:cu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9244" name="Text Box 28"/>
          <p:cNvSpPr txBox="1">
            <a:spLocks noChangeArrowheads="1"/>
          </p:cNvSpPr>
          <p:nvPr/>
        </p:nvSpPr>
        <p:spPr bwMode="auto">
          <a:xfrm>
            <a:off x="6096000" y="5599113"/>
            <a:ext cx="104547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NPW</a:t>
            </a:r>
          </a:p>
        </p:txBody>
      </p:sp>
      <p:sp>
        <p:nvSpPr>
          <p:cNvPr id="9246" name="Line 30"/>
          <p:cNvSpPr>
            <a:spLocks noChangeShapeType="1"/>
          </p:cNvSpPr>
          <p:nvPr/>
        </p:nvSpPr>
        <p:spPr bwMode="auto">
          <a:xfrm>
            <a:off x="6492875" y="4114800"/>
            <a:ext cx="0" cy="1371600"/>
          </a:xfrm>
          <a:prstGeom prst="line">
            <a:avLst/>
          </a:prstGeom>
          <a:noFill/>
          <a:ln w="57150">
            <a:solidFill>
              <a:schemeClr val="tx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247" name="AutoShape 31"/>
          <p:cNvSpPr>
            <a:spLocks noChangeArrowheads="1"/>
          </p:cNvSpPr>
          <p:nvPr/>
        </p:nvSpPr>
        <p:spPr bwMode="auto">
          <a:xfrm rot="2893342">
            <a:off x="5349875" y="3467100"/>
            <a:ext cx="838200" cy="8382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248" name="Text Box 32"/>
          <p:cNvSpPr txBox="1">
            <a:spLocks noChangeArrowheads="1"/>
          </p:cNvSpPr>
          <p:nvPr/>
        </p:nvSpPr>
        <p:spPr bwMode="auto">
          <a:xfrm>
            <a:off x="6553200" y="3922713"/>
            <a:ext cx="151195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E[NPW]</a:t>
            </a:r>
          </a:p>
        </p:txBody>
      </p:sp>
      <p:sp>
        <p:nvSpPr>
          <p:cNvPr id="9249" name="Text Box 33"/>
          <p:cNvSpPr txBox="1">
            <a:spLocks noChangeArrowheads="1"/>
          </p:cNvSpPr>
          <p:nvPr/>
        </p:nvSpPr>
        <p:spPr bwMode="auto">
          <a:xfrm>
            <a:off x="6934200" y="4379913"/>
            <a:ext cx="187884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Var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[NPW]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10248" name="Rectangle 8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305800" cy="819912"/>
          </a:xfrm>
        </p:spPr>
        <p:txBody>
          <a:bodyPr>
            <a:noAutofit/>
          </a:bodyPr>
          <a:lstStyle/>
          <a:p>
            <a:r>
              <a:rPr lang="en-US" sz="3600" b="1" dirty="0"/>
              <a:t>Case 1: Independent </a:t>
            </a:r>
            <a:r>
              <a:rPr lang="en-US" sz="3600" b="1" dirty="0" smtClean="0"/>
              <a:t>Random Cash </a:t>
            </a:r>
            <a:r>
              <a:rPr lang="en-US" sz="3600" b="1" dirty="0"/>
              <a:t>Flows</a:t>
            </a: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0244" name="Object 4"/>
          <p:cNvGraphicFramePr>
            <a:graphicFrameLocks noChangeAspect="1"/>
          </p:cNvGraphicFramePr>
          <p:nvPr/>
        </p:nvGraphicFramePr>
        <p:xfrm>
          <a:off x="2286000" y="1905000"/>
          <a:ext cx="4319588" cy="785813"/>
        </p:xfrm>
        <a:graphic>
          <a:graphicData uri="http://schemas.openxmlformats.org/presentationml/2006/ole">
            <p:oleObj spid="_x0000_s156674" name="Equation" r:id="rId4" imgW="1396800" imgH="431640" progId="Equation.DSMT4">
              <p:embed/>
            </p:oleObj>
          </a:graphicData>
        </a:graphic>
      </p:graphicFrame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0246" name="Object 6"/>
          <p:cNvGraphicFramePr>
            <a:graphicFrameLocks noChangeAspect="1"/>
          </p:cNvGraphicFramePr>
          <p:nvPr/>
        </p:nvGraphicFramePr>
        <p:xfrm>
          <a:off x="2336800" y="3048000"/>
          <a:ext cx="4540250" cy="744538"/>
        </p:xfrm>
        <a:graphic>
          <a:graphicData uri="http://schemas.openxmlformats.org/presentationml/2006/ole">
            <p:oleObj spid="_x0000_s156675" name="Equation" r:id="rId5" imgW="1625400" imgH="431640" progId="Equation.DSMT4">
              <p:embed/>
            </p:oleObj>
          </a:graphicData>
        </a:graphic>
      </p:graphicFrame>
      <p:graphicFrame>
        <p:nvGraphicFramePr>
          <p:cNvPr id="10247" name="Object 7"/>
          <p:cNvGraphicFramePr>
            <a:graphicFrameLocks noChangeAspect="1"/>
          </p:cNvGraphicFramePr>
          <p:nvPr>
            <p:ph idx="4294967295"/>
          </p:nvPr>
        </p:nvGraphicFramePr>
        <p:xfrm>
          <a:off x="1765300" y="3917950"/>
          <a:ext cx="5156200" cy="2214563"/>
        </p:xfrm>
        <a:graphic>
          <a:graphicData uri="http://schemas.openxmlformats.org/presentationml/2006/ole">
            <p:oleObj spid="_x0000_s156676" name="Equation" r:id="rId6" imgW="4140000" imgH="177768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pic>
        <p:nvPicPr>
          <p:cNvPr id="12292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752600" y="3810000"/>
            <a:ext cx="5715000" cy="1371600"/>
          </a:xfr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sp>
        <p:nvSpPr>
          <p:cNvPr id="12291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972312"/>
          </a:xfrm>
        </p:spPr>
        <p:txBody>
          <a:bodyPr>
            <a:normAutofit/>
          </a:bodyPr>
          <a:lstStyle/>
          <a:p>
            <a:r>
              <a:rPr lang="en-US" sz="4400" b="1" dirty="0"/>
              <a:t>Case 2: Dependent Cash Flows</a:t>
            </a:r>
          </a:p>
        </p:txBody>
      </p:sp>
      <p:pic>
        <p:nvPicPr>
          <p:cNvPr id="1576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43200" y="2133600"/>
            <a:ext cx="3886200" cy="131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4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Example 12.7 </a:t>
            </a:r>
            <a:r>
              <a:rPr lang="en-US" b="1" dirty="0" smtClean="0"/>
              <a:t>Aggregation of Risk Over Time</a:t>
            </a:r>
            <a:endParaRPr lang="en-US" b="1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5181600" cy="457200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Net Cash Flow Statement Using the Generalized Cash Flow Approach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pic>
        <p:nvPicPr>
          <p:cNvPr id="94213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685800" y="2362200"/>
            <a:ext cx="5111750" cy="2800456"/>
          </a:xfr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sp>
        <p:nvSpPr>
          <p:cNvPr id="1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pic>
        <p:nvPicPr>
          <p:cNvPr id="94216" name="Picture 8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867400" y="3581400"/>
            <a:ext cx="2819400" cy="1577975"/>
          </a:xfr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grpSp>
        <p:nvGrpSpPr>
          <p:cNvPr id="20" name="Group 19"/>
          <p:cNvGrpSpPr/>
          <p:nvPr/>
        </p:nvGrpSpPr>
        <p:grpSpPr>
          <a:xfrm>
            <a:off x="6096000" y="1524000"/>
            <a:ext cx="2540000" cy="1828800"/>
            <a:chOff x="5181600" y="1524000"/>
            <a:chExt cx="3454400" cy="1905000"/>
          </a:xfrm>
        </p:grpSpPr>
        <p:sp>
          <p:nvSpPr>
            <p:cNvPr id="94218" name="Line 10"/>
            <p:cNvSpPr>
              <a:spLocks noChangeShapeType="1"/>
            </p:cNvSpPr>
            <p:nvPr/>
          </p:nvSpPr>
          <p:spPr bwMode="auto">
            <a:xfrm>
              <a:off x="5334000" y="2438400"/>
              <a:ext cx="29718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4219" name="Line 11"/>
            <p:cNvSpPr>
              <a:spLocks noChangeShapeType="1"/>
            </p:cNvSpPr>
            <p:nvPr/>
          </p:nvSpPr>
          <p:spPr bwMode="auto">
            <a:xfrm>
              <a:off x="5334000" y="2438400"/>
              <a:ext cx="0" cy="990600"/>
            </a:xfrm>
            <a:prstGeom prst="line">
              <a:avLst/>
            </a:prstGeom>
            <a:noFill/>
            <a:ln w="57150">
              <a:solidFill>
                <a:schemeClr val="tx2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4220" name="Line 12"/>
            <p:cNvSpPr>
              <a:spLocks noChangeShapeType="1"/>
            </p:cNvSpPr>
            <p:nvPr/>
          </p:nvSpPr>
          <p:spPr bwMode="auto">
            <a:xfrm flipV="1">
              <a:off x="6248400" y="1676400"/>
              <a:ext cx="0" cy="762000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4221" name="Line 13"/>
            <p:cNvSpPr>
              <a:spLocks noChangeShapeType="1"/>
            </p:cNvSpPr>
            <p:nvPr/>
          </p:nvSpPr>
          <p:spPr bwMode="auto">
            <a:xfrm flipV="1">
              <a:off x="7315200" y="1600200"/>
              <a:ext cx="0" cy="838200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4222" name="Line 14"/>
            <p:cNvSpPr>
              <a:spLocks noChangeShapeType="1"/>
            </p:cNvSpPr>
            <p:nvPr/>
          </p:nvSpPr>
          <p:spPr bwMode="auto">
            <a:xfrm flipV="1">
              <a:off x="8305800" y="1524000"/>
              <a:ext cx="0" cy="914400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4223" name="Text Box 15"/>
            <p:cNvSpPr txBox="1">
              <a:spLocks noChangeArrowheads="1"/>
            </p:cNvSpPr>
            <p:nvPr/>
          </p:nvSpPr>
          <p:spPr bwMode="auto">
            <a:xfrm>
              <a:off x="5181600" y="2057400"/>
              <a:ext cx="3111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0</a:t>
              </a:r>
            </a:p>
          </p:txBody>
        </p:sp>
        <p:sp>
          <p:nvSpPr>
            <p:cNvPr id="94224" name="Text Box 16"/>
            <p:cNvSpPr txBox="1">
              <a:spLocks noChangeArrowheads="1"/>
            </p:cNvSpPr>
            <p:nvPr/>
          </p:nvSpPr>
          <p:spPr bwMode="auto">
            <a:xfrm>
              <a:off x="6080125" y="2398713"/>
              <a:ext cx="3111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1</a:t>
              </a:r>
            </a:p>
          </p:txBody>
        </p:sp>
        <p:sp>
          <p:nvSpPr>
            <p:cNvPr id="94226" name="Text Box 18"/>
            <p:cNvSpPr txBox="1">
              <a:spLocks noChangeArrowheads="1"/>
            </p:cNvSpPr>
            <p:nvPr/>
          </p:nvSpPr>
          <p:spPr bwMode="auto">
            <a:xfrm>
              <a:off x="7162800" y="2438400"/>
              <a:ext cx="3048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2</a:t>
              </a:r>
            </a:p>
          </p:txBody>
        </p:sp>
        <p:sp>
          <p:nvSpPr>
            <p:cNvPr id="94227" name="Text Box 19"/>
            <p:cNvSpPr txBox="1">
              <a:spLocks noChangeArrowheads="1"/>
            </p:cNvSpPr>
            <p:nvPr/>
          </p:nvSpPr>
          <p:spPr bwMode="auto">
            <a:xfrm>
              <a:off x="8153400" y="2438400"/>
              <a:ext cx="3048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3</a:t>
              </a:r>
            </a:p>
          </p:txBody>
        </p:sp>
        <p:sp>
          <p:nvSpPr>
            <p:cNvPr id="94230" name="Freeform 22"/>
            <p:cNvSpPr>
              <a:spLocks/>
            </p:cNvSpPr>
            <p:nvPr/>
          </p:nvSpPr>
          <p:spPr bwMode="auto">
            <a:xfrm>
              <a:off x="6324600" y="1828800"/>
              <a:ext cx="254000" cy="609600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152" y="144"/>
                </a:cxn>
                <a:cxn ang="0">
                  <a:pos x="56" y="240"/>
                </a:cxn>
                <a:cxn ang="0">
                  <a:pos x="8" y="336"/>
                </a:cxn>
                <a:cxn ang="0">
                  <a:pos x="8" y="384"/>
                </a:cxn>
              </a:cxnLst>
              <a:rect l="0" t="0" r="r" b="b"/>
              <a:pathLst>
                <a:path w="160" h="384">
                  <a:moveTo>
                    <a:pt x="8" y="0"/>
                  </a:moveTo>
                  <a:cubicBezTo>
                    <a:pt x="76" y="52"/>
                    <a:pt x="144" y="104"/>
                    <a:pt x="152" y="144"/>
                  </a:cubicBezTo>
                  <a:cubicBezTo>
                    <a:pt x="160" y="184"/>
                    <a:pt x="80" y="208"/>
                    <a:pt x="56" y="240"/>
                  </a:cubicBezTo>
                  <a:cubicBezTo>
                    <a:pt x="32" y="272"/>
                    <a:pt x="16" y="312"/>
                    <a:pt x="8" y="336"/>
                  </a:cubicBezTo>
                  <a:cubicBezTo>
                    <a:pt x="0" y="360"/>
                    <a:pt x="8" y="376"/>
                    <a:pt x="8" y="38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4232" name="Freeform 24"/>
            <p:cNvSpPr>
              <a:spLocks/>
            </p:cNvSpPr>
            <p:nvPr/>
          </p:nvSpPr>
          <p:spPr bwMode="auto">
            <a:xfrm>
              <a:off x="7391400" y="1676400"/>
              <a:ext cx="228600" cy="6858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" y="144"/>
                </a:cxn>
                <a:cxn ang="0">
                  <a:pos x="240" y="192"/>
                </a:cxn>
                <a:cxn ang="0">
                  <a:pos x="240" y="288"/>
                </a:cxn>
                <a:cxn ang="0">
                  <a:pos x="144" y="336"/>
                </a:cxn>
                <a:cxn ang="0">
                  <a:pos x="48" y="432"/>
                </a:cxn>
              </a:cxnLst>
              <a:rect l="0" t="0" r="r" b="b"/>
              <a:pathLst>
                <a:path w="264" h="432">
                  <a:moveTo>
                    <a:pt x="0" y="0"/>
                  </a:moveTo>
                  <a:cubicBezTo>
                    <a:pt x="28" y="56"/>
                    <a:pt x="56" y="112"/>
                    <a:pt x="96" y="144"/>
                  </a:cubicBezTo>
                  <a:cubicBezTo>
                    <a:pt x="136" y="176"/>
                    <a:pt x="216" y="168"/>
                    <a:pt x="240" y="192"/>
                  </a:cubicBezTo>
                  <a:cubicBezTo>
                    <a:pt x="264" y="216"/>
                    <a:pt x="256" y="264"/>
                    <a:pt x="240" y="288"/>
                  </a:cubicBezTo>
                  <a:cubicBezTo>
                    <a:pt x="224" y="312"/>
                    <a:pt x="176" y="312"/>
                    <a:pt x="144" y="336"/>
                  </a:cubicBezTo>
                  <a:cubicBezTo>
                    <a:pt x="112" y="360"/>
                    <a:pt x="80" y="396"/>
                    <a:pt x="48" y="43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4233" name="Freeform 25"/>
            <p:cNvSpPr>
              <a:spLocks/>
            </p:cNvSpPr>
            <p:nvPr/>
          </p:nvSpPr>
          <p:spPr bwMode="auto">
            <a:xfrm>
              <a:off x="8382000" y="1600200"/>
              <a:ext cx="254000" cy="7620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" y="288"/>
                </a:cxn>
                <a:cxn ang="0">
                  <a:pos x="144" y="432"/>
                </a:cxn>
                <a:cxn ang="0">
                  <a:pos x="0" y="480"/>
                </a:cxn>
              </a:cxnLst>
              <a:rect l="0" t="0" r="r" b="b"/>
              <a:pathLst>
                <a:path w="160" h="480">
                  <a:moveTo>
                    <a:pt x="0" y="0"/>
                  </a:moveTo>
                  <a:cubicBezTo>
                    <a:pt x="36" y="108"/>
                    <a:pt x="72" y="216"/>
                    <a:pt x="96" y="288"/>
                  </a:cubicBezTo>
                  <a:cubicBezTo>
                    <a:pt x="120" y="360"/>
                    <a:pt x="160" y="400"/>
                    <a:pt x="144" y="432"/>
                  </a:cubicBezTo>
                  <a:cubicBezTo>
                    <a:pt x="128" y="464"/>
                    <a:pt x="64" y="472"/>
                    <a:pt x="0" y="48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101382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97231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Case 1: Independent Cash Flows</a:t>
            </a:r>
          </a:p>
        </p:txBody>
      </p:sp>
      <p:pic>
        <p:nvPicPr>
          <p:cNvPr id="101381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285875" y="1981200"/>
            <a:ext cx="6570663" cy="4122738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Case 2: Dependent Cash Flows</a:t>
            </a:r>
          </a:p>
        </p:txBody>
      </p:sp>
      <p:pic>
        <p:nvPicPr>
          <p:cNvPr id="104452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04800" y="1524000"/>
            <a:ext cx="4032250" cy="4759325"/>
          </a:xfr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pic>
        <p:nvPicPr>
          <p:cNvPr id="104454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495800" y="1524000"/>
            <a:ext cx="4038600" cy="4724400"/>
          </a:xfr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8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Types of Probability Distribution</a:t>
            </a:r>
          </a:p>
        </p:txBody>
      </p:sp>
      <p:sp>
        <p:nvSpPr>
          <p:cNvPr id="144389" name="Rectangle 5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Continuous Probability Distribution</a:t>
            </a:r>
          </a:p>
          <a:p>
            <a:pPr lvl="1"/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Triangular distribution</a:t>
            </a:r>
          </a:p>
          <a:p>
            <a:pPr lvl="1"/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Uniform distribution</a:t>
            </a:r>
          </a:p>
          <a:p>
            <a:pPr lvl="1"/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Normal distribution</a:t>
            </a:r>
          </a:p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Discrete Probability Distribution</a:t>
            </a:r>
          </a:p>
          <a:p>
            <a:pPr lvl="1"/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Cumulative Probability Distribution</a:t>
            </a:r>
          </a:p>
          <a:p>
            <a:pPr lvl="1"/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Discrete</a:t>
            </a:r>
          </a:p>
          <a:p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lvl="1"/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Continuous </a:t>
            </a:r>
          </a:p>
          <a:p>
            <a:pPr>
              <a:buNone/>
            </a:pP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Symbol" pitchFamily="18" charset="2"/>
              </a:rPr>
              <a:t>		   </a:t>
            </a:r>
            <a:r>
              <a:rPr lang="en-US" sz="2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Symbol" pitchFamily="18" charset="2"/>
              </a:rPr>
              <a:t>f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Symbol" pitchFamily="18" charset="2"/>
              </a:rPr>
              <a:t>(</a:t>
            </a:r>
            <a:r>
              <a:rPr lang="en-US" sz="2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Symbol" pitchFamily="18" charset="2"/>
              </a:rPr>
              <a:t>x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Symbol" pitchFamily="18" charset="2"/>
              </a:rPr>
              <a:t>)</a:t>
            </a:r>
            <a:r>
              <a:rPr lang="en-US" sz="28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Symbol" pitchFamily="18" charset="2"/>
              </a:rPr>
              <a:t>dx</a:t>
            </a:r>
            <a:endParaRPr lang="en-US" sz="28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graphicFrame>
        <p:nvGraphicFramePr>
          <p:cNvPr id="108546" name="Object 2"/>
          <p:cNvGraphicFramePr>
            <a:graphicFrameLocks noChangeAspect="1"/>
          </p:cNvGraphicFramePr>
          <p:nvPr/>
        </p:nvGraphicFramePr>
        <p:xfrm>
          <a:off x="5403850" y="3343275"/>
          <a:ext cx="2603500" cy="703263"/>
        </p:xfrm>
        <a:graphic>
          <a:graphicData uri="http://schemas.openxmlformats.org/presentationml/2006/ole">
            <p:oleObj spid="_x0000_s108546" name="Equation" r:id="rId4" imgW="1358640" imgH="44424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Normal Distribution Assumption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distribution of a sum of a large number of independent variables is approximately normal – </a:t>
            </a:r>
            <a:r>
              <a:rPr lang="en-US" sz="1800" b="1" dirty="0" smtClean="0">
                <a:solidFill>
                  <a:srgbClr val="FF3300"/>
                </a:solidFill>
                <a:latin typeface="+mj-lt"/>
              </a:rPr>
              <a:t>Central-Limit-Theorem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. 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 smtClean="0"/>
              <a:t>Contemporary Engineering Economics, 5th edition, © 2010</a:t>
            </a:r>
            <a:endParaRPr lang="en-US" altLang="en-US" sz="1000" dirty="0"/>
          </a:p>
        </p:txBody>
      </p:sp>
      <p:pic>
        <p:nvPicPr>
          <p:cNvPr id="1832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5050" y="1958458"/>
            <a:ext cx="5111750" cy="400788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pic>
        <p:nvPicPr>
          <p:cNvPr id="15362" name="Picture 2" descr="fg12_08EX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524000"/>
            <a:ext cx="7696200" cy="455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305800" cy="66751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NPW Distribution with ±3</a:t>
            </a:r>
            <a:r>
              <a:rPr lang="el-GR" b="1" dirty="0"/>
              <a:t>σ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Expected Return/Risk Trade-off</a:t>
            </a:r>
          </a:p>
        </p:txBody>
      </p:sp>
      <p:pic>
        <p:nvPicPr>
          <p:cNvPr id="1843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601788" y="1600200"/>
            <a:ext cx="5938837" cy="4530725"/>
          </a:xfrm>
          <a:noFill/>
          <a:ln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7" name="Rectangle 67"/>
          <p:cNvSpPr>
            <a:spLocks noGrp="1" noChangeArrowheads="1"/>
          </p:cNvSpPr>
          <p:nvPr>
            <p:ph type="title"/>
          </p:nvPr>
        </p:nvSpPr>
        <p:spPr>
          <a:xfrm>
            <a:off x="685800" y="514352"/>
            <a:ext cx="3276600" cy="1162050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Example 12.8 Comparing </a:t>
            </a:r>
            <a:r>
              <a:rPr lang="en-US" sz="2400" b="1" dirty="0"/>
              <a:t>Risky Mutually Exclusive Projects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Green Engineering has developed a prototype conversion unit that allows a motorist to switch from gasoline to compressed natural gas.</a:t>
            </a:r>
          </a:p>
          <a:p>
            <a:pPr>
              <a:buFont typeface="Wingdings" pitchFamily="2" charset="2"/>
              <a:buChar char="q"/>
            </a:pP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Four models with different NPW distributions at MARR = 10%.</a:t>
            </a:r>
          </a:p>
          <a:p>
            <a:pPr>
              <a:buFont typeface="Wingdings" pitchFamily="2" charset="2"/>
              <a:buChar char="q"/>
            </a:pP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Find the best model to market.</a:t>
            </a:r>
            <a:endParaRPr lang="en-US" sz="1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69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2900" b="1">
              <a:solidFill>
                <a:schemeClr val="tx2"/>
              </a:solidFill>
              <a:latin typeface="Garamond" pitchFamily="18" charset="0"/>
            </a:endParaRPr>
          </a:p>
        </p:txBody>
      </p:sp>
      <p:pic>
        <p:nvPicPr>
          <p:cNvPr id="1812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5050" y="2133600"/>
            <a:ext cx="5111750" cy="3188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800" dirty="0"/>
              <a:t>Contemporary Engineering Economics, </a:t>
            </a:r>
            <a:r>
              <a:rPr lang="en-US" altLang="en-US" sz="800" dirty="0" smtClean="0"/>
              <a:t>5th </a:t>
            </a:r>
            <a:r>
              <a:rPr lang="en-US" altLang="en-US" sz="800" dirty="0"/>
              <a:t>edition, © </a:t>
            </a:r>
            <a:r>
              <a:rPr lang="en-US" altLang="en-US" sz="800" dirty="0" smtClean="0"/>
              <a:t>2010</a:t>
            </a:r>
            <a:endParaRPr lang="en-US" altLang="en-US" sz="800" dirty="0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609600" y="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3400" b="1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Comparison Rule</a:t>
            </a: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356100" cy="4530725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If E</a:t>
            </a:r>
            <a:r>
              <a:rPr lang="en-US" sz="26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&gt; E</a:t>
            </a:r>
            <a:r>
              <a:rPr lang="en-US" sz="26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and V</a:t>
            </a:r>
            <a:r>
              <a:rPr lang="en-US" sz="26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Symbol" pitchFamily="18" charset="2"/>
              </a:rPr>
              <a:t> V</a:t>
            </a:r>
            <a:r>
              <a:rPr lang="en-US" sz="26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Symbol" pitchFamily="18" charset="2"/>
              </a:rPr>
              <a:t>B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Symbol" pitchFamily="18" charset="2"/>
              </a:rPr>
              <a:t>, select A.</a:t>
            </a:r>
          </a:p>
          <a:p>
            <a:pPr>
              <a:buFont typeface="Wingdings" pitchFamily="2" charset="2"/>
              <a:buChar char="q"/>
            </a:pP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If E</a:t>
            </a:r>
            <a:r>
              <a:rPr lang="en-US" sz="26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E</a:t>
            </a:r>
            <a:r>
              <a:rPr lang="en-US" sz="26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and V</a:t>
            </a:r>
            <a:r>
              <a:rPr lang="en-US" sz="26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Symbol" pitchFamily="18" charset="2"/>
              </a:rPr>
              <a:t> V</a:t>
            </a:r>
            <a:r>
              <a:rPr lang="en-US" sz="26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Symbol" pitchFamily="18" charset="2"/>
              </a:rPr>
              <a:t>B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Symbol" pitchFamily="18" charset="2"/>
              </a:rPr>
              <a:t>, select A.</a:t>
            </a:r>
            <a:endParaRPr lang="en-US" sz="2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If E</a:t>
            </a:r>
            <a:r>
              <a:rPr lang="en-US" sz="26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&lt; E</a:t>
            </a:r>
            <a:r>
              <a:rPr lang="en-US" sz="26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and V</a:t>
            </a:r>
            <a:r>
              <a:rPr lang="en-US" sz="26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Symbol" pitchFamily="18" charset="2"/>
              </a:rPr>
              <a:t> V</a:t>
            </a:r>
            <a:r>
              <a:rPr lang="en-US" sz="26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Symbol" pitchFamily="18" charset="2"/>
              </a:rPr>
              <a:t>B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Symbol" pitchFamily="18" charset="2"/>
              </a:rPr>
              <a:t>, select B.</a:t>
            </a:r>
            <a:endParaRPr lang="en-US" sz="2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If E</a:t>
            </a:r>
            <a:r>
              <a:rPr lang="en-US" sz="26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&gt; E</a:t>
            </a:r>
            <a:r>
              <a:rPr lang="en-US" sz="26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and V</a:t>
            </a:r>
            <a:r>
              <a:rPr lang="en-US" sz="26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Symbol" pitchFamily="18" charset="2"/>
              </a:rPr>
              <a:t>&gt; V</a:t>
            </a:r>
            <a:r>
              <a:rPr lang="en-US" sz="26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Symbol" pitchFamily="18" charset="2"/>
              </a:rPr>
              <a:t>B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Symbol" pitchFamily="18" charset="2"/>
              </a:rPr>
              <a:t>, Not clear.</a:t>
            </a:r>
            <a:endParaRPr lang="en-US" sz="2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endParaRPr lang="en-US" sz="2600" dirty="0">
              <a:solidFill>
                <a:srgbClr val="000066"/>
              </a:solidFill>
            </a:endParaRPr>
          </a:p>
        </p:txBody>
      </p:sp>
      <p:graphicFrame>
        <p:nvGraphicFramePr>
          <p:cNvPr id="19461" name="Group 5"/>
          <p:cNvGraphicFramePr>
            <a:graphicFrameLocks noGrp="1"/>
          </p:cNvGraphicFramePr>
          <p:nvPr/>
        </p:nvGraphicFramePr>
        <p:xfrm>
          <a:off x="4876800" y="2057400"/>
          <a:ext cx="3962400" cy="2743201"/>
        </p:xfrm>
        <a:graphic>
          <a:graphicData uri="http://schemas.openxmlformats.org/drawingml/2006/table">
            <a:tbl>
              <a:tblPr/>
              <a:tblGrid>
                <a:gridCol w="1447800"/>
                <a:gridCol w="1143000"/>
                <a:gridCol w="1371600"/>
              </a:tblGrid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Model Type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E (NPW)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Var (NPW)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</a:tr>
              <a:tr h="549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Model 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$1,950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747,500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563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Model 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2,100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915,000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Model 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2,100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1,190,000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Model 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2,000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1,000,000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sp>
        <p:nvSpPr>
          <p:cNvPr id="19487" name="Text Box 31"/>
          <p:cNvSpPr txBox="1">
            <a:spLocks noChangeArrowheads="1"/>
          </p:cNvSpPr>
          <p:nvPr/>
        </p:nvSpPr>
        <p:spPr bwMode="auto">
          <a:xfrm>
            <a:off x="4937125" y="5167313"/>
            <a:ext cx="3989388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FF0066"/>
                </a:solidFill>
                <a:latin typeface="+mj-lt"/>
              </a:rPr>
              <a:t>Model 2 vs. Model 3 </a:t>
            </a:r>
            <a:r>
              <a:rPr lang="en-US" sz="1600" dirty="0" smtClean="0">
                <a:solidFill>
                  <a:srgbClr val="FF0066"/>
                </a:solidFill>
                <a:latin typeface="+mj-lt"/>
                <a:sym typeface="ZapfDingbats" pitchFamily="82" charset="2"/>
              </a:rPr>
              <a:t>    Model </a:t>
            </a:r>
            <a:r>
              <a:rPr lang="en-US" sz="1600" dirty="0">
                <a:solidFill>
                  <a:srgbClr val="FF0066"/>
                </a:solidFill>
                <a:latin typeface="+mj-lt"/>
                <a:sym typeface="ZapfDingbats" pitchFamily="82" charset="2"/>
              </a:rPr>
              <a:t>2 &gt;&gt;&gt; Model 3</a:t>
            </a:r>
          </a:p>
          <a:p>
            <a:r>
              <a:rPr lang="en-US" sz="1600" dirty="0">
                <a:solidFill>
                  <a:srgbClr val="FF0066"/>
                </a:solidFill>
                <a:latin typeface="+mj-lt"/>
                <a:sym typeface="ZapfDingbats" pitchFamily="82" charset="2"/>
              </a:rPr>
              <a:t>Model 2 vs. Model 4 </a:t>
            </a:r>
            <a:r>
              <a:rPr lang="en-US" sz="1600" dirty="0" smtClean="0">
                <a:solidFill>
                  <a:srgbClr val="FF0066"/>
                </a:solidFill>
                <a:latin typeface="+mj-lt"/>
                <a:sym typeface="ZapfDingbats" pitchFamily="82" charset="2"/>
              </a:rPr>
              <a:t>    Model </a:t>
            </a:r>
            <a:r>
              <a:rPr lang="en-US" sz="1600" dirty="0">
                <a:solidFill>
                  <a:srgbClr val="FF0066"/>
                </a:solidFill>
                <a:latin typeface="+mj-lt"/>
                <a:sym typeface="ZapfDingbats" pitchFamily="82" charset="2"/>
              </a:rPr>
              <a:t>2 &gt;&gt;&gt; Model 4</a:t>
            </a:r>
          </a:p>
          <a:p>
            <a:r>
              <a:rPr lang="en-US" sz="1600" dirty="0">
                <a:solidFill>
                  <a:srgbClr val="FF0066"/>
                </a:solidFill>
                <a:latin typeface="+mj-lt"/>
                <a:sym typeface="ZapfDingbats" pitchFamily="82" charset="2"/>
              </a:rPr>
              <a:t>Model 2 vs. Model 1 </a:t>
            </a:r>
            <a:r>
              <a:rPr lang="en-US" sz="1600" dirty="0" smtClean="0">
                <a:solidFill>
                  <a:srgbClr val="FF0066"/>
                </a:solidFill>
                <a:latin typeface="+mj-lt"/>
                <a:sym typeface="ZapfDingbats" pitchFamily="82" charset="2"/>
              </a:rPr>
              <a:t>    </a:t>
            </a:r>
            <a:r>
              <a:rPr lang="en-US" sz="1600" dirty="0">
                <a:solidFill>
                  <a:srgbClr val="FF0066"/>
                </a:solidFill>
                <a:latin typeface="+mj-lt"/>
                <a:sym typeface="ZapfDingbats" pitchFamily="82" charset="2"/>
              </a:rPr>
              <a:t>Can’t decide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6705600" y="5334000"/>
            <a:ext cx="152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6705600" y="5562600"/>
            <a:ext cx="152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6705600" y="5791200"/>
            <a:ext cx="152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pic>
        <p:nvPicPr>
          <p:cNvPr id="21506" name="Picture 2" descr="fg12_09EX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752600"/>
            <a:ext cx="7467600" cy="44894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</p:pic>
      <p:sp>
        <p:nvSpPr>
          <p:cNvPr id="21507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305800" cy="896112"/>
          </a:xfrm>
        </p:spPr>
        <p:txBody>
          <a:bodyPr>
            <a:normAutofit fontScale="90000"/>
          </a:bodyPr>
          <a:lstStyle/>
          <a:p>
            <a:r>
              <a:rPr lang="en-US" sz="3800" b="1" dirty="0"/>
              <a:t>Mean-Variance Chart Showing Project Dominance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Summary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Clr>
                <a:schemeClr val="accent1"/>
              </a:buClr>
              <a:buFont typeface="Wingdings" pitchFamily="2" charset="2"/>
              <a:buChar char="q"/>
            </a:pPr>
            <a:r>
              <a:rPr lang="en-US" b="1" dirty="0" smtClean="0">
                <a:solidFill>
                  <a:srgbClr val="FF3300"/>
                </a:solidFill>
                <a:latin typeface="+mj-lt"/>
              </a:rPr>
              <a:t>Project risk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—the possibility that an investment project will not meet our minimum return requirements for acceptability.</a:t>
            </a:r>
          </a:p>
          <a:p>
            <a:pPr marL="342900" indent="-342900">
              <a:lnSpc>
                <a:spcPct val="90000"/>
              </a:lnSpc>
              <a:spcBef>
                <a:spcPct val="50000"/>
              </a:spcBef>
              <a:buClr>
                <a:schemeClr val="accent1"/>
              </a:buClr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Our real task is not to try to find “</a:t>
            </a:r>
            <a:r>
              <a:rPr lang="en-US" b="1" dirty="0" smtClean="0">
                <a:solidFill>
                  <a:srgbClr val="FF3300"/>
                </a:solidFill>
                <a:latin typeface="+mj-lt"/>
              </a:rPr>
              <a:t>risk-free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” projects—they don’t exist in real life.  The challenge is to decide what level of risk we are willing to assume and then, having decided on your </a:t>
            </a:r>
            <a:r>
              <a:rPr lang="en-US" b="1" dirty="0" smtClean="0">
                <a:solidFill>
                  <a:srgbClr val="FF3300"/>
                </a:solidFill>
                <a:latin typeface="+mj-lt"/>
              </a:rPr>
              <a:t>risk tolerance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to understand the implications of that choice.</a:t>
            </a:r>
          </a:p>
          <a:p>
            <a:pPr marL="342900" indent="-342900">
              <a:spcBef>
                <a:spcPct val="50000"/>
              </a:spcBef>
              <a:buClr>
                <a:schemeClr val="accent1"/>
              </a:buClr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Three of the most basic tools for assessing project risk are (1) sensitivity analysis, (2) break-even analysis, and (3) scenario analysis.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 smtClean="0"/>
              <a:t>Contemporary Engineering Economics, 5th edition, © 2010</a:t>
            </a:r>
            <a:endParaRPr lang="en-US" altLang="en-US" sz="10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685800" y="9144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q"/>
            </a:pP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Sensitivity, break-even, and scenario analyses are reasonably simple to apply, but also somewhat simplistic and imprecise in cases where we must deal with multifaceted </a:t>
            </a:r>
            <a:r>
              <a:rPr lang="en-US" sz="2600" b="1" dirty="0">
                <a:solidFill>
                  <a:srgbClr val="FF3300"/>
                </a:solidFill>
                <a:latin typeface="+mj-lt"/>
              </a:rPr>
              <a:t>project uncertainty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. 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q"/>
            </a:pPr>
            <a:endParaRPr lang="en-US" sz="2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q"/>
            </a:pPr>
            <a:r>
              <a:rPr lang="en-US" sz="2600" b="1" dirty="0">
                <a:solidFill>
                  <a:srgbClr val="FF3300"/>
                </a:solidFill>
                <a:latin typeface="+mj-lt"/>
              </a:rPr>
              <a:t>Probability concepts 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allow us to further refine the analysis of project risk by assigning numerical values to the likelihood that project variables will have certain values.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q"/>
            </a:pPr>
            <a:endParaRPr lang="en-US" sz="2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q"/>
            </a:pP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end goal of a probabilistic analysis of project variables is to produce an </a:t>
            </a:r>
            <a:r>
              <a:rPr lang="en-US" sz="2600" b="1" dirty="0">
                <a:solidFill>
                  <a:srgbClr val="FF3300"/>
                </a:solidFill>
                <a:latin typeface="+mj-lt"/>
              </a:rPr>
              <a:t>NPW distribution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.  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762000" y="990600"/>
            <a:ext cx="7696200" cy="4013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q"/>
            </a:pP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From the NPW distribution, we can extract such useful information as the </a:t>
            </a:r>
            <a:r>
              <a:rPr lang="en-US" sz="2800" b="1" dirty="0">
                <a:solidFill>
                  <a:srgbClr val="FF3300"/>
                </a:solidFill>
                <a:latin typeface="+mj-lt"/>
              </a:rPr>
              <a:t>expected NPW value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the extent to which other NPW values vary from , or are clustered 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around 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expected value, (</a:t>
            </a:r>
            <a:r>
              <a:rPr lang="en-US" sz="2800" b="1" dirty="0">
                <a:solidFill>
                  <a:srgbClr val="FF3300"/>
                </a:solidFill>
                <a:latin typeface="+mj-lt"/>
              </a:rPr>
              <a:t>variance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), and the best- and worst-case NPWs.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q"/>
            </a:pP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All other things being equal, if the expected returns are approximately the same, choose the portfolio with the lowest expected risk (variance).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q"/>
            </a:pPr>
            <a:endParaRPr lang="en-US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800" b="1" dirty="0"/>
              <a:t>Useful Continuous Probability Distributions in Cash Flow Analysis</a:t>
            </a:r>
          </a:p>
        </p:txBody>
      </p:sp>
      <p:pic>
        <p:nvPicPr>
          <p:cNvPr id="64518" name="Picture 6" descr="fg12_0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57200" y="3167433"/>
            <a:ext cx="4038600" cy="1940772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pic>
        <p:nvPicPr>
          <p:cNvPr id="64519" name="Picture 7" descr="fg12_04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648200" y="3188467"/>
            <a:ext cx="4038600" cy="1916933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64520" name="Text Box 8"/>
          <p:cNvSpPr txBox="1">
            <a:spLocks noChangeArrowheads="1"/>
          </p:cNvSpPr>
          <p:nvPr/>
        </p:nvSpPr>
        <p:spPr bwMode="auto">
          <a:xfrm>
            <a:off x="974725" y="2017713"/>
            <a:ext cx="264848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b="1" dirty="0">
                <a:solidFill>
                  <a:srgbClr val="FF3300"/>
                </a:solidFill>
                <a:latin typeface="+mj-lt"/>
              </a:rPr>
              <a:t>(a) Triangular Distribution</a:t>
            </a:r>
          </a:p>
        </p:txBody>
      </p:sp>
      <p:sp>
        <p:nvSpPr>
          <p:cNvPr id="64521" name="Text Box 9"/>
          <p:cNvSpPr txBox="1">
            <a:spLocks noChangeArrowheads="1"/>
          </p:cNvSpPr>
          <p:nvPr/>
        </p:nvSpPr>
        <p:spPr bwMode="auto">
          <a:xfrm>
            <a:off x="5165725" y="1941513"/>
            <a:ext cx="2533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b="1" dirty="0">
                <a:solidFill>
                  <a:srgbClr val="FF3300"/>
                </a:solidFill>
                <a:latin typeface="+mj-lt"/>
              </a:rPr>
              <a:t>(b) Uniform Distribution</a:t>
            </a:r>
          </a:p>
        </p:txBody>
      </p:sp>
      <p:sp>
        <p:nvSpPr>
          <p:cNvPr id="64522" name="Text Box 10"/>
          <p:cNvSpPr txBox="1">
            <a:spLocks noChangeArrowheads="1"/>
          </p:cNvSpPr>
          <p:nvPr/>
        </p:nvSpPr>
        <p:spPr bwMode="auto">
          <a:xfrm>
            <a:off x="3657600" y="5181600"/>
            <a:ext cx="189616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L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minimum value</a:t>
            </a:r>
          </a:p>
          <a:p>
            <a:r>
              <a:rPr lang="en-US" sz="1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</a:t>
            </a:r>
            <a:r>
              <a:rPr lang="en-US" sz="14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mode (most-likely)</a:t>
            </a:r>
          </a:p>
          <a:p>
            <a:r>
              <a:rPr lang="en-US" sz="1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H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maximum value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sz="2900" b="1" dirty="0"/>
              <a:t>Discrete Distribution -Probability Distributions for Unit Demand (</a:t>
            </a:r>
            <a:r>
              <a:rPr lang="en-US" sz="2900" b="1" i="1" dirty="0"/>
              <a:t>X</a:t>
            </a:r>
            <a:r>
              <a:rPr lang="en-US" sz="2900" b="1" dirty="0"/>
              <a:t>) and Unit Price (</a:t>
            </a:r>
            <a:r>
              <a:rPr lang="en-US" sz="2900" b="1" i="1" dirty="0"/>
              <a:t>Y</a:t>
            </a:r>
            <a:r>
              <a:rPr lang="en-US" sz="2900" b="1" dirty="0"/>
              <a:t>) for BMC’s Project</a:t>
            </a:r>
          </a:p>
        </p:txBody>
      </p:sp>
      <p:graphicFrame>
        <p:nvGraphicFramePr>
          <p:cNvPr id="105510" name="Group 38"/>
          <p:cNvGraphicFramePr>
            <a:graphicFrameLocks noGrp="1"/>
          </p:cNvGraphicFramePr>
          <p:nvPr>
            <p:ph type="tbl" idx="1"/>
          </p:nvPr>
        </p:nvGraphicFramePr>
        <p:xfrm>
          <a:off x="533400" y="2209800"/>
          <a:ext cx="8067675" cy="3063876"/>
        </p:xfrm>
        <a:graphic>
          <a:graphicData uri="http://schemas.openxmlformats.org/drawingml/2006/table">
            <a:tbl>
              <a:tblPr/>
              <a:tblGrid>
                <a:gridCol w="2743200"/>
                <a:gridCol w="1428750"/>
                <a:gridCol w="2443163"/>
                <a:gridCol w="1452562"/>
              </a:tblGrid>
              <a:tr h="90328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Product Demand (</a:t>
                      </a:r>
                      <a:r>
                        <a:rPr kumimoji="0" lang="en-US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X</a:t>
                      </a: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Unit Sale Price (</a:t>
                      </a:r>
                      <a:r>
                        <a:rPr kumimoji="0" lang="en-US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Y</a:t>
                      </a: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Units (</a:t>
                      </a:r>
                      <a:r>
                        <a:rPr kumimoji="0" lang="en-US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x</a:t>
                      </a: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P(</a:t>
                      </a:r>
                      <a:r>
                        <a:rPr kumimoji="0" lang="en-US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X</a:t>
                      </a: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 = </a:t>
                      </a:r>
                      <a:r>
                        <a:rPr kumimoji="0" lang="en-US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x</a:t>
                      </a: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Unit price (</a:t>
                      </a:r>
                      <a:r>
                        <a:rPr kumimoji="0" lang="en-US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y</a:t>
                      </a: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P(</a:t>
                      </a:r>
                      <a:r>
                        <a:rPr kumimoji="0" lang="en-US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Y</a:t>
                      </a: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 = </a:t>
                      </a:r>
                      <a:r>
                        <a:rPr kumimoji="0" lang="en-US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y</a:t>
                      </a: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501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1,600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0.20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$48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0.30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1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2,000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0.60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0.50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4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2,400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0.20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0.20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800" dirty="0"/>
              <a:t>Contemporary Engineering Economics, </a:t>
            </a:r>
            <a:r>
              <a:rPr lang="en-US" altLang="en-US" sz="800" dirty="0" smtClean="0"/>
              <a:t>5th </a:t>
            </a:r>
            <a:r>
              <a:rPr lang="en-US" altLang="en-US" sz="800" dirty="0"/>
              <a:t>edition, © </a:t>
            </a:r>
            <a:r>
              <a:rPr lang="en-US" altLang="en-US" sz="800" dirty="0" smtClean="0"/>
              <a:t>2010</a:t>
            </a:r>
            <a:endParaRPr lang="en-US" alt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41" name="Rectangle 21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305800" cy="896112"/>
          </a:xfrm>
        </p:spPr>
        <p:txBody>
          <a:bodyPr/>
          <a:lstStyle/>
          <a:p>
            <a:r>
              <a:rPr lang="en-US" sz="3800" b="1" dirty="0"/>
              <a:t>Cumulative Probability Distribution for </a:t>
            </a:r>
            <a:r>
              <a:rPr lang="en-US" sz="3800" b="1" i="1" dirty="0"/>
              <a:t>X</a:t>
            </a:r>
          </a:p>
        </p:txBody>
      </p:sp>
      <p:sp>
        <p:nvSpPr>
          <p:cNvPr id="2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107522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4200" b="1" i="1">
              <a:solidFill>
                <a:schemeClr val="tx2"/>
              </a:solidFill>
              <a:latin typeface="Garamond" pitchFamily="18" charset="0"/>
            </a:endParaRPr>
          </a:p>
        </p:txBody>
      </p:sp>
      <p:graphicFrame>
        <p:nvGraphicFramePr>
          <p:cNvPr id="107542" name="Group 22"/>
          <p:cNvGraphicFramePr>
            <a:graphicFrameLocks noGrp="1"/>
          </p:cNvGraphicFramePr>
          <p:nvPr/>
        </p:nvGraphicFramePr>
        <p:xfrm>
          <a:off x="2057400" y="2133600"/>
          <a:ext cx="5105400" cy="2109216"/>
        </p:xfrm>
        <a:graphic>
          <a:graphicData uri="http://schemas.openxmlformats.org/drawingml/2006/table">
            <a:tbl>
              <a:tblPr/>
              <a:tblGrid>
                <a:gridCol w="2438400"/>
                <a:gridCol w="2667000"/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Unit Demand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(</a:t>
                      </a:r>
                      <a:r>
                        <a:rPr kumimoji="0" lang="en-US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x</a:t>
                      </a: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Probability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P(</a:t>
                      </a:r>
                      <a:r>
                        <a:rPr kumimoji="0" lang="en-US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X </a:t>
                      </a: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= </a:t>
                      </a:r>
                      <a:r>
                        <a:rPr kumimoji="0" lang="en-US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x</a:t>
                      </a: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1,600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0.2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2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2,000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0.6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4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2,400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0.2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07540" name="Object 20"/>
          <p:cNvGraphicFramePr>
            <a:graphicFrameLocks noChangeAspect="1"/>
          </p:cNvGraphicFramePr>
          <p:nvPr/>
        </p:nvGraphicFramePr>
        <p:xfrm>
          <a:off x="2654300" y="4787900"/>
          <a:ext cx="4005263" cy="1292225"/>
        </p:xfrm>
        <a:graphic>
          <a:graphicData uri="http://schemas.openxmlformats.org/presentationml/2006/ole">
            <p:oleObj spid="_x0000_s107540" name="Equation" r:id="rId4" imgW="2006280" imgH="64764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88" name="Rectangle 4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/>
              <a:t>Probability and Cumulative Probability Distributions for Random Variable </a:t>
            </a:r>
            <a:r>
              <a:rPr lang="en-US" sz="3200" b="1" i="1" dirty="0" smtClean="0"/>
              <a:t>X and Y</a:t>
            </a:r>
            <a:endParaRPr lang="en-US" sz="3200" b="1" i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3300"/>
                </a:solidFill>
                <a:latin typeface="+mj-lt"/>
              </a:rPr>
              <a:t>Unit Demand (</a:t>
            </a:r>
            <a:r>
              <a:rPr lang="en-US" i="1" dirty="0" smtClean="0">
                <a:solidFill>
                  <a:srgbClr val="FF3300"/>
                </a:solidFill>
                <a:latin typeface="+mj-lt"/>
              </a:rPr>
              <a:t>X</a:t>
            </a:r>
            <a:r>
              <a:rPr lang="en-US" dirty="0" smtClean="0">
                <a:solidFill>
                  <a:srgbClr val="FF3300"/>
                </a:solidFill>
                <a:latin typeface="+mj-lt"/>
              </a:rPr>
              <a:t>)</a:t>
            </a:r>
            <a:endParaRPr lang="en-US" dirty="0">
              <a:solidFill>
                <a:srgbClr val="FF3300"/>
              </a:solidFill>
              <a:latin typeface="+mj-lt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3300"/>
                </a:solidFill>
                <a:latin typeface="+mj-lt"/>
              </a:rPr>
              <a:t>Unit Price (</a:t>
            </a:r>
            <a:r>
              <a:rPr lang="en-US" i="1" dirty="0" smtClean="0">
                <a:solidFill>
                  <a:srgbClr val="FF3300"/>
                </a:solidFill>
                <a:latin typeface="+mj-lt"/>
              </a:rPr>
              <a:t>Y</a:t>
            </a:r>
            <a:r>
              <a:rPr lang="en-US" dirty="0" smtClean="0">
                <a:solidFill>
                  <a:srgbClr val="FF3300"/>
                </a:solidFill>
                <a:latin typeface="+mj-lt"/>
              </a:rPr>
              <a:t>)</a:t>
            </a:r>
            <a:endParaRPr lang="en-US" dirty="0">
              <a:solidFill>
                <a:srgbClr val="FF3300"/>
              </a:solidFill>
              <a:latin typeface="+mj-lt"/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pic>
        <p:nvPicPr>
          <p:cNvPr id="10" name="Picture 46" descr="fg12_05EXM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403" y="2514600"/>
            <a:ext cx="3283782" cy="38465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pic>
        <p:nvPicPr>
          <p:cNvPr id="11" name="Picture 44" descr="fg12_06EXM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61418" y="2514600"/>
            <a:ext cx="3208989" cy="38465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8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Measure of Expectation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Discrete case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 Continuous case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110594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4200" b="1">
              <a:solidFill>
                <a:schemeClr val="tx2"/>
              </a:solidFill>
              <a:latin typeface="Garamond" pitchFamily="18" charset="0"/>
            </a:endParaRPr>
          </a:p>
        </p:txBody>
      </p:sp>
      <p:graphicFrame>
        <p:nvGraphicFramePr>
          <p:cNvPr id="110595" name="Object 3"/>
          <p:cNvGraphicFramePr>
            <a:graphicFrameLocks noChangeAspect="1"/>
          </p:cNvGraphicFramePr>
          <p:nvPr/>
        </p:nvGraphicFramePr>
        <p:xfrm>
          <a:off x="685800" y="2743200"/>
          <a:ext cx="3594750" cy="1066800"/>
        </p:xfrm>
        <a:graphic>
          <a:graphicData uri="http://schemas.openxmlformats.org/presentationml/2006/ole">
            <p:oleObj spid="_x0000_s110595" name="MathType Equation" r:id="rId4" imgW="1307880" imgH="431640" progId="Equation">
              <p:embed/>
            </p:oleObj>
          </a:graphicData>
        </a:graphic>
      </p:graphicFrame>
      <p:sp>
        <p:nvSpPr>
          <p:cNvPr id="110596" name="Text Box 4"/>
          <p:cNvSpPr txBox="1">
            <a:spLocks noChangeArrowheads="1"/>
          </p:cNvSpPr>
          <p:nvPr/>
        </p:nvSpPr>
        <p:spPr bwMode="auto">
          <a:xfrm>
            <a:off x="6019800" y="2895600"/>
            <a:ext cx="2514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 sz="2400" dirty="0">
              <a:latin typeface="Times New Roman" pitchFamily="18" charset="0"/>
            </a:endParaRPr>
          </a:p>
          <a:p>
            <a:endParaRPr lang="en-US" sz="2400" dirty="0">
              <a:latin typeface="Times New Roman" pitchFamily="18" charset="0"/>
            </a:endParaRPr>
          </a:p>
          <a:p>
            <a:endParaRPr lang="en-US" sz="2400" dirty="0">
              <a:latin typeface="Times New Roman" pitchFamily="18" charset="0"/>
            </a:endParaRPr>
          </a:p>
        </p:txBody>
      </p:sp>
      <p:sp>
        <p:nvSpPr>
          <p:cNvPr id="110597" name="Text Box 5"/>
          <p:cNvSpPr txBox="1">
            <a:spLocks noChangeArrowheads="1"/>
          </p:cNvSpPr>
          <p:nvPr/>
        </p:nvSpPr>
        <p:spPr bwMode="auto">
          <a:xfrm>
            <a:off x="685800" y="5029200"/>
            <a:ext cx="30716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i="1" dirty="0" smtClean="0">
                <a:latin typeface="Times New Roman" pitchFamily="18" charset="0"/>
                <a:sym typeface="Symbol" pitchFamily="18" charset="2"/>
              </a:rPr>
              <a:t>E</a:t>
            </a:r>
            <a:r>
              <a:rPr lang="en-US" sz="3600" dirty="0" smtClean="0">
                <a:latin typeface="Times New Roman" pitchFamily="18" charset="0"/>
                <a:sym typeface="Symbol" pitchFamily="18" charset="2"/>
              </a:rPr>
              <a:t>[</a:t>
            </a:r>
            <a:r>
              <a:rPr lang="en-US" sz="3600" i="1" dirty="0" smtClean="0">
                <a:latin typeface="Times New Roman" pitchFamily="18" charset="0"/>
                <a:sym typeface="Symbol" pitchFamily="18" charset="2"/>
              </a:rPr>
              <a:t>X</a:t>
            </a:r>
            <a:r>
              <a:rPr lang="en-US" sz="3600" dirty="0" smtClean="0">
                <a:latin typeface="Times New Roman" pitchFamily="18" charset="0"/>
                <a:sym typeface="Symbol" pitchFamily="18" charset="2"/>
              </a:rPr>
              <a:t>] =  </a:t>
            </a:r>
            <a:r>
              <a:rPr lang="en-US" sz="3600" i="1" dirty="0" err="1">
                <a:latin typeface="Times New Roman" pitchFamily="18" charset="0"/>
                <a:sym typeface="Symbol" pitchFamily="18" charset="2"/>
              </a:rPr>
              <a:t>xf</a:t>
            </a:r>
            <a:r>
              <a:rPr lang="en-US" sz="3600" dirty="0">
                <a:latin typeface="Times New Roman" pitchFamily="18" charset="0"/>
                <a:sym typeface="Symbol" pitchFamily="18" charset="2"/>
              </a:rPr>
              <a:t>(</a:t>
            </a:r>
            <a:r>
              <a:rPr lang="en-US" sz="3600" i="1" dirty="0">
                <a:latin typeface="Times New Roman" pitchFamily="18" charset="0"/>
                <a:sym typeface="Symbol" pitchFamily="18" charset="2"/>
              </a:rPr>
              <a:t>x</a:t>
            </a:r>
            <a:r>
              <a:rPr lang="en-US" sz="3600" dirty="0">
                <a:latin typeface="Times New Roman" pitchFamily="18" charset="0"/>
                <a:sym typeface="Symbol" pitchFamily="18" charset="2"/>
              </a:rPr>
              <a:t>)</a:t>
            </a:r>
            <a:r>
              <a:rPr lang="en-US" sz="3600" i="1" dirty="0" err="1">
                <a:latin typeface="Times New Roman" pitchFamily="18" charset="0"/>
                <a:sym typeface="Symbol" pitchFamily="18" charset="2"/>
              </a:rPr>
              <a:t>dx</a:t>
            </a:r>
            <a:endParaRPr lang="en-US" sz="3600" i="1" dirty="0">
              <a:latin typeface="Times New Roman" pitchFamily="18" charset="0"/>
            </a:endParaRPr>
          </a:p>
        </p:txBody>
      </p:sp>
      <p:graphicFrame>
        <p:nvGraphicFramePr>
          <p:cNvPr id="11" name="Group 27"/>
          <p:cNvGraphicFramePr>
            <a:graphicFrameLocks/>
          </p:cNvGraphicFramePr>
          <p:nvPr/>
        </p:nvGraphicFramePr>
        <p:xfrm>
          <a:off x="4572000" y="2362200"/>
          <a:ext cx="4114800" cy="3247482"/>
        </p:xfrm>
        <a:graphic>
          <a:graphicData uri="http://schemas.openxmlformats.org/drawingml/2006/table">
            <a:tbl>
              <a:tblPr/>
              <a:tblGrid>
                <a:gridCol w="1029165"/>
                <a:gridCol w="786297"/>
                <a:gridCol w="1211549"/>
                <a:gridCol w="1087789"/>
              </a:tblGrid>
              <a:tr h="904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Event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Return (%)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Probability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Weighted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1296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6%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9%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18%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0.40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0.30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0.30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2.4%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2.7%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5.4%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4413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  Expected Return (</a:t>
                      </a:r>
                      <a:r>
                        <a:rPr kumimoji="0" lang="el-GR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cs typeface="Arial" charset="0"/>
                        </a:rPr>
                        <a:t>μ</a:t>
                      </a: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cs typeface="Arial" charset="0"/>
                        </a:rPr>
                        <a:t>)</a:t>
                      </a:r>
                      <a:endParaRPr kumimoji="0" lang="el-GR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10.5%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23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896112"/>
          </a:xfrm>
        </p:spPr>
        <p:txBody>
          <a:bodyPr/>
          <a:lstStyle/>
          <a:p>
            <a:r>
              <a:rPr lang="en-US" b="1" dirty="0"/>
              <a:t>Measure of Variation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>
                <a:solidFill>
                  <a:srgbClr val="FF3300"/>
                </a:solidFill>
                <a:latin typeface="+mj-lt"/>
              </a:rPr>
              <a:t>Formula:</a:t>
            </a:r>
            <a:endParaRPr lang="en-US" dirty="0">
              <a:solidFill>
                <a:srgbClr val="FF3300"/>
              </a:solidFill>
              <a:latin typeface="+mj-lt"/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>
                <a:solidFill>
                  <a:srgbClr val="FF3300"/>
                </a:solidFill>
                <a:latin typeface="+mj-lt"/>
              </a:rPr>
              <a:t>Variance Calculation:</a:t>
            </a:r>
            <a:endParaRPr lang="en-US" dirty="0">
              <a:solidFill>
                <a:srgbClr val="FF3300"/>
              </a:solidFill>
              <a:latin typeface="+mj-lt"/>
            </a:endParaRPr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111618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4200" b="1">
              <a:solidFill>
                <a:schemeClr val="tx2"/>
              </a:solidFill>
              <a:latin typeface="Garamond" pitchFamily="18" charset="0"/>
            </a:endParaRPr>
          </a:p>
        </p:txBody>
      </p:sp>
      <p:graphicFrame>
        <p:nvGraphicFramePr>
          <p:cNvPr id="111619" name="Object 3"/>
          <p:cNvGraphicFramePr>
            <a:graphicFrameLocks noChangeAspect="1"/>
          </p:cNvGraphicFramePr>
          <p:nvPr/>
        </p:nvGraphicFramePr>
        <p:xfrm>
          <a:off x="533400" y="3505200"/>
          <a:ext cx="3962401" cy="2133601"/>
        </p:xfrm>
        <a:graphic>
          <a:graphicData uri="http://schemas.openxmlformats.org/presentationml/2006/ole">
            <p:oleObj spid="_x0000_s111619" name="Equation" r:id="rId4" imgW="3060360" imgH="1777680" progId="Equation.DSMT4">
              <p:embed/>
            </p:oleObj>
          </a:graphicData>
        </a:graphic>
      </p:graphicFrame>
      <p:graphicFrame>
        <p:nvGraphicFramePr>
          <p:cNvPr id="18" name="Content Placeholder 17"/>
          <p:cNvGraphicFramePr>
            <a:graphicFrameLocks noGrp="1"/>
          </p:cNvGraphicFramePr>
          <p:nvPr>
            <p:ph sz="quarter" idx="4"/>
          </p:nvPr>
        </p:nvGraphicFramePr>
        <p:xfrm>
          <a:off x="4648200" y="2971800"/>
          <a:ext cx="4041776" cy="231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2775"/>
                <a:gridCol w="1066800"/>
                <a:gridCol w="1351757"/>
                <a:gridCol w="1010444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Event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Probability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Deviation Squared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Weighted Deviation</a:t>
                      </a:r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(6</a:t>
                      </a:r>
                      <a:r>
                        <a:rPr lang="en-US" baseline="0" dirty="0" smtClean="0"/>
                        <a:t> – 10.5)</a:t>
                      </a:r>
                      <a:r>
                        <a:rPr lang="en-US" baseline="30000" dirty="0" smtClean="0"/>
                        <a:t>2</a:t>
                      </a:r>
                      <a:endParaRPr lang="en-US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8.10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(9 – 10.5)</a:t>
                      </a:r>
                      <a:r>
                        <a:rPr lang="en-US" baseline="30000" dirty="0" smtClean="0"/>
                        <a:t>2</a:t>
                      </a:r>
                      <a:endParaRPr lang="en-US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0.68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(18 – 10.5)</a:t>
                      </a:r>
                      <a:r>
                        <a:rPr lang="en-US" baseline="30000" dirty="0" smtClean="0"/>
                        <a:t>2</a:t>
                      </a:r>
                      <a:endParaRPr lang="en-US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16.88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Variance (</a:t>
                      </a:r>
                      <a:r>
                        <a:rPr lang="el-GR" dirty="0" smtClean="0"/>
                        <a:t>σ</a:t>
                      </a:r>
                      <a:r>
                        <a:rPr lang="en-US" baseline="30000" dirty="0" smtClean="0"/>
                        <a:t>2</a:t>
                      </a:r>
                      <a:r>
                        <a:rPr lang="en-US" dirty="0" smtClean="0"/>
                        <a:t>)</a:t>
                      </a:r>
                      <a:r>
                        <a:rPr lang="en-US" baseline="0" dirty="0" smtClean="0"/>
                        <a:t> =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25.66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pPr algn="r"/>
                      <a:r>
                        <a:rPr lang="el-GR" dirty="0" smtClean="0"/>
                        <a:t>σ</a:t>
                      </a:r>
                      <a:r>
                        <a:rPr lang="en-US" dirty="0" smtClean="0"/>
                        <a:t> =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5.07%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5638800" y="2514600"/>
            <a:ext cx="15856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dirty="0" smtClean="0"/>
              <a:t>μ</a:t>
            </a:r>
            <a:r>
              <a:rPr lang="en-US" sz="2400" dirty="0" smtClean="0"/>
              <a:t> = 10.5%</a:t>
            </a:r>
            <a:endParaRPr lang="en-US" sz="2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1233</TotalTime>
  <Words>1865</Words>
  <Application>Microsoft Office PowerPoint</Application>
  <PresentationFormat>On-screen Show (4:3)</PresentationFormat>
  <Paragraphs>442</Paragraphs>
  <Slides>38</Slides>
  <Notes>38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Flow</vt:lpstr>
      <vt:lpstr>Equation</vt:lpstr>
      <vt:lpstr>MathType Equation</vt:lpstr>
      <vt:lpstr>MathType 6.0 Equation</vt:lpstr>
      <vt:lpstr>Probabilistic Cash Flow Analysis</vt:lpstr>
      <vt:lpstr>Probability Concepts for Investment Decisions</vt:lpstr>
      <vt:lpstr>Types of Probability Distribution</vt:lpstr>
      <vt:lpstr>Useful Continuous Probability Distributions in Cash Flow Analysis</vt:lpstr>
      <vt:lpstr>Discrete Distribution -Probability Distributions for Unit Demand (X) and Unit Price (Y) for BMC’s Project</vt:lpstr>
      <vt:lpstr>Cumulative Probability Distribution for X</vt:lpstr>
      <vt:lpstr>Probability and Cumulative Probability Distributions for Random Variable X and Y</vt:lpstr>
      <vt:lpstr>Measure of Expectation</vt:lpstr>
      <vt:lpstr>Measure of Variation</vt:lpstr>
      <vt:lpstr>Example 12.5 Calculation of Mean &amp; Variance</vt:lpstr>
      <vt:lpstr>Joint and Conditional Probabilities</vt:lpstr>
      <vt:lpstr>Assessments of Conditional and Joint Probabilities</vt:lpstr>
      <vt:lpstr>Marginal Distribution for X</vt:lpstr>
      <vt:lpstr>Covariance and Coefficient of Correlation</vt:lpstr>
      <vt:lpstr>Calculating the Correlation Coefficient between X and Y</vt:lpstr>
      <vt:lpstr>Meanings of Coefficient of Correlation</vt:lpstr>
      <vt:lpstr>Estimating the Amount of Risk involved in an Investment Project</vt:lpstr>
      <vt:lpstr>Example 12.6 Probability Distribution of an NPW   Step 1:  </vt:lpstr>
      <vt:lpstr>Step 2:</vt:lpstr>
      <vt:lpstr>Step 3:</vt:lpstr>
      <vt:lpstr>Step 4:</vt:lpstr>
      <vt:lpstr>Step 5:</vt:lpstr>
      <vt:lpstr>Step 6:</vt:lpstr>
      <vt:lpstr>Aggregating Risk Over Time</vt:lpstr>
      <vt:lpstr>Case 1: Independent Random Cash Flows</vt:lpstr>
      <vt:lpstr>Case 2: Dependent Cash Flows</vt:lpstr>
      <vt:lpstr>Example 12.7 Aggregation of Risk Over Time</vt:lpstr>
      <vt:lpstr>Case 1: Independent Cash Flows</vt:lpstr>
      <vt:lpstr>Case 2: Dependent Cash Flows</vt:lpstr>
      <vt:lpstr>Normal Distribution Assumption</vt:lpstr>
      <vt:lpstr>NPW Distribution with ±3σ</vt:lpstr>
      <vt:lpstr>Expected Return/Risk Trade-off</vt:lpstr>
      <vt:lpstr>Example 12.8 Comparing Risky Mutually Exclusive Projects</vt:lpstr>
      <vt:lpstr>Comparison Rule</vt:lpstr>
      <vt:lpstr>Mean-Variance Chart Showing Project Dominance</vt:lpstr>
      <vt:lpstr>Summary</vt:lpstr>
      <vt:lpstr>Slide 37</vt:lpstr>
      <vt:lpstr>Slide 38</vt:lpstr>
    </vt:vector>
  </TitlesOfParts>
  <Company>Auburn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Probabilistic Cash Flow Analysis</dc:title>
  <dc:creator>Chan S. Park</dc:creator>
  <cp:lastModifiedBy>Park, Chan</cp:lastModifiedBy>
  <cp:revision>71</cp:revision>
  <dcterms:created xsi:type="dcterms:W3CDTF">2006-09-05T15:21:31Z</dcterms:created>
  <dcterms:modified xsi:type="dcterms:W3CDTF">2010-04-12T16:37:48Z</dcterms:modified>
</cp:coreProperties>
</file>