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21"/>
  </p:notesMasterIdLst>
  <p:sldIdLst>
    <p:sldId id="256" r:id="rId2"/>
    <p:sldId id="269" r:id="rId3"/>
    <p:sldId id="271" r:id="rId4"/>
    <p:sldId id="272" r:id="rId5"/>
    <p:sldId id="276" r:id="rId6"/>
    <p:sldId id="277" r:id="rId7"/>
    <p:sldId id="275" r:id="rId8"/>
    <p:sldId id="288" r:id="rId9"/>
    <p:sldId id="289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</p:sldIdLst>
  <p:sldSz cx="9144000" cy="6858000" type="screen4x3"/>
  <p:notesSz cx="7099300" cy="10223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84" tIns="49492" rIns="98984" bIns="49492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294" y="0"/>
            <a:ext cx="30763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84" tIns="49492" rIns="98984" bIns="49492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3775" y="766763"/>
            <a:ext cx="5111750" cy="38338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930" y="4856163"/>
            <a:ext cx="5679440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84" tIns="49492" rIns="98984" bIns="494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10551"/>
            <a:ext cx="30763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84" tIns="49492" rIns="98984" bIns="49492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294" y="9710551"/>
            <a:ext cx="30763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984" tIns="49492" rIns="98984" bIns="49492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F39DB7B4-F6C8-4E15-BE0D-EB9BC88C792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DB7B4-F6C8-4E15-BE0D-EB9BC88C792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759B-C428-4081-A9DF-DF79DE9A211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5627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E3F692-BCFE-4D79-B146-F3C12277A740}" type="slidenum">
              <a:rPr lang="en-US"/>
              <a:pPr/>
              <a:t>11</a:t>
            </a:fld>
            <a:endParaRPr lang="en-US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/>
              <a:t>Figure: 14-06</a:t>
            </a:r>
          </a:p>
        </p:txBody>
      </p:sp>
    </p:spTree>
    <p:extLst>
      <p:ext uri="{BB962C8B-B14F-4D97-AF65-F5344CB8AC3E}">
        <p14:creationId xmlns:p14="http://schemas.microsoft.com/office/powerpoint/2010/main" val="21068889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759B-C428-4081-A9DF-DF79DE9A211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8059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29E398-6B84-46F7-9F22-C661EB1E2DEF}" type="slidenum">
              <a:rPr lang="en-US"/>
              <a:pPr/>
              <a:t>13</a:t>
            </a:fld>
            <a:endParaRPr lang="en-US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/>
              <a:t>Figure: 14-07EXM</a:t>
            </a:r>
          </a:p>
        </p:txBody>
      </p:sp>
    </p:spTree>
    <p:extLst>
      <p:ext uri="{BB962C8B-B14F-4D97-AF65-F5344CB8AC3E}">
        <p14:creationId xmlns:p14="http://schemas.microsoft.com/office/powerpoint/2010/main" val="12309113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759B-C428-4081-A9DF-DF79DE9A211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9737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759B-C428-4081-A9DF-DF79DE9A211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1110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759B-C428-4081-A9DF-DF79DE9A211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5050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759B-C428-4081-A9DF-DF79DE9A211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3898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759B-C428-4081-A9DF-DF79DE9A211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97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0D57F0-81B5-43EC-B0A9-9DFB7CAAFA6E}" type="slidenum">
              <a:rPr lang="en-US"/>
              <a:pPr/>
              <a:t>19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/>
              <a:t>Figure: 14-10EXM</a:t>
            </a:r>
          </a:p>
        </p:txBody>
      </p:sp>
    </p:spTree>
    <p:extLst>
      <p:ext uri="{BB962C8B-B14F-4D97-AF65-F5344CB8AC3E}">
        <p14:creationId xmlns:p14="http://schemas.microsoft.com/office/powerpoint/2010/main" val="987397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44AE81-B0C9-41A5-83C3-9F1890477CE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44AE81-B0C9-41A5-83C3-9F1890477CE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44AE81-B0C9-41A5-83C3-9F1890477CE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DB7B4-F6C8-4E15-BE0D-EB9BC88C792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DB7B4-F6C8-4E15-BE0D-EB9BC88C792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44AE81-B0C9-41A5-83C3-9F1890477CE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DB7B4-F6C8-4E15-BE0D-EB9BC88C792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3851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9DB7B4-F6C8-4E15-BE0D-EB9BC88C792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415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7296B-EFE8-42B9-AF50-73612906E4D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ADF39-01C1-4D0A-A25B-3F597370887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46BC-5A71-46CE-9146-98A4EF9B85E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Contemporary Engineering Economics, </a:t>
            </a:r>
            <a:r>
              <a:rPr lang="en-US" altLang="en-US" dirty="0" smtClean="0"/>
              <a:t>5th </a:t>
            </a:r>
            <a:r>
              <a:rPr lang="en-US" altLang="en-US" dirty="0"/>
              <a:t>edition, © </a:t>
            </a:r>
            <a:r>
              <a:rPr lang="en-US" altLang="en-US" dirty="0" smtClean="0"/>
              <a:t>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3B9F10C-D8A1-48A8-B29E-D0FB306CCB4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Contemporary Engineering Economics, </a:t>
            </a:r>
            <a:r>
              <a:rPr lang="en-US" altLang="en-US" dirty="0" smtClean="0"/>
              <a:t>5th </a:t>
            </a:r>
            <a:r>
              <a:rPr lang="en-US" altLang="en-US" dirty="0"/>
              <a:t>edition, © </a:t>
            </a:r>
            <a:r>
              <a:rPr lang="en-US" altLang="en-US" dirty="0" smtClean="0"/>
              <a:t>2010</a:t>
            </a:r>
            <a:endParaRPr lang="en-US" alt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49FB80D-1009-4268-A695-A026859A28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6477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C0B6-6FF4-4816-9208-A764E3918F8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D50A-6683-452A-B6F5-CF31CC213FC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2E808-9F7F-4F82-ADD0-C176BB7DC3C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1E51C-9D8E-435D-986D-0D6EDB3A4CF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06C7B-AB88-4B97-9B27-1470723DC11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C8529-A82F-4941-8E7A-97A4FE6B576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0C8BE-0C6C-47ED-AAF0-D1BCA628142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ECC7788-9377-4AE2-94E6-4D2E48F6B696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A150C45-B225-4AEE-B431-AD0D80129C97}" type="slidenum">
              <a:rPr lang="en-US" altLang="en-US" smtClean="0"/>
              <a:pPr/>
              <a:t>‹#›</a:t>
            </a:fld>
            <a:endParaRPr lang="en-US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8.wmf"/><Relationship Id="rId4" Type="http://schemas.openxmlformats.org/officeDocument/2006/relationships/image" Target="../media/image9.png"/><Relationship Id="rId9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Replacement </a:t>
            </a:r>
            <a:r>
              <a:rPr lang="en-US" dirty="0" smtClean="0"/>
              <a:t>Analysis 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Lecture No. </a:t>
            </a:r>
            <a:r>
              <a:rPr lang="en-US" sz="2400" dirty="0" smtClean="0"/>
              <a:t>46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Chapter 14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Contemporary Engineering Economics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Copyright © </a:t>
            </a:r>
            <a:r>
              <a:rPr lang="en-US" sz="2400" dirty="0" smtClean="0"/>
              <a:t>2010</a:t>
            </a:r>
            <a:endParaRPr lang="en-US" sz="240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14352"/>
            <a:ext cx="4822304" cy="1162050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Required </a:t>
            </a:r>
            <a:r>
              <a:rPr lang="en-US" sz="2400" b="1" dirty="0"/>
              <a:t>Assumptions and Decision Frameworks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Planning Horizon (Study Period)</a:t>
            </a:r>
          </a:p>
          <a:p>
            <a:pPr lvl="1"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Infinite planning horizon</a:t>
            </a:r>
          </a:p>
          <a:p>
            <a:pPr lvl="1"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Finite planning horizon</a:t>
            </a:r>
          </a:p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Technology</a:t>
            </a:r>
          </a:p>
          <a:p>
            <a:pPr lvl="1"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No technology improvement is anticipated over the planning horizon</a:t>
            </a:r>
          </a:p>
          <a:p>
            <a:pPr lvl="1"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Technology improvement cannot be ruled out</a:t>
            </a:r>
          </a:p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Relevant Cash Flow Information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32772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9725" y="2528887"/>
            <a:ext cx="3962400" cy="28670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4068520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800" b="1" dirty="0"/>
              <a:t>Types of Typical Replacement Decision Frameworks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6146" name="Picture 2" descr="fg14_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963" y="1916113"/>
            <a:ext cx="8220075" cy="41433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293805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b="1" dirty="0"/>
              <a:t>Replacement Strategies under the Infinite Planning Horizon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Decision Rules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</a:p>
          <a:p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Step 1: Compute the AECs for both the defender and challenger  at its economic service life, respectively.</a:t>
            </a:r>
          </a:p>
          <a:p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Step 2: Compare AEC</a:t>
            </a:r>
            <a:r>
              <a:rPr lang="en-US" sz="16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D* 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and AEC</a:t>
            </a:r>
            <a:r>
              <a:rPr lang="en-US" sz="16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C*. </a:t>
            </a:r>
          </a:p>
          <a:p>
            <a:pPr lvl="1"/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AEC</a:t>
            </a:r>
            <a:r>
              <a:rPr lang="en-US" sz="16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D* 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&gt; AEC</a:t>
            </a:r>
            <a:r>
              <a:rPr lang="en-US" sz="16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C* 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replace the defender now.</a:t>
            </a:r>
          </a:p>
          <a:p>
            <a:pPr lvl="1"/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AEC</a:t>
            </a:r>
            <a:r>
              <a:rPr lang="en-US" sz="16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D* 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&lt; AEC</a:t>
            </a:r>
            <a:r>
              <a:rPr lang="en-US" sz="16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C* 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keep the defender  at least for the duration of its economic service life if there are no technological changes over that life.</a:t>
            </a:r>
          </a:p>
          <a:p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Step 3: If the defender should not be replaced now, conduct marginal analysis to determine when to replace the defender.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sz="2900" b="1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Cash Flow Assumptions:</a:t>
            </a:r>
          </a:p>
          <a:p>
            <a:pPr marL="609600" indent="-609600">
              <a:buClr>
                <a:schemeClr val="accent1"/>
              </a:buClr>
              <a:buSzPct val="65000"/>
              <a:buFontTx/>
              <a:buAutoNum type="arabicPeriod"/>
            </a:pP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Replace the defender now: 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cash flows of the challenger estimated today  will be used.  An </a:t>
            </a:r>
            <a:r>
              <a:rPr lang="en-US" sz="28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identical challenger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will be used thereafter if  replacement becomes necessary again in the future.  This stream of cash flows is equivalent to a cash flow of AEC</a:t>
            </a:r>
            <a:r>
              <a:rPr lang="en-US" sz="28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C*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each year for an infinite number of years. </a:t>
            </a:r>
          </a:p>
          <a:p>
            <a:pPr marL="609600" indent="-609600">
              <a:buClr>
                <a:schemeClr val="accent1"/>
              </a:buClr>
              <a:buSzPct val="65000"/>
              <a:buFontTx/>
              <a:buAutoNum type="arabicPeriod" startAt="2"/>
            </a:pP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Replace the defender, say, </a:t>
            </a:r>
            <a:r>
              <a:rPr lang="en-US" sz="2800" b="1" i="1" dirty="0" smtClean="0">
                <a:solidFill>
                  <a:srgbClr val="FF0000"/>
                </a:solidFill>
                <a:latin typeface="+mj-lt"/>
              </a:rPr>
              <a:t>x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 years later: 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cash flows of the defender will be used in the first </a:t>
            </a:r>
            <a:r>
              <a:rPr lang="en-US" sz="2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x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years.  Starting in year x+1,the cash flows of the challenger will be used indefinitely thereafter.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3400" b="1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3868710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b="1" dirty="0"/>
              <a:t>Example 14.4 </a:t>
            </a:r>
            <a:r>
              <a:rPr lang="en-US" sz="2000" b="1" dirty="0" smtClean="0"/>
              <a:t>Replacement Analysis under an Infinite Planning Horizon</a:t>
            </a:r>
            <a:endParaRPr lang="en-US" sz="2000" b="1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800" dirty="0"/>
              <a:t>Contemporary Engineering Economics, </a:t>
            </a:r>
            <a:r>
              <a:rPr lang="en-US" altLang="en-US" sz="800" dirty="0" smtClean="0"/>
              <a:t>5th </a:t>
            </a:r>
            <a:r>
              <a:rPr lang="en-US" altLang="en-US" sz="800" dirty="0"/>
              <a:t>edition, © </a:t>
            </a:r>
            <a:r>
              <a:rPr lang="en-US" altLang="en-US" sz="800" dirty="0" smtClean="0"/>
              <a:t>2010</a:t>
            </a:r>
            <a:endParaRPr lang="en-US" altLang="en-US" sz="8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3643306" y="1714488"/>
            <a:ext cx="5111750" cy="4572000"/>
          </a:xfrm>
        </p:spPr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Cash flow diagram for defender when 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4 years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2928934"/>
            <a:ext cx="3971925" cy="19907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sp>
        <p:nvSpPr>
          <p:cNvPr id="11" name="Text Placeholder 10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Defender:</a:t>
            </a:r>
          </a:p>
          <a:p>
            <a:pPr lvl="1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Current salvage value = $5,000, decreasing at an annual rate of 25% over the previous year’s value</a:t>
            </a:r>
          </a:p>
          <a:p>
            <a:pPr lvl="1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Required overhaul = $1,200</a:t>
            </a:r>
          </a:p>
          <a:p>
            <a:pPr lvl="1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O&amp;M = $2,000 in year 1, increasing at the rate of $1,500 each year</a:t>
            </a: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Challenger:</a:t>
            </a:r>
          </a:p>
          <a:p>
            <a:pPr lvl="1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$10,000</a:t>
            </a:r>
          </a:p>
          <a:p>
            <a:pPr lvl="1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Salvage value = $6,000 after one year, will decline 15% each year</a:t>
            </a:r>
          </a:p>
          <a:p>
            <a:pPr lvl="1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O&amp;M = $2,200 in the first year, increasing by 20% per year thereafter</a:t>
            </a:r>
          </a:p>
          <a:p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Find: (a) Economic service lives for both defender  and challenger, (b) when to replace the defender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746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 smtClean="0"/>
              <a:t>Economic Service Life 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Defender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Challenger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571744"/>
            <a:ext cx="3571900" cy="36025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2571744"/>
            <a:ext cx="3757610" cy="3571900"/>
          </a:xfrm>
          <a:prstGeom prst="rect">
            <a:avLst/>
          </a:prstGeom>
          <a:ln w="9525" cap="flat" cmpd="sng" algn="ctr">
            <a:solidFill>
              <a:schemeClr val="accent2">
                <a:shade val="50000"/>
                <a:satMod val="103000"/>
              </a:schemeClr>
            </a:solidFill>
            <a:prstDash val="solid"/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575699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Replacement </a:t>
            </a:r>
            <a:r>
              <a:rPr lang="en-US" sz="4000" b="1" dirty="0" smtClean="0"/>
              <a:t>Decisions (Example 14.4)</a:t>
            </a:r>
            <a:endParaRPr lang="en-US" sz="4000" b="1" dirty="0"/>
          </a:p>
        </p:txBody>
      </p:sp>
      <p:graphicFrame>
        <p:nvGraphicFramePr>
          <p:cNvPr id="23557" name="Object 5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581025" y="1744663"/>
          <a:ext cx="3781425" cy="189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tion" r:id="rId4" imgW="965160" imgH="482400" progId="Equation.DSMT4">
                  <p:embed/>
                </p:oleObj>
              </mc:Choice>
              <mc:Fallback>
                <p:oleObj name="Equation" r:id="rId4" imgW="965160" imgH="482400" progId="Equation.DSMT4">
                  <p:embed/>
                  <p:pic>
                    <p:nvPicPr>
                      <p:cNvPr id="2355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025" y="1744663"/>
                        <a:ext cx="3781425" cy="1890712"/>
                      </a:xfrm>
                      <a:prstGeom prst="rect">
                        <a:avLst/>
                      </a:prstGeom>
                      <a:solidFill>
                        <a:srgbClr val="99CCFF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6" name="Rectangle 4"/>
          <p:cNvSpPr>
            <a:spLocks noGrp="1" noChangeArrowheads="1"/>
          </p:cNvSpPr>
          <p:nvPr>
            <p:ph sz="quarter" idx="2"/>
          </p:nvPr>
        </p:nvSpPr>
        <p:spPr>
          <a:xfrm>
            <a:off x="457200" y="3949700"/>
            <a:ext cx="4033838" cy="2181225"/>
          </a:xfrm>
          <a:solidFill>
            <a:srgbClr val="FFFF00"/>
          </a:solidFill>
          <a:ln/>
        </p:spPr>
        <p:txBody>
          <a:bodyPr/>
          <a:lstStyle/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n-US" sz="4900" i="1" dirty="0">
                <a:latin typeface="+mj-lt"/>
              </a:rPr>
              <a:t>N</a:t>
            </a:r>
            <a:r>
              <a:rPr lang="en-US" sz="4900" baseline="-25000" dirty="0">
                <a:latin typeface="+mj-lt"/>
              </a:rPr>
              <a:t>C*</a:t>
            </a:r>
            <a:r>
              <a:rPr lang="en-US" sz="4900" dirty="0">
                <a:latin typeface="+mj-lt"/>
              </a:rPr>
              <a:t>= 4 years</a:t>
            </a:r>
          </a:p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n-US" sz="4900" dirty="0" smtClean="0">
                <a:latin typeface="+mj-lt"/>
              </a:rPr>
              <a:t>AEC</a:t>
            </a:r>
            <a:r>
              <a:rPr lang="en-US" sz="4900" i="1" baseline="-25000" dirty="0" smtClean="0">
                <a:latin typeface="+mj-lt"/>
              </a:rPr>
              <a:t>C</a:t>
            </a:r>
            <a:r>
              <a:rPr lang="en-US" sz="4900" baseline="-25000" dirty="0">
                <a:latin typeface="+mj-lt"/>
              </a:rPr>
              <a:t>*</a:t>
            </a:r>
            <a:r>
              <a:rPr lang="en-US" sz="4900" dirty="0">
                <a:latin typeface="+mj-lt"/>
              </a:rPr>
              <a:t>=$</a:t>
            </a:r>
            <a:r>
              <a:rPr lang="en-US" sz="4900" dirty="0" smtClean="0">
                <a:latin typeface="+mj-lt"/>
              </a:rPr>
              <a:t>5,625</a:t>
            </a:r>
            <a:endParaRPr lang="en-US" sz="4900" dirty="0">
              <a:latin typeface="+mj-lt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652963" y="1600200"/>
            <a:ext cx="4033837" cy="4530725"/>
          </a:xfrm>
        </p:spPr>
        <p:txBody>
          <a:bodyPr/>
          <a:lstStyle/>
          <a:p>
            <a:r>
              <a:rPr lang="en-US" sz="26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Should replace the defender now?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No, because </a:t>
            </a: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AEC</a:t>
            </a:r>
            <a:r>
              <a:rPr lang="en-US" sz="26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D*</a:t>
            </a: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&lt; </a:t>
            </a: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AEC</a:t>
            </a:r>
            <a:r>
              <a:rPr lang="en-US" sz="26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C*</a:t>
            </a:r>
            <a:endParaRPr lang="en-US" sz="2600" b="1" baseline="-250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sz="2600" b="1" baseline="-250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not, when is the best time to replace the defender? 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Need to conduct the marginal analysis.</a:t>
            </a:r>
            <a:endParaRPr lang="en-US" sz="2600" b="1" baseline="-25000" dirty="0">
              <a:solidFill>
                <a:srgbClr val="FF0000"/>
              </a:solidFill>
              <a:latin typeface="+mj-lt"/>
            </a:endParaRPr>
          </a:p>
          <a:p>
            <a:pPr>
              <a:buFont typeface="Wingdings" pitchFamily="2" charset="2"/>
              <a:buNone/>
            </a:pPr>
            <a:endParaRPr lang="en-US" sz="2600" baseline="-25000" dirty="0">
              <a:solidFill>
                <a:srgbClr val="333399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800" dirty="0"/>
              <a:t>Contemporary Engineering Economics, </a:t>
            </a:r>
            <a:r>
              <a:rPr lang="en-US" altLang="en-US" sz="800" dirty="0" smtClean="0"/>
              <a:t>5th </a:t>
            </a:r>
            <a:r>
              <a:rPr lang="en-US" altLang="en-US" sz="800" dirty="0"/>
              <a:t>edition, © </a:t>
            </a:r>
            <a:r>
              <a:rPr lang="en-US" altLang="en-US" sz="800" dirty="0" smtClean="0"/>
              <a:t>2010</a:t>
            </a:r>
            <a:endParaRPr lang="en-US" altLang="en-US" sz="800" dirty="0"/>
          </a:p>
        </p:txBody>
      </p:sp>
    </p:spTree>
    <p:extLst>
      <p:ext uri="{BB962C8B-B14F-4D97-AF65-F5344CB8AC3E}">
        <p14:creationId xmlns:p14="http://schemas.microsoft.com/office/powerpoint/2010/main" val="12841650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b="1" dirty="0"/>
              <a:t>Marginal Analysis to Determine when the Defender should be Replaced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Question: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What is the additional (incremental) cost for keeping the defender one more year from the end of its economic service life, from Year 2 to Year 3?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</a:p>
          <a:p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Financial Data:</a:t>
            </a:r>
          </a:p>
          <a:p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Tx/>
              <a:buChar char="•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Opportunity cost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at the end of year 2:  Equal to the market</a:t>
            </a:r>
          </a:p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value of $2,813</a:t>
            </a:r>
          </a:p>
          <a:p>
            <a:pPr>
              <a:buFontTx/>
              <a:buChar char="•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Operating cost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for the 3</a:t>
            </a:r>
            <a:r>
              <a:rPr lang="en-US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rd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year: $5,000</a:t>
            </a:r>
          </a:p>
          <a:p>
            <a:pPr>
              <a:buFontTx/>
              <a:buChar char="•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</a:t>
            </a:r>
            <a:r>
              <a:rPr lang="en-US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Salvage value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of the defender at the end of year 3: $2,109</a:t>
            </a:r>
          </a:p>
          <a:p>
            <a:endParaRPr lang="en-US" dirty="0" smtClean="0">
              <a:latin typeface="Times New Roman" pitchFamily="18" charset="0"/>
            </a:endParaRPr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600" b="1" dirty="0" smtClean="0">
                <a:solidFill>
                  <a:srgbClr val="FF0000"/>
                </a:solidFill>
                <a:latin typeface="+mj-lt"/>
              </a:rPr>
              <a:t>Step 1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Calculate the equivalent cost of retaining the defender one more from the end of its economic service life, say 2 to 3.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$2,813(F/P,15%,1) + $5,000 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- $2,109 = $6,126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600" b="1" dirty="0" smtClean="0">
                <a:solidFill>
                  <a:srgbClr val="FF0000"/>
                </a:solidFill>
                <a:latin typeface="+mj-lt"/>
              </a:rPr>
              <a:t>Step 2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Compare this cost with AEC</a:t>
            </a:r>
            <a:r>
              <a:rPr lang="en-US" sz="16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$5,625 of the challenger. 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600" b="1" dirty="0" smtClean="0">
                <a:solidFill>
                  <a:srgbClr val="FF0000"/>
                </a:solidFill>
                <a:latin typeface="+mj-lt"/>
              </a:rPr>
              <a:t>Conclusion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Since keeping the defender for the 3</a:t>
            </a:r>
            <a:r>
              <a:rPr lang="en-US" sz="16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rd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year is more expensive than replacing it with the challenger, </a:t>
            </a:r>
            <a:r>
              <a:rPr lang="en-US" sz="16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DO NOT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keep the defender beyond its economic service life.</a:t>
            </a:r>
          </a:p>
          <a:p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6048375" y="3886200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2000">
              <a:latin typeface="Times New Roman" pitchFamily="18" charset="0"/>
            </a:endParaRPr>
          </a:p>
        </p:txBody>
      </p:sp>
      <p:pic>
        <p:nvPicPr>
          <p:cNvPr id="9" name="Picture 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4643446"/>
            <a:ext cx="3286125" cy="157163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609459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ontent Placeholder 41"/>
          <p:cNvSpPr>
            <a:spLocks noGrp="1"/>
          </p:cNvSpPr>
          <p:nvPr>
            <p:ph sz="half" idx="1"/>
          </p:nvPr>
        </p:nvSpPr>
        <p:spPr>
          <a:xfrm>
            <a:off x="3714744" y="1714488"/>
            <a:ext cx="5111750" cy="45720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Some Likely Replacement Patterns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500042"/>
            <a:ext cx="2743200" cy="1162050"/>
          </a:xfrm>
        </p:spPr>
        <p:txBody>
          <a:bodyPr>
            <a:noAutofit/>
          </a:bodyPr>
          <a:lstStyle/>
          <a:p>
            <a:r>
              <a:rPr lang="en-US" sz="2000" b="1" dirty="0"/>
              <a:t>Example 14.5 Replacement Analysis under the Finite Planning Horizon</a:t>
            </a:r>
          </a:p>
        </p:txBody>
      </p:sp>
      <p:sp>
        <p:nvSpPr>
          <p:cNvPr id="39" name="Text Placeholder 38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Given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Economic service lives for both defender and challenger , and </a:t>
            </a:r>
            <a:r>
              <a:rPr lang="en-US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15%</a:t>
            </a: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the most plausible/economical replacement strategy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3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800" dirty="0"/>
              <a:t>Contemporary Engineering Economics, </a:t>
            </a:r>
            <a:r>
              <a:rPr lang="en-US" altLang="en-US" sz="800" dirty="0" smtClean="0"/>
              <a:t>5th </a:t>
            </a:r>
            <a:r>
              <a:rPr lang="en-US" altLang="en-US" sz="800" dirty="0"/>
              <a:t>edition, © </a:t>
            </a:r>
            <a:r>
              <a:rPr lang="en-US" altLang="en-US" sz="800" dirty="0" smtClean="0"/>
              <a:t>2010</a:t>
            </a:r>
            <a:endParaRPr lang="en-US" altLang="en-US" sz="800" dirty="0"/>
          </a:p>
        </p:txBody>
      </p:sp>
      <p:pic>
        <p:nvPicPr>
          <p:cNvPr id="26668" name="Picture 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643182"/>
            <a:ext cx="3000396" cy="24288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2428869"/>
            <a:ext cx="4762490" cy="321471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056826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Present Equivalent Cost for Each Option</a:t>
            </a:r>
            <a:endParaRPr lang="en-US" sz="3600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542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571744"/>
            <a:ext cx="4038600" cy="314327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542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571744"/>
            <a:ext cx="4071966" cy="10212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3571876"/>
            <a:ext cx="4071966" cy="214314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5648828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>
          <a:xfrm>
            <a:off x="571472" y="1357298"/>
            <a:ext cx="2212848" cy="1582621"/>
          </a:xfrm>
        </p:spPr>
        <p:txBody>
          <a:bodyPr>
            <a:noAutofit/>
          </a:bodyPr>
          <a:lstStyle/>
          <a:p>
            <a:r>
              <a:rPr lang="en-US" b="1" dirty="0"/>
              <a:t>Graphical Representation of Replacement Strategies under a Finite Planning </a:t>
            </a:r>
            <a:r>
              <a:rPr lang="en-US" b="1" dirty="0" smtClean="0"/>
              <a:t>Horizon (Example 14.5)</a:t>
            </a:r>
            <a:endParaRPr lang="en-US" b="1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571472" y="3071810"/>
            <a:ext cx="2209800" cy="217932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Optimal Strategy: </a:t>
            </a:r>
            <a:endParaRPr lang="en-US" sz="18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33412">
            <a:off x="3372364" y="1265538"/>
            <a:ext cx="4992968" cy="362647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4071942"/>
            <a:ext cx="2143140" cy="7858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915194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Economic Service Life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400" b="1" dirty="0" smtClean="0">
                <a:solidFill>
                  <a:srgbClr val="FF3300"/>
                </a:solidFill>
                <a:latin typeface="+mj-lt"/>
              </a:rPr>
              <a:t>Definition</a:t>
            </a:r>
            <a:r>
              <a:rPr lang="en-US" sz="2400" b="1" dirty="0" smtClean="0">
                <a:latin typeface="+mj-lt"/>
              </a:rPr>
              <a:t>: Economic service life is the remaining useful life of an asset that results in the minimum annual equivalent cost. </a:t>
            </a:r>
          </a:p>
          <a:p>
            <a:pPr>
              <a:lnSpc>
                <a:spcPct val="90000"/>
              </a:lnSpc>
            </a:pPr>
            <a:r>
              <a:rPr lang="en-US" sz="2400" b="1" dirty="0" smtClean="0">
                <a:latin typeface="+mj-lt"/>
              </a:rPr>
              <a:t>Annual Equivalent Cost (AEC) = Capital Cost + Operating Cost</a:t>
            </a:r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571472" y="642918"/>
            <a:ext cx="8229600" cy="68421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Mathematical Relationship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00200"/>
            <a:ext cx="3810000" cy="4495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600" b="1" dirty="0">
                <a:solidFill>
                  <a:srgbClr val="A50021"/>
                </a:solidFill>
                <a:latin typeface="+mj-lt"/>
              </a:rPr>
              <a:t>Capital Cost</a:t>
            </a:r>
            <a:r>
              <a:rPr lang="en-US" sz="2600" b="1" dirty="0">
                <a:latin typeface="+mj-lt"/>
              </a:rPr>
              <a:t>:</a:t>
            </a:r>
          </a:p>
          <a:p>
            <a:pPr>
              <a:lnSpc>
                <a:spcPct val="90000"/>
              </a:lnSpc>
            </a:pPr>
            <a:endParaRPr lang="en-US" sz="2600" b="1" dirty="0">
              <a:latin typeface="+mj-lt"/>
            </a:endParaRPr>
          </a:p>
          <a:p>
            <a:pPr>
              <a:lnSpc>
                <a:spcPct val="90000"/>
              </a:lnSpc>
            </a:pPr>
            <a:endParaRPr lang="en-US" sz="2600" b="1" dirty="0" smtClean="0">
              <a:solidFill>
                <a:srgbClr val="A5002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US" sz="2600" b="1" dirty="0" smtClean="0">
                <a:solidFill>
                  <a:srgbClr val="A50021"/>
                </a:solidFill>
                <a:latin typeface="+mj-lt"/>
              </a:rPr>
              <a:t>Operating </a:t>
            </a:r>
            <a:r>
              <a:rPr lang="en-US" sz="2600" b="1" dirty="0">
                <a:solidFill>
                  <a:srgbClr val="A50021"/>
                </a:solidFill>
                <a:latin typeface="+mj-lt"/>
              </a:rPr>
              <a:t>Cost:</a:t>
            </a:r>
          </a:p>
          <a:p>
            <a:pPr>
              <a:lnSpc>
                <a:spcPct val="90000"/>
              </a:lnSpc>
            </a:pPr>
            <a:endParaRPr lang="en-US" sz="2600" b="1" dirty="0">
              <a:latin typeface="+mj-lt"/>
            </a:endParaRPr>
          </a:p>
          <a:p>
            <a:pPr>
              <a:lnSpc>
                <a:spcPct val="90000"/>
              </a:lnSpc>
            </a:pPr>
            <a:endParaRPr lang="en-US" sz="2600" b="1" dirty="0">
              <a:solidFill>
                <a:srgbClr val="A5002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US" sz="2600" b="1" dirty="0">
                <a:solidFill>
                  <a:srgbClr val="A50021"/>
                </a:solidFill>
                <a:latin typeface="+mj-lt"/>
              </a:rPr>
              <a:t>Total Cost:</a:t>
            </a:r>
          </a:p>
          <a:p>
            <a:pPr>
              <a:lnSpc>
                <a:spcPct val="90000"/>
              </a:lnSpc>
            </a:pPr>
            <a:endParaRPr lang="en-US" sz="2600" b="1" dirty="0">
              <a:solidFill>
                <a:srgbClr val="A50021"/>
              </a:solidFill>
              <a:latin typeface="+mj-lt"/>
            </a:endParaRPr>
          </a:p>
          <a:p>
            <a:pPr>
              <a:lnSpc>
                <a:spcPct val="90000"/>
              </a:lnSpc>
            </a:pPr>
            <a:endParaRPr lang="en-US" sz="2600" b="1" dirty="0"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US" sz="2600" b="1" dirty="0">
                <a:solidFill>
                  <a:srgbClr val="A50021"/>
                </a:solidFill>
                <a:latin typeface="+mj-lt"/>
              </a:rPr>
              <a:t>Objective</a:t>
            </a:r>
            <a:r>
              <a:rPr lang="en-US" sz="2600" b="1" dirty="0">
                <a:latin typeface="+mj-lt"/>
              </a:rPr>
              <a:t>: Find </a:t>
            </a:r>
            <a:r>
              <a:rPr lang="en-US" sz="2600" b="1" i="1" dirty="0">
                <a:latin typeface="+mj-lt"/>
              </a:rPr>
              <a:t>n</a:t>
            </a:r>
            <a:r>
              <a:rPr lang="en-US" sz="2600" b="1" dirty="0">
                <a:latin typeface="+mj-lt"/>
              </a:rPr>
              <a:t>* that minimizes </a:t>
            </a:r>
            <a:r>
              <a:rPr lang="en-US" sz="2600" b="1" dirty="0" smtClean="0">
                <a:latin typeface="+mj-lt"/>
              </a:rPr>
              <a:t>AEC(</a:t>
            </a:r>
            <a:r>
              <a:rPr lang="en-US" sz="2600" b="1" i="1" dirty="0" err="1" smtClean="0">
                <a:latin typeface="+mj-lt"/>
              </a:rPr>
              <a:t>i</a:t>
            </a:r>
            <a:r>
              <a:rPr lang="en-US" sz="2600" b="1" dirty="0" smtClean="0">
                <a:latin typeface="+mj-lt"/>
              </a:rPr>
              <a:t>) </a:t>
            </a:r>
            <a:endParaRPr lang="en-US" sz="2600" b="1" dirty="0">
              <a:latin typeface="+mj-lt"/>
            </a:endParaRPr>
          </a:p>
        </p:txBody>
      </p:sp>
      <p:sp>
        <p:nvSpPr>
          <p:cNvPr id="1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800" dirty="0"/>
              <a:t>Contemporary Engineering Economics, </a:t>
            </a:r>
            <a:r>
              <a:rPr lang="en-US" altLang="en-US" sz="800" dirty="0" smtClean="0"/>
              <a:t>5th </a:t>
            </a:r>
            <a:r>
              <a:rPr lang="en-US" altLang="en-US" sz="800" dirty="0"/>
              <a:t>edition, © </a:t>
            </a:r>
            <a:r>
              <a:rPr lang="en-US" altLang="en-US" sz="800" dirty="0" smtClean="0"/>
              <a:t>2010</a:t>
            </a:r>
            <a:endParaRPr lang="en-US" altLang="en-US" sz="800" dirty="0"/>
          </a:p>
        </p:txBody>
      </p:sp>
      <p:sp>
        <p:nvSpPr>
          <p:cNvPr id="7182" name="Oval 14"/>
          <p:cNvSpPr>
            <a:spLocks noChangeArrowheads="1"/>
          </p:cNvSpPr>
          <p:nvPr/>
        </p:nvSpPr>
        <p:spPr bwMode="auto">
          <a:xfrm>
            <a:off x="5580063" y="5445125"/>
            <a:ext cx="60960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5651500" y="5516563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400" i="1">
                <a:latin typeface="Times New Roman" pitchFamily="18" charset="0"/>
              </a:rPr>
              <a:t>n</a:t>
            </a:r>
            <a:r>
              <a:rPr lang="en-US" sz="2400">
                <a:latin typeface="Times New Roman" pitchFamily="18" charset="0"/>
              </a:rPr>
              <a:t>*</a:t>
            </a:r>
          </a:p>
        </p:txBody>
      </p:sp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2071678"/>
            <a:ext cx="2786082" cy="4579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3286124"/>
            <a:ext cx="2909895" cy="50070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3379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5852" y="4572008"/>
            <a:ext cx="2400300" cy="3714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33800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3" y="2214555"/>
            <a:ext cx="4038600" cy="29283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sp>
        <p:nvSpPr>
          <p:cNvPr id="7180" name="Line 12"/>
          <p:cNvSpPr>
            <a:spLocks noChangeShapeType="1"/>
          </p:cNvSpPr>
          <p:nvPr/>
        </p:nvSpPr>
        <p:spPr bwMode="auto">
          <a:xfrm>
            <a:off x="6715140" y="2428868"/>
            <a:ext cx="0" cy="2316163"/>
          </a:xfrm>
          <a:prstGeom prst="line">
            <a:avLst/>
          </a:prstGeom>
          <a:noFill/>
          <a:ln w="38100">
            <a:solidFill>
              <a:srgbClr val="FF3300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 flipV="1">
            <a:off x="6000760" y="4786322"/>
            <a:ext cx="646114" cy="642942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Example 14.3 Economic Service Life for a Lift Truck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Given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sz="1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$18,000, </a:t>
            </a:r>
            <a:r>
              <a:rPr lang="en-US" sz="18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12%, Salvage value = -20% over the previous year, O&amp;M = $3,000 during the first year, and 15% increase over the previous year thereafter</a:t>
            </a:r>
          </a:p>
          <a:p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Economic Service Life</a:t>
            </a:r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900" dirty="0"/>
              <a:t>edition, © </a:t>
            </a:r>
            <a:r>
              <a:rPr lang="en-US" altLang="en-US" sz="900" dirty="0" smtClean="0"/>
              <a:t>2010</a:t>
            </a:r>
            <a:endParaRPr lang="en-US" altLang="en-US" sz="10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1: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2: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0" y="2786058"/>
            <a:ext cx="9286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4286248" y="3071810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 flipH="1" flipV="1">
            <a:off x="5322099" y="2607463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>
            <a:off x="5393537" y="2893215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572000" y="4929198"/>
            <a:ext cx="18573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>
            <a:off x="4214810" y="5286388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>
            <a:off x="5393537" y="5036355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>
            <a:off x="6250793" y="5107793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5400000" flipH="1" flipV="1">
            <a:off x="6215074" y="4714884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572000" y="3214686"/>
            <a:ext cx="7777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$18,000</a:t>
            </a:r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43504" y="2143116"/>
            <a:ext cx="6960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$1</a:t>
            </a:r>
            <a:r>
              <a:rPr lang="tr-T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4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,400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14942" y="3000372"/>
            <a:ext cx="617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latin typeface="+mj-lt"/>
              </a:rPr>
              <a:t>$3,000</a:t>
            </a:r>
            <a:endParaRPr lang="en-US" sz="12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429124" y="2500306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0</a:t>
            </a:r>
            <a:endParaRPr lang="en-US" sz="1200" dirty="0"/>
          </a:p>
        </p:txBody>
      </p:sp>
      <p:sp>
        <p:nvSpPr>
          <p:cNvPr id="31" name="TextBox 30"/>
          <p:cNvSpPr txBox="1"/>
          <p:nvPr/>
        </p:nvSpPr>
        <p:spPr>
          <a:xfrm>
            <a:off x="5429256" y="2643182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1</a:t>
            </a:r>
            <a:endParaRPr lang="en-US" sz="1100" dirty="0"/>
          </a:p>
        </p:txBody>
      </p:sp>
      <p:sp>
        <p:nvSpPr>
          <p:cNvPr id="32" name="Rectangle 31"/>
          <p:cNvSpPr/>
          <p:nvPr/>
        </p:nvSpPr>
        <p:spPr>
          <a:xfrm>
            <a:off x="4214810" y="5643578"/>
            <a:ext cx="115205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$18,000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286380" y="5143512"/>
            <a:ext cx="617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latin typeface="+mj-lt"/>
              </a:rPr>
              <a:t>$3,000</a:t>
            </a:r>
            <a:endParaRPr lang="en-US" sz="12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072198" y="4214818"/>
            <a:ext cx="6960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$11,520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143636" y="5286388"/>
            <a:ext cx="617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latin typeface="+mj-lt"/>
              </a:rPr>
              <a:t>$3,450</a:t>
            </a:r>
            <a:endParaRPr lang="en-US" sz="12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29124" y="4714884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0</a:t>
            </a:r>
            <a:endParaRPr lang="en-US" sz="1200" dirty="0"/>
          </a:p>
        </p:txBody>
      </p:sp>
      <p:sp>
        <p:nvSpPr>
          <p:cNvPr id="37" name="TextBox 36"/>
          <p:cNvSpPr txBox="1"/>
          <p:nvPr/>
        </p:nvSpPr>
        <p:spPr>
          <a:xfrm>
            <a:off x="5357818" y="4714884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1</a:t>
            </a:r>
            <a:endParaRPr lang="en-US" sz="1100" dirty="0"/>
          </a:p>
        </p:txBody>
      </p:sp>
      <p:sp>
        <p:nvSpPr>
          <p:cNvPr id="38" name="TextBox 37"/>
          <p:cNvSpPr txBox="1"/>
          <p:nvPr/>
        </p:nvSpPr>
        <p:spPr>
          <a:xfrm>
            <a:off x="6429388" y="4786322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2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 smtClean="0"/>
              <a:t>AEC Calculation If you Kept the Truck for 2 Years</a:t>
            </a:r>
            <a:endParaRPr lang="en-US" sz="24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Ownership Cost:</a:t>
            </a: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rgbClr val="FF0000"/>
              </a:solidFill>
              <a:latin typeface="+mj-lt"/>
            </a:endParaRPr>
          </a:p>
          <a:p>
            <a:endParaRPr lang="en-US" sz="1800" b="1" dirty="0" smtClean="0">
              <a:solidFill>
                <a:srgbClr val="FF0000"/>
              </a:solidFill>
              <a:latin typeface="+mj-lt"/>
            </a:endParaRPr>
          </a:p>
          <a:p>
            <a:endParaRPr lang="en-US" sz="1800" b="1" dirty="0" smtClean="0">
              <a:solidFill>
                <a:srgbClr val="FF0000"/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 Operating Cost:</a:t>
            </a: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rgbClr val="FF0000"/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rgbClr val="FF0000"/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rgbClr val="FF0000"/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 Annual Equivalent Cost: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1676400"/>
            <a:ext cx="4409294" cy="4572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714348" y="2214554"/>
          <a:ext cx="27051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Equation" r:id="rId5" imgW="2705040" imgH="647640" progId="">
                  <p:embed/>
                </p:oleObj>
              </mc:Choice>
              <mc:Fallback>
                <p:oleObj name="Equation" r:id="rId5" imgW="2705040" imgH="6476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2214554"/>
                        <a:ext cx="2705100" cy="647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714348" y="3500438"/>
          <a:ext cx="33401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Equation" r:id="rId7" imgW="3340080" imgH="685800" progId="">
                  <p:embed/>
                </p:oleObj>
              </mc:Choice>
              <mc:Fallback>
                <p:oleObj name="Equation" r:id="rId7" imgW="3340080" imgH="6858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3500438"/>
                        <a:ext cx="3340100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1000100" y="4929198"/>
          <a:ext cx="1917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Equation" r:id="rId9" imgW="1917360" imgH="431640" progId="">
                  <p:embed/>
                </p:oleObj>
              </mc:Choice>
              <mc:Fallback>
                <p:oleObj name="Equation" r:id="rId9" imgW="1917360" imgH="43164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00" y="4929198"/>
                        <a:ext cx="19177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/>
          <p:nvPr/>
        </p:nvSpPr>
        <p:spPr>
          <a:xfrm>
            <a:off x="1331640" y="2636912"/>
            <a:ext cx="64807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$5,217</a:t>
            </a:r>
            <a:endParaRPr lang="en-US" sz="11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835696" y="4941168"/>
            <a:ext cx="1512168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$5,217 + $3,212</a:t>
            </a:r>
            <a:endParaRPr lang="en-US" sz="11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Economic Service Life Calculation Using Excel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Economic Service Life = 6 Years with AEC(12%) = $7,977</a:t>
            </a:r>
          </a:p>
          <a:p>
            <a:pPr>
              <a:buFont typeface="Wingdings" pitchFamily="2" charset="2"/>
              <a:buChar char="q"/>
            </a:pP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What It Really Means? 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You purchase a brand new lift truck for every 6 years, assuming that the future replacement cost as well as operating costs remain constant. Then the equivalent annual cost of owning and operating the truck is $7,977.</a:t>
            </a:r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5050" y="2170118"/>
            <a:ext cx="5111750" cy="35845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r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For an asset with non-increasing operating cost, keep the asset as long as it lasts.</a:t>
            </a:r>
          </a:p>
          <a:p>
            <a:pPr>
              <a:buClr>
                <a:srgbClr val="FF0000"/>
              </a:buClr>
              <a:buFont typeface="Wingdings" pitchFamily="2" charset="2"/>
              <a:buChar char="r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everything remains the same, a higher interest rate will tend to extend the economic service life (or defer the replacement decision).</a:t>
            </a:r>
          </a:p>
          <a:p>
            <a:pPr>
              <a:buClr>
                <a:srgbClr val="FF0000"/>
              </a:buClr>
              <a:buFont typeface="Wingdings" pitchFamily="2" charset="2"/>
              <a:buChar char="r"/>
            </a:pP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500034" y="785794"/>
            <a:ext cx="68716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tx2"/>
                </a:solidFill>
                <a:latin typeface="+mj-lt"/>
              </a:rPr>
              <a:t>Sensitivity of Economic Service Life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Rectangle 6"/>
          <p:cNvSpPr>
            <a:spLocks noGrp="1" noChangeArrowheads="1"/>
          </p:cNvSpPr>
          <p:nvPr>
            <p:ph type="title"/>
          </p:nvPr>
        </p:nvSpPr>
        <p:spPr>
          <a:xfrm>
            <a:off x="500034" y="1142984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en-US" sz="3800" b="0" dirty="0">
                <a:solidFill>
                  <a:schemeClr val="accent2"/>
                </a:solidFill>
              </a:rPr>
              <a:t/>
            </a:r>
            <a:br>
              <a:rPr lang="en-US" sz="3800" b="0" dirty="0">
                <a:solidFill>
                  <a:schemeClr val="accent2"/>
                </a:solidFill>
              </a:rPr>
            </a:br>
            <a:r>
              <a:rPr lang="en-US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6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Replacement </a:t>
            </a:r>
            <a:r>
              <a:rPr lang="tr-TR" sz="6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Decisions</a:t>
            </a:r>
            <a:endParaRPr lang="en-US" sz="3800" b="0" dirty="0">
              <a:solidFill>
                <a:schemeClr val="accent2"/>
              </a:solidFill>
            </a:endParaRPr>
          </a:p>
        </p:txBody>
      </p:sp>
      <p:sp>
        <p:nvSpPr>
          <p:cNvPr id="15364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457200" y="2143116"/>
            <a:ext cx="4033838" cy="3987809"/>
          </a:xfrm>
        </p:spPr>
        <p:txBody>
          <a:bodyPr/>
          <a:lstStyle/>
          <a:p>
            <a:r>
              <a:rPr lang="en-US" sz="2600" b="1" dirty="0">
                <a:solidFill>
                  <a:srgbClr val="FF0000"/>
                </a:solidFill>
                <a:latin typeface="+mj-lt"/>
              </a:rPr>
              <a:t>Defender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an old machine </a:t>
            </a:r>
          </a:p>
          <a:p>
            <a:r>
              <a:rPr lang="en-US" sz="2600" b="1" dirty="0">
                <a:solidFill>
                  <a:srgbClr val="FF0000"/>
                </a:solidFill>
                <a:latin typeface="+mj-lt"/>
              </a:rPr>
              <a:t>Challenger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a new machine</a:t>
            </a:r>
          </a:p>
          <a:p>
            <a:r>
              <a:rPr lang="en-US" sz="2600" b="1" dirty="0">
                <a:solidFill>
                  <a:srgbClr val="FF0000"/>
                </a:solidFill>
                <a:latin typeface="+mj-lt"/>
              </a:rPr>
              <a:t>Current market value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selling price of the defender in the market place</a:t>
            </a:r>
          </a:p>
          <a:p>
            <a:pPr>
              <a:buFont typeface="Wingdings" pitchFamily="2" charset="2"/>
              <a:buNone/>
            </a:pPr>
            <a:endParaRPr lang="en-US" sz="2600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endParaRPr lang="en-US" sz="3600">
              <a:solidFill>
                <a:schemeClr val="accent2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891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/>
              <a:t>Example 14.2 -Opportunity Cost Approach </a:t>
            </a:r>
            <a:endParaRPr lang="en-US" sz="2800" b="1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sz="3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3400" b="1" dirty="0" smtClean="0">
                <a:solidFill>
                  <a:srgbClr val="FF0000"/>
                </a:solidFill>
                <a:latin typeface="+mj-lt"/>
              </a:rPr>
              <a:t>Basic Principle</a:t>
            </a:r>
            <a:r>
              <a:rPr lang="en-US" sz="3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</a:t>
            </a: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Treat the proceeds from sale of the old machine as the </a:t>
            </a:r>
            <a:r>
              <a:rPr lang="en-US" sz="26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investment required</a:t>
            </a: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to keep the old machine.</a:t>
            </a:r>
          </a:p>
          <a:p>
            <a:pPr>
              <a:lnSpc>
                <a:spcPct val="90000"/>
              </a:lnSpc>
            </a:pPr>
            <a:endParaRPr lang="en-US" sz="2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Defender:</a:t>
            </a:r>
          </a:p>
          <a:p>
            <a:pPr lvl="1"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Market price: $10,000</a:t>
            </a:r>
          </a:p>
          <a:p>
            <a:pPr lvl="1"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Remaining useful life: 3 years</a:t>
            </a:r>
          </a:p>
          <a:p>
            <a:pPr lvl="1"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Salvage value: $2,500</a:t>
            </a:r>
          </a:p>
          <a:p>
            <a:pPr lvl="1"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O&amp;M cost: $8,000</a:t>
            </a:r>
          </a:p>
          <a:p>
            <a:pPr lvl="1"/>
            <a:endParaRPr lang="en-US" sz="2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Challenger:</a:t>
            </a:r>
          </a:p>
          <a:p>
            <a:pPr lvl="1"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Cost: $15,000</a:t>
            </a:r>
          </a:p>
          <a:p>
            <a:pPr lvl="1"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Useful life: 3 years</a:t>
            </a:r>
          </a:p>
          <a:p>
            <a:pPr lvl="1"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Salvage value: $5,500</a:t>
            </a:r>
          </a:p>
          <a:p>
            <a:pPr lvl="1"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O&amp;M cost: $6,000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Decision: Replace the defender now</a:t>
            </a:r>
          </a:p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17413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1785926"/>
            <a:ext cx="5111750" cy="24856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4365104"/>
            <a:ext cx="5091126" cy="196691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8428438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7096</TotalTime>
  <Words>1275</Words>
  <Application>Microsoft Office PowerPoint</Application>
  <PresentationFormat>On-screen Show (4:3)</PresentationFormat>
  <Paragraphs>193</Paragraphs>
  <Slides>19</Slides>
  <Notes>19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Constantia</vt:lpstr>
      <vt:lpstr>Garamond</vt:lpstr>
      <vt:lpstr>Times New Roman</vt:lpstr>
      <vt:lpstr>Wingdings</vt:lpstr>
      <vt:lpstr>Wingdings 2</vt:lpstr>
      <vt:lpstr>Flow</vt:lpstr>
      <vt:lpstr>Equation</vt:lpstr>
      <vt:lpstr>Replacement Analysis </vt:lpstr>
      <vt:lpstr>Economic Service Life </vt:lpstr>
      <vt:lpstr>Mathematical Relationship</vt:lpstr>
      <vt:lpstr>Example 14.3 Economic Service Life for a Lift Truck</vt:lpstr>
      <vt:lpstr>AEC Calculation If you Kept the Truck for 2 Years</vt:lpstr>
      <vt:lpstr>Economic Service Life Calculation Using Excel</vt:lpstr>
      <vt:lpstr> </vt:lpstr>
      <vt:lpstr>  Replacement Decisions</vt:lpstr>
      <vt:lpstr>Example 14.2 -Opportunity Cost Approach </vt:lpstr>
      <vt:lpstr>Required Assumptions and Decision Frameworks</vt:lpstr>
      <vt:lpstr>Types of Typical Replacement Decision Frameworks</vt:lpstr>
      <vt:lpstr>Replacement Strategies under the Infinite Planning Horizon</vt:lpstr>
      <vt:lpstr>Example 14.4 Replacement Analysis under an Infinite Planning Horizon</vt:lpstr>
      <vt:lpstr>Economic Service Life </vt:lpstr>
      <vt:lpstr>Replacement Decisions (Example 14.4)</vt:lpstr>
      <vt:lpstr>Marginal Analysis to Determine when the Defender should be Replaced</vt:lpstr>
      <vt:lpstr>Example 14.5 Replacement Analysis under the Finite Planning Horizon</vt:lpstr>
      <vt:lpstr>Present Equivalent Cost for Each Option</vt:lpstr>
      <vt:lpstr>Graphical Representation of Replacement Strategies under a Finite Planning Horizon (Example 14.5)</vt:lpstr>
    </vt:vector>
  </TitlesOfParts>
  <Company>Auburn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Replacement Analysis Fundamentals</dc:title>
  <dc:creator>Chan S. Park</dc:creator>
  <cp:lastModifiedBy>Emre Uzun</cp:lastModifiedBy>
  <cp:revision>48</cp:revision>
  <dcterms:created xsi:type="dcterms:W3CDTF">2006-09-14T03:23:16Z</dcterms:created>
  <dcterms:modified xsi:type="dcterms:W3CDTF">2017-05-09T07:03:06Z</dcterms:modified>
</cp:coreProperties>
</file>