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</p:sldMasterIdLst>
  <p:notesMasterIdLst>
    <p:notesMasterId r:id="rId13"/>
  </p:notesMasterIdLst>
  <p:sldIdLst>
    <p:sldId id="256" r:id="rId2"/>
    <p:sldId id="275" r:id="rId3"/>
    <p:sldId id="257" r:id="rId4"/>
    <p:sldId id="264" r:id="rId5"/>
    <p:sldId id="258" r:id="rId6"/>
    <p:sldId id="277" r:id="rId7"/>
    <p:sldId id="267" r:id="rId8"/>
    <p:sldId id="268" r:id="rId9"/>
    <p:sldId id="270" r:id="rId10"/>
    <p:sldId id="278" r:id="rId11"/>
    <p:sldId id="262" r:id="rId1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4" d="100"/>
          <a:sy n="124" d="100"/>
        </p:scale>
        <p:origin x="-71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F96759B-C428-4081-A9DF-DF79DE9A211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96759B-C428-4081-A9DF-DF79DE9A2116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96759B-C428-4081-A9DF-DF79DE9A2116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0D57F0-81B5-43EC-B0A9-9DFB7CAAFA6E}" type="slidenum">
              <a:rPr lang="en-US"/>
              <a:pPr/>
              <a:t>11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en-US"/>
              <a:t>Figure: 14-10EXM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96759B-C428-4081-A9DF-DF79DE9A2116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5E3F692-BCFE-4D79-B146-F3C12277A740}" type="slidenum">
              <a:rPr lang="en-US"/>
              <a:pPr/>
              <a:t>3</a:t>
            </a:fld>
            <a:endParaRPr lang="en-US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en-US"/>
              <a:t>Figure: 14-06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96759B-C428-4081-A9DF-DF79DE9A2116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C29E398-6B84-46F7-9F22-C661EB1E2DEF}" type="slidenum">
              <a:rPr lang="en-US"/>
              <a:pPr/>
              <a:t>5</a:t>
            </a:fld>
            <a:endParaRPr lang="en-US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en-US"/>
              <a:t>Figure: 14-07EXM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96759B-C428-4081-A9DF-DF79DE9A2116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96759B-C428-4081-A9DF-DF79DE9A2116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96759B-C428-4081-A9DF-DF79DE9A2116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96759B-C428-4081-A9DF-DF79DE9A2116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dirty="0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33DCC-03AB-40BE-BF55-CA56FE905F93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dirty="0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8C1B5-57F7-4F55-9304-451F405297B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dirty="0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40247-6FB9-4430-A140-0313863AFB1F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 dirty="0"/>
              <a:t>Contemporary Engineering Economics, </a:t>
            </a:r>
            <a:r>
              <a:rPr lang="en-US" altLang="en-US" dirty="0" smtClean="0"/>
              <a:t>5th </a:t>
            </a:r>
            <a:r>
              <a:rPr lang="en-US" altLang="en-US" dirty="0"/>
              <a:t>edition, © </a:t>
            </a:r>
            <a:r>
              <a:rPr lang="en-US" altLang="en-US" dirty="0" smtClean="0"/>
              <a:t>2010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8ADB06B0-1489-4065-9B60-DC656FDAEFD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en-US" dirty="0"/>
              <a:t>Contemporary Engineering Economics, </a:t>
            </a:r>
            <a:r>
              <a:rPr lang="en-US" altLang="en-US" dirty="0" smtClean="0"/>
              <a:t>5th </a:t>
            </a:r>
            <a:r>
              <a:rPr lang="en-US" altLang="en-US" dirty="0"/>
              <a:t>edition, © </a:t>
            </a:r>
            <a:r>
              <a:rPr lang="en-US" altLang="en-US" dirty="0" smtClean="0"/>
              <a:t>2010</a:t>
            </a:r>
            <a:endParaRPr lang="en-US" alt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549FB80D-1009-4268-A695-A026859A28F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dirty="0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C40BF-D79C-4F82-8AA8-0A9ACCBED94F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dirty="0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D87B0-E897-4E9A-BB90-0DB8406D935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dirty="0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40FAA-9374-468D-8A78-E87966BC9E61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dirty="0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463F9-18A0-4D5B-99BB-F3B85C6CB95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dirty="0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9F4E9-3784-4782-9C80-1927FA99B238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dirty="0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798E2-4C64-4394-AFF6-24B79898E6B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dirty="0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6CC8BB-9EFB-4D16-A97B-8BF1CB7AF4A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dirty="0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7937FBC-5D9C-4D65-B334-EFE3B26C6AB5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en-US" altLang="en-US" dirty="0" smtClean="0"/>
              <a:t>Contemporary Engineering Economics, 5th edition, © 2010</a:t>
            </a:r>
            <a:endParaRPr lang="en-US" alt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F1A38C9-2534-4651-82BA-B63D3B852763}" type="slidenum">
              <a:rPr lang="en-US" altLang="en-US" smtClean="0"/>
              <a:pPr/>
              <a:t>‹#›</a:t>
            </a:fld>
            <a:endParaRPr lang="en-US" alt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7" r:id="rId12"/>
    <p:sldLayoutId id="2147483678" r:id="rId13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Replacement Decisions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/>
              <a:t>Lecture No. </a:t>
            </a:r>
            <a:r>
              <a:rPr lang="en-US" sz="2400" dirty="0" smtClean="0"/>
              <a:t>47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Chapter 14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Contemporary Engineering Economics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Copyright © </a:t>
            </a:r>
            <a:r>
              <a:rPr lang="en-US" sz="2400" dirty="0" smtClean="0"/>
              <a:t>2010</a:t>
            </a:r>
            <a:endParaRPr lang="en-US" sz="2400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/>
              <a:t>Present Equivalent Cost for Each Option</a:t>
            </a:r>
            <a:endParaRPr lang="en-US" sz="3600" b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 smtClean="0"/>
              <a:t>Contemporary Engineering Economics, 5th edition, © 2010</a:t>
            </a:r>
            <a:endParaRPr lang="en-US" altLang="en-US" sz="1000" dirty="0"/>
          </a:p>
        </p:txBody>
      </p:sp>
      <p:pic>
        <p:nvPicPr>
          <p:cNvPr id="542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571744"/>
            <a:ext cx="4038600" cy="314327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  <p:pic>
        <p:nvPicPr>
          <p:cNvPr id="5427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2571744"/>
            <a:ext cx="4071966" cy="102129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  <p:pic>
        <p:nvPicPr>
          <p:cNvPr id="542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3571876"/>
            <a:ext cx="4071966" cy="214314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title"/>
          </p:nvPr>
        </p:nvSpPr>
        <p:spPr>
          <a:xfrm>
            <a:off x="571472" y="1357298"/>
            <a:ext cx="2212848" cy="1582621"/>
          </a:xfrm>
        </p:spPr>
        <p:txBody>
          <a:bodyPr>
            <a:noAutofit/>
          </a:bodyPr>
          <a:lstStyle/>
          <a:p>
            <a:r>
              <a:rPr lang="en-US" b="1" dirty="0"/>
              <a:t>Graphical Representation of Replacement Strategies under a Finite Planning </a:t>
            </a:r>
            <a:r>
              <a:rPr lang="en-US" b="1" dirty="0" smtClean="0"/>
              <a:t>Horizon (Example 14.5)</a:t>
            </a:r>
            <a:endParaRPr lang="en-US" b="1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>
          <a:xfrm>
            <a:off x="571472" y="3071810"/>
            <a:ext cx="2209800" cy="217932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1800" b="1" dirty="0" smtClean="0">
                <a:solidFill>
                  <a:srgbClr val="FF0000"/>
                </a:solidFill>
                <a:latin typeface="+mj-lt"/>
              </a:rPr>
              <a:t>Optimal Strategy: </a:t>
            </a:r>
            <a:endParaRPr lang="en-US" sz="18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33412">
            <a:off x="3372364" y="1265538"/>
            <a:ext cx="4992968" cy="362647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  <p:pic>
        <p:nvPicPr>
          <p:cNvPr id="17415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4071942"/>
            <a:ext cx="2143140" cy="78581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b="1" dirty="0"/>
              <a:t>Required Assumptions and Decision Frameworks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idx="2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q"/>
            </a:pP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Planning Horizon (Study Period)</a:t>
            </a:r>
          </a:p>
          <a:p>
            <a:pPr lvl="1">
              <a:buFont typeface="Wingdings" pitchFamily="2" charset="2"/>
              <a:buChar char="q"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Infinite planning horizon</a:t>
            </a:r>
          </a:p>
          <a:p>
            <a:pPr lvl="1">
              <a:buFont typeface="Wingdings" pitchFamily="2" charset="2"/>
              <a:buChar char="q"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Finite planning horizon</a:t>
            </a:r>
          </a:p>
          <a:p>
            <a:pPr>
              <a:buFont typeface="Wingdings" pitchFamily="2" charset="2"/>
              <a:buChar char="q"/>
            </a:pP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Technology</a:t>
            </a:r>
          </a:p>
          <a:p>
            <a:pPr lvl="1">
              <a:buFont typeface="Wingdings" pitchFamily="2" charset="2"/>
              <a:buChar char="q"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No technology improvement is anticipated over the planning horizon</a:t>
            </a:r>
          </a:p>
          <a:p>
            <a:pPr lvl="1">
              <a:buFont typeface="Wingdings" pitchFamily="2" charset="2"/>
              <a:buChar char="q"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Technology improvement cannot be ruled out</a:t>
            </a:r>
          </a:p>
          <a:p>
            <a:pPr>
              <a:buFont typeface="Wingdings" pitchFamily="2" charset="2"/>
              <a:buChar char="q"/>
            </a:pP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Relevant Cash Flow Information</a:t>
            </a:r>
          </a:p>
          <a:p>
            <a:pPr>
              <a:buFont typeface="Wingdings" pitchFamily="2" charset="2"/>
              <a:buChar char="q"/>
            </a:pP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Decision Frameworks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pic>
        <p:nvPicPr>
          <p:cNvPr id="32772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9725" y="2528887"/>
            <a:ext cx="3962400" cy="28670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800" b="1" dirty="0"/>
              <a:t>Types of Typical Replacement Decision Frameworks</a:t>
            </a: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pic>
        <p:nvPicPr>
          <p:cNvPr id="6146" name="Picture 2" descr="fg14_0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1963" y="1916113"/>
            <a:ext cx="8220075" cy="41433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 b="1" dirty="0"/>
              <a:t>Replacement Strategies under the Infinite Planning Horizon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en-US" sz="1800" b="1" dirty="0" smtClean="0">
                <a:solidFill>
                  <a:schemeClr val="bg2">
                    <a:lumMod val="50000"/>
                  </a:schemeClr>
                </a:solidFill>
                <a:latin typeface="+mj-lt"/>
              </a:rPr>
              <a:t>Decision Rules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</a:t>
            </a:r>
          </a:p>
          <a:p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Step 1: Compute the AECs for both the defender and challenger  at its economic service life, respectively.</a:t>
            </a:r>
          </a:p>
          <a:p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Step 2: Compare AEC</a:t>
            </a:r>
            <a:r>
              <a:rPr lang="en-US" sz="1600" b="1" baseline="-25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D* 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and AEC</a:t>
            </a:r>
            <a:r>
              <a:rPr lang="en-US" sz="1600" b="1" baseline="-25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C*. </a:t>
            </a:r>
          </a:p>
          <a:p>
            <a:pPr lvl="1"/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If AEC</a:t>
            </a:r>
            <a:r>
              <a:rPr lang="en-US" sz="1600" b="1" baseline="-25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D* 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&gt; AEC</a:t>
            </a:r>
            <a:r>
              <a:rPr lang="en-US" sz="1600" b="1" baseline="-25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C* 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replace the defender now.</a:t>
            </a:r>
          </a:p>
          <a:p>
            <a:pPr lvl="1"/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If AEC</a:t>
            </a:r>
            <a:r>
              <a:rPr lang="en-US" sz="1600" b="1" baseline="-25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D* 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&lt; AEC</a:t>
            </a:r>
            <a:r>
              <a:rPr lang="en-US" sz="1600" b="1" baseline="-25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C* 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, keep the defender  at least for the duration of its economic service life if there are no technological changes over that life.</a:t>
            </a:r>
          </a:p>
          <a:p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Step 3: If the defender should not be replaced now, conduct marginal analysis to determine when to replace the defender.</a:t>
            </a: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US" sz="2900" b="1" dirty="0" smtClean="0">
                <a:solidFill>
                  <a:schemeClr val="bg2">
                    <a:lumMod val="50000"/>
                  </a:schemeClr>
                </a:solidFill>
                <a:latin typeface="+mj-lt"/>
              </a:rPr>
              <a:t>Cash Flow Assumptions:</a:t>
            </a:r>
          </a:p>
          <a:p>
            <a:pPr marL="609600" indent="-609600">
              <a:buClr>
                <a:schemeClr val="accent1"/>
              </a:buClr>
              <a:buSzPct val="65000"/>
              <a:buFontTx/>
              <a:buAutoNum type="arabicPeriod"/>
            </a:pPr>
            <a:r>
              <a:rPr lang="en-US" sz="2800" b="1" dirty="0" smtClean="0">
                <a:solidFill>
                  <a:srgbClr val="FF0000"/>
                </a:solidFill>
                <a:latin typeface="+mj-lt"/>
              </a:rPr>
              <a:t>Replace the defender now:  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 cash flows of the challenger estimated today  will be used.  An </a:t>
            </a:r>
            <a:r>
              <a:rPr lang="en-US" sz="28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identical challenger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will be used thereafter if  replacement becomes necessary again in the future.  This stream of cash flows is equivalent to a cash flow of AEC</a:t>
            </a:r>
            <a:r>
              <a:rPr lang="en-US" sz="2800" b="1" baseline="-25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C*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each year for an infinite number of years. </a:t>
            </a:r>
          </a:p>
          <a:p>
            <a:pPr marL="609600" indent="-609600">
              <a:buClr>
                <a:schemeClr val="accent1"/>
              </a:buClr>
              <a:buSzPct val="65000"/>
              <a:buFontTx/>
              <a:buAutoNum type="arabicPeriod" startAt="2"/>
            </a:pPr>
            <a:r>
              <a:rPr lang="en-US" sz="2800" b="1" dirty="0" smtClean="0">
                <a:solidFill>
                  <a:srgbClr val="FF0000"/>
                </a:solidFill>
                <a:latin typeface="+mj-lt"/>
              </a:rPr>
              <a:t>Replace the defender, say, </a:t>
            </a:r>
            <a:r>
              <a:rPr lang="en-US" sz="2800" b="1" i="1" dirty="0" smtClean="0">
                <a:solidFill>
                  <a:srgbClr val="FF0000"/>
                </a:solidFill>
                <a:latin typeface="+mj-lt"/>
              </a:rPr>
              <a:t>x</a:t>
            </a:r>
            <a:r>
              <a:rPr lang="en-US" sz="2800" b="1" dirty="0" smtClean="0">
                <a:solidFill>
                  <a:srgbClr val="FF0000"/>
                </a:solidFill>
                <a:latin typeface="+mj-lt"/>
              </a:rPr>
              <a:t> years later:  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The cash flows of the defender will be used in the first </a:t>
            </a:r>
            <a:r>
              <a:rPr lang="en-US" sz="28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x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years.  Starting in year x+1,the cash flows of the challenger will be used indefinitely thereafter.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endParaRPr lang="en-US" sz="3400" b="1">
              <a:solidFill>
                <a:schemeClr val="tx2"/>
              </a:solidFill>
              <a:latin typeface="Garamond" pitchFamily="18" charset="0"/>
            </a:endParaRP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</a:pPr>
            <a:endParaRPr lang="en-US" sz="2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000" b="1" dirty="0"/>
              <a:t>Example 14.4 </a:t>
            </a:r>
            <a:r>
              <a:rPr lang="en-US" sz="2000" b="1" dirty="0" smtClean="0"/>
              <a:t>Replacement Analysis under an Infinite Planning Horizon</a:t>
            </a:r>
            <a:endParaRPr lang="en-US" sz="2000" b="1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800" dirty="0"/>
              <a:t>Contemporary Engineering Economics, </a:t>
            </a:r>
            <a:r>
              <a:rPr lang="en-US" altLang="en-US" sz="800" dirty="0" smtClean="0"/>
              <a:t>5th </a:t>
            </a:r>
            <a:r>
              <a:rPr lang="en-US" altLang="en-US" sz="800" dirty="0"/>
              <a:t>edition, © </a:t>
            </a:r>
            <a:r>
              <a:rPr lang="en-US" altLang="en-US" sz="800" dirty="0" smtClean="0"/>
              <a:t>2010</a:t>
            </a:r>
            <a:endParaRPr lang="en-US" altLang="en-US" sz="800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>
          <a:xfrm>
            <a:off x="3643306" y="1714488"/>
            <a:ext cx="5111750" cy="4572000"/>
          </a:xfrm>
        </p:spPr>
        <p:txBody>
          <a:bodyPr/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Cash flow diagram for defender when </a:t>
            </a:r>
            <a:r>
              <a:rPr lang="en-US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4 years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2928934"/>
            <a:ext cx="3971925" cy="199072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  <p:sp>
        <p:nvSpPr>
          <p:cNvPr id="11" name="Text Placeholder 10"/>
          <p:cNvSpPr>
            <a:spLocks noGrp="1"/>
          </p:cNvSpPr>
          <p:nvPr>
            <p:ph type="body" idx="2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Defender:</a:t>
            </a:r>
          </a:p>
          <a:p>
            <a:pPr lvl="1"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Current salvage value = $5,000, decreasing at an annual rate of 25% over the previous year’s value</a:t>
            </a:r>
          </a:p>
          <a:p>
            <a:pPr lvl="1"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Required overhaul = $1,200</a:t>
            </a:r>
          </a:p>
          <a:p>
            <a:pPr lvl="1"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O&amp;M = $2,000 in year 1, increasing at the rate of $1,500 each year</a:t>
            </a:r>
          </a:p>
          <a:p>
            <a:pPr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Challenger:</a:t>
            </a:r>
          </a:p>
          <a:p>
            <a:pPr lvl="1"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$10,000</a:t>
            </a:r>
          </a:p>
          <a:p>
            <a:pPr lvl="1"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Salvage value = $6,000 after one year, will decline 15% each year</a:t>
            </a:r>
          </a:p>
          <a:p>
            <a:pPr lvl="1"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O&amp;M = $2,200 in the first year, increasing by 20% per year thereafter</a:t>
            </a:r>
          </a:p>
          <a:p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Find: (a) Economic service lives for both defender  and challenger, (b) when to replace the defender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800" b="1" dirty="0" smtClean="0"/>
              <a:t>Economic Service Life </a:t>
            </a:r>
            <a:endParaRPr lang="en-US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Defender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Challenger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 smtClean="0"/>
              <a:t>Contemporary Engineering Economics, 5th edition, © 2010</a:t>
            </a:r>
            <a:endParaRPr lang="en-US" altLang="en-US" sz="1000" dirty="0"/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2571744"/>
            <a:ext cx="3571900" cy="360251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2571744"/>
            <a:ext cx="3757610" cy="3571900"/>
          </a:xfrm>
          <a:prstGeom prst="rect">
            <a:avLst/>
          </a:prstGeom>
          <a:ln w="9525" cap="flat" cmpd="sng" algn="ctr">
            <a:solidFill>
              <a:schemeClr val="accent2">
                <a:shade val="50000"/>
                <a:satMod val="103000"/>
              </a:schemeClr>
            </a:solidFill>
            <a:prstDash val="solid"/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b="1" dirty="0"/>
              <a:t>Replacement </a:t>
            </a:r>
            <a:r>
              <a:rPr lang="en-US" sz="4000" b="1" dirty="0" smtClean="0"/>
              <a:t>Decisions (Example 14.4)</a:t>
            </a:r>
            <a:endParaRPr lang="en-US" sz="4000" b="1" dirty="0"/>
          </a:p>
        </p:txBody>
      </p:sp>
      <p:graphicFrame>
        <p:nvGraphicFramePr>
          <p:cNvPr id="23557" name="Object 5"/>
          <p:cNvGraphicFramePr>
            <a:graphicFrameLocks noChangeAspect="1"/>
          </p:cNvGraphicFramePr>
          <p:nvPr>
            <p:ph sz="quarter" idx="1"/>
          </p:nvPr>
        </p:nvGraphicFramePr>
        <p:xfrm>
          <a:off x="581025" y="1744663"/>
          <a:ext cx="3781425" cy="1890712"/>
        </p:xfrm>
        <a:graphic>
          <a:graphicData uri="http://schemas.openxmlformats.org/presentationml/2006/ole">
            <p:oleObj spid="_x0000_s23557" name="Equation" r:id="rId4" imgW="965160" imgH="482400" progId="Equation.DSMT4">
              <p:embed/>
            </p:oleObj>
          </a:graphicData>
        </a:graphic>
      </p:graphicFrame>
      <p:sp>
        <p:nvSpPr>
          <p:cNvPr id="23556" name="Rectangle 4"/>
          <p:cNvSpPr>
            <a:spLocks noGrp="1" noChangeArrowheads="1"/>
          </p:cNvSpPr>
          <p:nvPr>
            <p:ph sz="quarter" idx="2"/>
          </p:nvPr>
        </p:nvSpPr>
        <p:spPr>
          <a:xfrm>
            <a:off x="457200" y="3949700"/>
            <a:ext cx="4033838" cy="2181225"/>
          </a:xfrm>
          <a:solidFill>
            <a:srgbClr val="FFFF00"/>
          </a:solidFill>
          <a:ln/>
        </p:spPr>
        <p:txBody>
          <a:bodyPr/>
          <a:lstStyle/>
          <a:p>
            <a:pPr algn="ctr">
              <a:spcBef>
                <a:spcPct val="50000"/>
              </a:spcBef>
              <a:buFont typeface="Wingdings" pitchFamily="2" charset="2"/>
              <a:buNone/>
            </a:pPr>
            <a:r>
              <a:rPr lang="en-US" sz="4900" i="1" dirty="0">
                <a:latin typeface="+mj-lt"/>
              </a:rPr>
              <a:t>N</a:t>
            </a:r>
            <a:r>
              <a:rPr lang="en-US" sz="4900" baseline="-25000" dirty="0">
                <a:latin typeface="+mj-lt"/>
              </a:rPr>
              <a:t>C*</a:t>
            </a:r>
            <a:r>
              <a:rPr lang="en-US" sz="4900" dirty="0">
                <a:latin typeface="+mj-lt"/>
              </a:rPr>
              <a:t>= 4 years</a:t>
            </a:r>
          </a:p>
          <a:p>
            <a:pPr algn="ctr">
              <a:spcBef>
                <a:spcPct val="50000"/>
              </a:spcBef>
              <a:buFont typeface="Wingdings" pitchFamily="2" charset="2"/>
              <a:buNone/>
            </a:pPr>
            <a:r>
              <a:rPr lang="en-US" sz="4900" dirty="0" smtClean="0">
                <a:latin typeface="+mj-lt"/>
              </a:rPr>
              <a:t>AEC</a:t>
            </a:r>
            <a:r>
              <a:rPr lang="en-US" sz="4900" i="1" baseline="-25000" dirty="0" smtClean="0">
                <a:latin typeface="+mj-lt"/>
              </a:rPr>
              <a:t>C</a:t>
            </a:r>
            <a:r>
              <a:rPr lang="en-US" sz="4900" baseline="-25000" dirty="0">
                <a:latin typeface="+mj-lt"/>
              </a:rPr>
              <a:t>*</a:t>
            </a:r>
            <a:r>
              <a:rPr lang="en-US" sz="4900" dirty="0">
                <a:latin typeface="+mj-lt"/>
              </a:rPr>
              <a:t>=$</a:t>
            </a:r>
            <a:r>
              <a:rPr lang="en-US" sz="4900" dirty="0" smtClean="0">
                <a:latin typeface="+mj-lt"/>
              </a:rPr>
              <a:t>5,625</a:t>
            </a:r>
            <a:endParaRPr lang="en-US" sz="4900" dirty="0">
              <a:latin typeface="+mj-lt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4652963" y="1600200"/>
            <a:ext cx="4033837" cy="4530725"/>
          </a:xfrm>
        </p:spPr>
        <p:txBody>
          <a:bodyPr/>
          <a:lstStyle/>
          <a:p>
            <a:r>
              <a:rPr lang="en-US" sz="2600" b="1" dirty="0">
                <a:solidFill>
                  <a:schemeClr val="bg2">
                    <a:lumMod val="50000"/>
                  </a:schemeClr>
                </a:solidFill>
                <a:latin typeface="+mj-lt"/>
              </a:rPr>
              <a:t>Should replace the defender now? 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No, because </a:t>
            </a:r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AEC</a:t>
            </a:r>
            <a:r>
              <a:rPr lang="en-US" sz="2600" b="1" baseline="-25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D*</a:t>
            </a:r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&lt; </a:t>
            </a:r>
            <a:r>
              <a:rPr lang="en-US" sz="2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AEC</a:t>
            </a:r>
            <a:r>
              <a:rPr lang="en-US" sz="2600" b="1" baseline="-25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C*</a:t>
            </a:r>
            <a:endParaRPr lang="en-US" sz="2600" b="1" baseline="-250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endParaRPr lang="en-US" sz="2600" b="1" baseline="-2500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en-US" sz="2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If not, when is the best time to replace the defender?  </a:t>
            </a:r>
            <a:r>
              <a:rPr lang="en-US" sz="2600" b="1" dirty="0">
                <a:solidFill>
                  <a:srgbClr val="FF0000"/>
                </a:solidFill>
                <a:latin typeface="+mj-lt"/>
              </a:rPr>
              <a:t>Need to conduct the marginal analysis.</a:t>
            </a:r>
            <a:endParaRPr lang="en-US" sz="2600" b="1" baseline="-25000" dirty="0">
              <a:solidFill>
                <a:srgbClr val="FF0000"/>
              </a:solidFill>
              <a:latin typeface="+mj-lt"/>
            </a:endParaRPr>
          </a:p>
          <a:p>
            <a:pPr>
              <a:buFont typeface="Wingdings" pitchFamily="2" charset="2"/>
              <a:buNone/>
            </a:pPr>
            <a:endParaRPr lang="en-US" sz="2600" baseline="-25000" dirty="0">
              <a:solidFill>
                <a:srgbClr val="333399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800" dirty="0"/>
              <a:t>Contemporary Engineering Economics, </a:t>
            </a:r>
            <a:r>
              <a:rPr lang="en-US" altLang="en-US" sz="800" dirty="0" smtClean="0"/>
              <a:t>5th </a:t>
            </a:r>
            <a:r>
              <a:rPr lang="en-US" altLang="en-US" sz="800" dirty="0"/>
              <a:t>edition, © </a:t>
            </a:r>
            <a:r>
              <a:rPr lang="en-US" altLang="en-US" sz="800" dirty="0" smtClean="0"/>
              <a:t>2010</a:t>
            </a:r>
            <a:endParaRPr lang="en-US" alt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1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000" b="1" dirty="0"/>
              <a:t>Marginal Analysis to Determine when the Defender should be Replaced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en-US" sz="1800" b="1" dirty="0" smtClean="0">
                <a:solidFill>
                  <a:srgbClr val="FF0000"/>
                </a:solidFill>
                <a:latin typeface="+mj-lt"/>
              </a:rPr>
              <a:t>Question:</a:t>
            </a:r>
            <a:r>
              <a:rPr lang="en-US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What is the additional (incremental) cost for keeping the defender one more year from the end of its economic service life, from Year 2 to Year 3?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</a:p>
          <a:p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r>
              <a:rPr lang="en-US" sz="1800" b="1" dirty="0" smtClean="0">
                <a:solidFill>
                  <a:srgbClr val="FF0000"/>
                </a:solidFill>
                <a:latin typeface="+mj-lt"/>
              </a:rPr>
              <a:t>Financial Data:</a:t>
            </a:r>
          </a:p>
          <a:p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Tx/>
              <a:buChar char="•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Opportunity cost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at the end of year 2:  Equal to the market</a:t>
            </a:r>
          </a:p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 value of $2,813</a:t>
            </a:r>
          </a:p>
          <a:p>
            <a:pPr>
              <a:buFontTx/>
              <a:buChar char="•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Operating cost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for the 3</a:t>
            </a:r>
            <a:r>
              <a:rPr lang="en-US" b="1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rd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year: $5,000</a:t>
            </a:r>
          </a:p>
          <a:p>
            <a:pPr>
              <a:buFontTx/>
              <a:buChar char="•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</a:t>
            </a:r>
            <a:r>
              <a:rPr lang="en-US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Salvage value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of the defender at the end of year 3: $2,109</a:t>
            </a:r>
          </a:p>
          <a:p>
            <a:endParaRPr lang="en-US" dirty="0" smtClean="0">
              <a:latin typeface="Times New Roman" pitchFamily="18" charset="0"/>
            </a:endParaRPr>
          </a:p>
          <a:p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1600" b="1" dirty="0" smtClean="0">
                <a:solidFill>
                  <a:srgbClr val="FF0000"/>
                </a:solidFill>
                <a:latin typeface="+mj-lt"/>
              </a:rPr>
              <a:t>Step 1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Calculate the equivalent cost of retaining the defender one more from the end of its economic service life, say 2 to 3.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    $2,813(F/P,15%,1) + $5,000 </a:t>
            </a:r>
          </a:p>
          <a:p>
            <a:pPr>
              <a:lnSpc>
                <a:spcPct val="9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     - $2,109 = $6,126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1600" b="1" dirty="0" smtClean="0">
                <a:solidFill>
                  <a:srgbClr val="FF0000"/>
                </a:solidFill>
                <a:latin typeface="+mj-lt"/>
              </a:rPr>
              <a:t>Step 2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Compare this cost with AEC</a:t>
            </a:r>
            <a:r>
              <a:rPr lang="en-US" sz="1600" b="1" baseline="-25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C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$5,625 of the challenger. </a:t>
            </a:r>
          </a:p>
          <a:p>
            <a:pPr>
              <a:lnSpc>
                <a:spcPct val="90000"/>
              </a:lnSpc>
              <a:spcBef>
                <a:spcPct val="50000"/>
              </a:spcBef>
            </a:pPr>
            <a:r>
              <a:rPr lang="en-US" sz="1600" b="1" dirty="0" smtClean="0">
                <a:solidFill>
                  <a:srgbClr val="FF0000"/>
                </a:solidFill>
                <a:latin typeface="+mj-lt"/>
              </a:rPr>
              <a:t>Conclusion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Since keeping the defender for the 3</a:t>
            </a:r>
            <a:r>
              <a:rPr lang="en-US" sz="1600" b="1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rd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year is more expensive than replacing it with the challenger, </a:t>
            </a:r>
            <a:r>
              <a:rPr lang="en-US" sz="1600" b="1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DO NOT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keep the defender beyond its economic service life.</a:t>
            </a:r>
          </a:p>
          <a:p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1000" dirty="0"/>
              <a:t>Contemporary Engineering Economics, </a:t>
            </a:r>
            <a:r>
              <a:rPr lang="en-US" altLang="en-US" sz="1000" dirty="0" smtClean="0"/>
              <a:t>5th </a:t>
            </a:r>
            <a:r>
              <a:rPr lang="en-US" altLang="en-US" sz="1000" dirty="0"/>
              <a:t>edition, © </a:t>
            </a:r>
            <a:r>
              <a:rPr lang="en-US" altLang="en-US" sz="1000" dirty="0" smtClean="0"/>
              <a:t>2010</a:t>
            </a:r>
            <a:endParaRPr lang="en-US" altLang="en-US" sz="1000" dirty="0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6048375" y="3886200"/>
            <a:ext cx="1841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endParaRPr lang="en-US" sz="2000">
              <a:latin typeface="Times New Roman" pitchFamily="18" charset="0"/>
            </a:endParaRPr>
          </a:p>
        </p:txBody>
      </p:sp>
      <p:pic>
        <p:nvPicPr>
          <p:cNvPr id="9" name="Picture 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4643446"/>
            <a:ext cx="3286125" cy="157163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ontent Placeholder 41"/>
          <p:cNvSpPr>
            <a:spLocks noGrp="1"/>
          </p:cNvSpPr>
          <p:nvPr>
            <p:ph sz="half" idx="1"/>
          </p:nvPr>
        </p:nvSpPr>
        <p:spPr>
          <a:xfrm>
            <a:off x="3714744" y="1714488"/>
            <a:ext cx="5111750" cy="4572000"/>
          </a:xfrm>
        </p:spPr>
        <p:txBody>
          <a:bodyPr>
            <a:normAutofit/>
          </a:bodyPr>
          <a:lstStyle/>
          <a:p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Some Likely Replacement Patterns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571472" y="500042"/>
            <a:ext cx="2743200" cy="1162050"/>
          </a:xfrm>
        </p:spPr>
        <p:txBody>
          <a:bodyPr>
            <a:noAutofit/>
          </a:bodyPr>
          <a:lstStyle/>
          <a:p>
            <a:r>
              <a:rPr lang="en-US" sz="2000" b="1" dirty="0"/>
              <a:t>Example 14.5 Replacement Analysis under the Finite Planning Horizon</a:t>
            </a:r>
          </a:p>
        </p:txBody>
      </p:sp>
      <p:sp>
        <p:nvSpPr>
          <p:cNvPr id="39" name="Text Placeholder 38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Given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Economic service lives for both defender and challenger , and </a:t>
            </a:r>
            <a:r>
              <a:rPr lang="en-US" b="1" i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i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= 15%</a:t>
            </a:r>
          </a:p>
          <a:p>
            <a:pPr>
              <a:buFont typeface="Wingdings" pitchFamily="2" charset="2"/>
              <a:buChar char="q"/>
            </a:pP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endParaRPr lang="en-US" b="1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>
              <a:buFont typeface="Wingdings" pitchFamily="2" charset="2"/>
              <a:buChar char="q"/>
            </a:pP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+mj-lt"/>
              </a:rPr>
              <a:t>Find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: the most plausible/economical replacement strategy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3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 sz="800" dirty="0"/>
              <a:t>Contemporary Engineering Economics, </a:t>
            </a:r>
            <a:r>
              <a:rPr lang="en-US" altLang="en-US" sz="800" dirty="0" smtClean="0"/>
              <a:t>5th </a:t>
            </a:r>
            <a:r>
              <a:rPr lang="en-US" altLang="en-US" sz="800" dirty="0"/>
              <a:t>edition, © </a:t>
            </a:r>
            <a:r>
              <a:rPr lang="en-US" altLang="en-US" sz="800" dirty="0" smtClean="0"/>
              <a:t>2010</a:t>
            </a:r>
            <a:endParaRPr lang="en-US" altLang="en-US" sz="800" dirty="0"/>
          </a:p>
        </p:txBody>
      </p:sp>
      <p:pic>
        <p:nvPicPr>
          <p:cNvPr id="26668" name="Picture 4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2643182"/>
            <a:ext cx="3000396" cy="242889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</p:pic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9058" y="2428869"/>
            <a:ext cx="4762490" cy="321471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654</TotalTime>
  <Words>804</Words>
  <Application>Microsoft Office PowerPoint</Application>
  <PresentationFormat>On-screen Show (4:3)</PresentationFormat>
  <Paragraphs>103</Paragraphs>
  <Slides>11</Slides>
  <Notes>11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Flow</vt:lpstr>
      <vt:lpstr>Equation</vt:lpstr>
      <vt:lpstr>Replacement Decisions </vt:lpstr>
      <vt:lpstr>Required Assumptions and Decision Frameworks</vt:lpstr>
      <vt:lpstr>Types of Typical Replacement Decision Frameworks</vt:lpstr>
      <vt:lpstr>Replacement Strategies under the Infinite Planning Horizon</vt:lpstr>
      <vt:lpstr>Example 14.4 Replacement Analysis under an Infinite Planning Horizon</vt:lpstr>
      <vt:lpstr>Economic Service Life </vt:lpstr>
      <vt:lpstr>Replacement Decisions (Example 14.4)</vt:lpstr>
      <vt:lpstr>Marginal Analysis to Determine when the Defender should be Replaced</vt:lpstr>
      <vt:lpstr>Example 14.5 Replacement Analysis under the Finite Planning Horizon</vt:lpstr>
      <vt:lpstr>Present Equivalent Cost for Each Option</vt:lpstr>
      <vt:lpstr>Graphical Representation of Replacement Strategies under a Finite Planning Horizon (Example 14.5)</vt:lpstr>
    </vt:vector>
  </TitlesOfParts>
  <Company>Auburn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Replacement Decisions</dc:title>
  <dc:creator>Chan S. Park</dc:creator>
  <cp:lastModifiedBy>Park, Chan</cp:lastModifiedBy>
  <cp:revision>39</cp:revision>
  <dcterms:created xsi:type="dcterms:W3CDTF">2006-09-14T03:23:16Z</dcterms:created>
  <dcterms:modified xsi:type="dcterms:W3CDTF">2010-04-12T16:56:40Z</dcterms:modified>
</cp:coreProperties>
</file>