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12"/>
  </p:notesMasterIdLst>
  <p:sldIdLst>
    <p:sldId id="256" r:id="rId2"/>
    <p:sldId id="261" r:id="rId3"/>
    <p:sldId id="262" r:id="rId4"/>
    <p:sldId id="263" r:id="rId5"/>
    <p:sldId id="269" r:id="rId6"/>
    <p:sldId id="271" r:id="rId7"/>
    <p:sldId id="272" r:id="rId8"/>
    <p:sldId id="276" r:id="rId9"/>
    <p:sldId id="277" r:id="rId10"/>
    <p:sldId id="275" r:id="rId11"/>
  </p:sldIdLst>
  <p:sldSz cx="9144000" cy="6858000" type="screen4x3"/>
  <p:notesSz cx="7099300" cy="102235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3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984" tIns="49492" rIns="98984" bIns="49492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294" y="0"/>
            <a:ext cx="30763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984" tIns="49492" rIns="98984" bIns="49492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endParaRPr lang="en-US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3775" y="766763"/>
            <a:ext cx="5111750" cy="38338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930" y="4856163"/>
            <a:ext cx="5679440" cy="460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984" tIns="49492" rIns="98984" bIns="494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10551"/>
            <a:ext cx="30763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984" tIns="49492" rIns="98984" bIns="49492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294" y="9710551"/>
            <a:ext cx="30763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984" tIns="49492" rIns="98984" bIns="49492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F39DB7B4-F6C8-4E15-BE0D-EB9BC88C792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DB7B4-F6C8-4E15-BE0D-EB9BC88C7926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44AE81-B0C9-41A5-83C3-9F1890477CE5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DB7B4-F6C8-4E15-BE0D-EB9BC88C7926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DB7B4-F6C8-4E15-BE0D-EB9BC88C7926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DB7B4-F6C8-4E15-BE0D-EB9BC88C7926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44AE81-B0C9-41A5-83C3-9F1890477CE5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44AE81-B0C9-41A5-83C3-9F1890477CE5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44AE81-B0C9-41A5-83C3-9F1890477CE5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DB7B4-F6C8-4E15-BE0D-EB9BC88C7926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DB7B4-F6C8-4E15-BE0D-EB9BC88C7926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dirty="0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7296B-EFE8-42B9-AF50-73612906E4D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dirty="0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ADF39-01C1-4D0A-A25B-3F5973708879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dirty="0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46BC-5A71-46CE-9146-98A4EF9B85E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 dirty="0"/>
              <a:t>Contemporary Engineering Economics, </a:t>
            </a:r>
            <a:r>
              <a:rPr lang="en-US" altLang="en-US" dirty="0" smtClean="0"/>
              <a:t>5th </a:t>
            </a:r>
            <a:r>
              <a:rPr lang="en-US" altLang="en-US" dirty="0"/>
              <a:t>edition, © </a:t>
            </a:r>
            <a:r>
              <a:rPr lang="en-US" altLang="en-US" dirty="0" smtClean="0"/>
              <a:t>2010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53B9F10C-D8A1-48A8-B29E-D0FB306CCB4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dirty="0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C0B6-6FF4-4816-9208-A764E3918F8F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dirty="0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D50A-6683-452A-B6F5-CF31CC213FC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dirty="0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2E808-9F7F-4F82-ADD0-C176BB7DC3C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dirty="0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1E51C-9D8E-435D-986D-0D6EDB3A4CF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dirty="0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6C7B-AB88-4B97-9B27-1470723DC11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dirty="0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C8529-A82F-4941-8E7A-97A4FE6B576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dirty="0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0C8BE-0C6C-47ED-AAF0-D1BCA628142B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dirty="0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ECC7788-9377-4AE2-94E6-4D2E48F6B696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n-US" altLang="en-US" dirty="0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A150C45-B225-4AEE-B431-AD0D80129C97}" type="slidenum">
              <a:rPr lang="en-US" altLang="en-US" smtClean="0"/>
              <a:pPr/>
              <a:t>‹#›</a:t>
            </a:fld>
            <a:endParaRPr lang="en-US" alt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notesSlide" Target="../notesSlides/notesSlide8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1.bin"/><Relationship Id="rId10" Type="http://schemas.openxmlformats.org/officeDocument/2006/relationships/image" Target="../media/image11.wmf"/><Relationship Id="rId4" Type="http://schemas.openxmlformats.org/officeDocument/2006/relationships/image" Target="../media/image12.png"/><Relationship Id="rId9" Type="http://schemas.openxmlformats.org/officeDocument/2006/relationships/oleObject" Target="../embeddings/oleObject3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Replacement Analysis Fundamentals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Lecture No. </a:t>
            </a:r>
            <a:r>
              <a:rPr lang="en-US" sz="2400" dirty="0" smtClean="0"/>
              <a:t>46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Chapter 14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Contemporary Engineering Economics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Copyright © </a:t>
            </a:r>
            <a:r>
              <a:rPr lang="en-US" sz="2400" dirty="0" smtClean="0"/>
              <a:t>2010</a:t>
            </a:r>
            <a:endParaRPr lang="en-US" sz="2400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FF0000"/>
              </a:buClr>
              <a:buFont typeface="Wingdings" pitchFamily="2" charset="2"/>
              <a:buChar char="r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For an asset with non-increasing operating cost, keep the asset as long as it lasts.</a:t>
            </a:r>
          </a:p>
          <a:p>
            <a:pPr>
              <a:buClr>
                <a:srgbClr val="FF0000"/>
              </a:buClr>
              <a:buFont typeface="Wingdings" pitchFamily="2" charset="2"/>
              <a:buChar char="r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If everything remains the same, a higher interest rate will tend to extend the economic service life (or defer the replacement decision).</a:t>
            </a:r>
          </a:p>
          <a:p>
            <a:pPr>
              <a:buClr>
                <a:srgbClr val="FF0000"/>
              </a:buClr>
              <a:buFont typeface="Wingdings" pitchFamily="2" charset="2"/>
              <a:buChar char="r"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500034" y="785794"/>
            <a:ext cx="68716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tx2"/>
                </a:solidFill>
                <a:latin typeface="+mj-lt"/>
              </a:rPr>
              <a:t>Sensitivity of Economic Service Life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Rectangle 6"/>
          <p:cNvSpPr>
            <a:spLocks noGrp="1" noChangeArrowheads="1"/>
          </p:cNvSpPr>
          <p:nvPr>
            <p:ph type="title"/>
          </p:nvPr>
        </p:nvSpPr>
        <p:spPr>
          <a:xfrm>
            <a:off x="500034" y="1142984"/>
            <a:ext cx="8229600" cy="785818"/>
          </a:xfrm>
        </p:spPr>
        <p:txBody>
          <a:bodyPr>
            <a:normAutofit fontScale="90000"/>
          </a:bodyPr>
          <a:lstStyle/>
          <a:p>
            <a:r>
              <a:rPr lang="en-US" sz="3800" b="0" dirty="0">
                <a:solidFill>
                  <a:schemeClr val="accent2"/>
                </a:solidFill>
              </a:rPr>
              <a:t/>
            </a:r>
            <a:br>
              <a:rPr lang="en-US" sz="3800" b="0" dirty="0">
                <a:solidFill>
                  <a:schemeClr val="accent2"/>
                </a:solidFill>
              </a:rPr>
            </a:br>
            <a:r>
              <a:rPr 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6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Replacement Terminology</a:t>
            </a:r>
            <a:endParaRPr lang="en-US" sz="3800" b="0" dirty="0">
              <a:solidFill>
                <a:schemeClr val="accent2"/>
              </a:solidFill>
            </a:endParaRPr>
          </a:p>
        </p:txBody>
      </p:sp>
      <p:sp>
        <p:nvSpPr>
          <p:cNvPr id="15364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457200" y="2143116"/>
            <a:ext cx="4033838" cy="3987809"/>
          </a:xfrm>
        </p:spPr>
        <p:txBody>
          <a:bodyPr/>
          <a:lstStyle/>
          <a:p>
            <a:r>
              <a:rPr lang="en-US" sz="2600" b="1" dirty="0">
                <a:solidFill>
                  <a:srgbClr val="FF0000"/>
                </a:solidFill>
                <a:latin typeface="+mj-lt"/>
              </a:rPr>
              <a:t>Defender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an old machine </a:t>
            </a:r>
          </a:p>
          <a:p>
            <a:r>
              <a:rPr lang="en-US" sz="2600" b="1" dirty="0">
                <a:solidFill>
                  <a:srgbClr val="FF0000"/>
                </a:solidFill>
                <a:latin typeface="+mj-lt"/>
              </a:rPr>
              <a:t>Challenger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a new machine</a:t>
            </a:r>
          </a:p>
          <a:p>
            <a:r>
              <a:rPr lang="en-US" sz="2600" b="1" dirty="0">
                <a:solidFill>
                  <a:srgbClr val="FF0000"/>
                </a:solidFill>
                <a:latin typeface="+mj-lt"/>
              </a:rPr>
              <a:t>Current market value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selling price of the defender in the market place</a:t>
            </a:r>
          </a:p>
          <a:p>
            <a:pPr>
              <a:buFont typeface="Wingdings" pitchFamily="2" charset="2"/>
              <a:buNone/>
            </a:pPr>
            <a:endParaRPr lang="en-US" sz="2600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4652963" y="2143116"/>
            <a:ext cx="4033837" cy="3987809"/>
          </a:xfrm>
        </p:spPr>
        <p:txBody>
          <a:bodyPr/>
          <a:lstStyle/>
          <a:p>
            <a:r>
              <a:rPr lang="en-US" sz="2600" b="1" dirty="0">
                <a:solidFill>
                  <a:srgbClr val="FF0000"/>
                </a:solidFill>
                <a:latin typeface="+mj-lt"/>
              </a:rPr>
              <a:t>Sunk cost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any past cost unaffected by any future decisions</a:t>
            </a:r>
          </a:p>
          <a:p>
            <a:r>
              <a:rPr lang="en-US" sz="2600" b="1" dirty="0">
                <a:solidFill>
                  <a:srgbClr val="FF0000"/>
                </a:solidFill>
                <a:latin typeface="+mj-lt"/>
              </a:rPr>
              <a:t>Trade-in allowance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value offered by the vendor to reduce the price of a new equipment</a:t>
            </a: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endParaRPr lang="en-US" sz="3600">
              <a:solidFill>
                <a:schemeClr val="accent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Sunk Cost associated with an Asset’s Disposal</a:t>
            </a: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</a:t>
            </a:r>
          </a:p>
        </p:txBody>
      </p:sp>
      <p:sp>
        <p:nvSpPr>
          <p:cNvPr id="39" name="Text Placeholder 38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1600" b="1" dirty="0" smtClean="0">
                <a:solidFill>
                  <a:srgbClr val="FF0000"/>
                </a:solidFill>
                <a:latin typeface="+mj-lt"/>
              </a:rPr>
              <a:t>Given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Original investment = $20,000, current market value = $10,000, repair cost made in the past = $5,000</a:t>
            </a:r>
          </a:p>
          <a:p>
            <a:pPr>
              <a:buFont typeface="Wingdings" pitchFamily="2" charset="2"/>
              <a:buChar char="q"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1600" b="1" dirty="0" smtClean="0">
                <a:solidFill>
                  <a:srgbClr val="FF0000"/>
                </a:solidFill>
                <a:latin typeface="+mj-lt"/>
              </a:rPr>
              <a:t>Find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Relevant cost for replacement analysis</a:t>
            </a:r>
          </a:p>
          <a:p>
            <a:endParaRPr lang="en-US" sz="1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lvl="1">
              <a:buFont typeface="Wingdings" pitchFamily="2" charset="2"/>
              <a:buChar char="q"/>
            </a:pP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Lost investment value, $10,000</a:t>
            </a:r>
          </a:p>
          <a:p>
            <a:pPr lvl="1">
              <a:buFont typeface="Wingdings" pitchFamily="2" charset="2"/>
              <a:buChar char="q"/>
            </a:pP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Repair cost made, $5,000</a:t>
            </a:r>
          </a:p>
          <a:p>
            <a:pPr lvl="1">
              <a:buFont typeface="Wingdings" pitchFamily="2" charset="2"/>
              <a:buChar char="q"/>
            </a:pP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Total sunk cost = $15,000</a:t>
            </a:r>
          </a:p>
          <a:p>
            <a:pPr lvl="1">
              <a:buFont typeface="Wingdings" pitchFamily="2" charset="2"/>
              <a:buChar char="q"/>
            </a:pP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Relevant cost for replacement analysis = current market value = $10,000</a:t>
            </a:r>
          </a:p>
        </p:txBody>
      </p:sp>
      <p:sp>
        <p:nvSpPr>
          <p:cNvPr id="3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pic>
        <p:nvPicPr>
          <p:cNvPr id="16418" name="Picture 3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5050" y="2571744"/>
            <a:ext cx="5111750" cy="239741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 smtClean="0"/>
              <a:t>Example 14.2 -Opportunity Cost Approach </a:t>
            </a:r>
            <a:endParaRPr lang="en-US" sz="2800" b="1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2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n-US" sz="3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3400" b="1" dirty="0" smtClean="0">
                <a:solidFill>
                  <a:srgbClr val="FF0000"/>
                </a:solidFill>
                <a:latin typeface="+mj-lt"/>
              </a:rPr>
              <a:t>Basic Principle</a:t>
            </a:r>
            <a:r>
              <a:rPr lang="en-US" sz="3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</a:t>
            </a:r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Treat the proceeds from sale of the old machine as the </a:t>
            </a:r>
            <a:r>
              <a:rPr lang="en-US" sz="26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investment required</a:t>
            </a:r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to keep the old machine.</a:t>
            </a:r>
          </a:p>
          <a:p>
            <a:pPr>
              <a:lnSpc>
                <a:spcPct val="90000"/>
              </a:lnSpc>
            </a:pPr>
            <a:endParaRPr lang="en-US" sz="2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Defender:</a:t>
            </a:r>
          </a:p>
          <a:p>
            <a:pPr lvl="1">
              <a:buFont typeface="Wingdings" pitchFamily="2" charset="2"/>
              <a:buChar char="q"/>
            </a:pPr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Market price: $10,000</a:t>
            </a:r>
          </a:p>
          <a:p>
            <a:pPr lvl="1">
              <a:buFont typeface="Wingdings" pitchFamily="2" charset="2"/>
              <a:buChar char="q"/>
            </a:pPr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Remaining useful life: 3 years</a:t>
            </a:r>
          </a:p>
          <a:p>
            <a:pPr lvl="1">
              <a:buFont typeface="Wingdings" pitchFamily="2" charset="2"/>
              <a:buChar char="q"/>
            </a:pPr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Salvage value: $2,500</a:t>
            </a:r>
          </a:p>
          <a:p>
            <a:pPr lvl="1">
              <a:buFont typeface="Wingdings" pitchFamily="2" charset="2"/>
              <a:buChar char="q"/>
            </a:pPr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O&amp;M cost: $8,000</a:t>
            </a:r>
          </a:p>
          <a:p>
            <a:pPr lvl="1"/>
            <a:endParaRPr lang="en-US" sz="2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Challenger:</a:t>
            </a:r>
          </a:p>
          <a:p>
            <a:pPr lvl="1">
              <a:buFont typeface="Wingdings" pitchFamily="2" charset="2"/>
              <a:buChar char="q"/>
            </a:pPr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Cost: $15,000</a:t>
            </a:r>
          </a:p>
          <a:p>
            <a:pPr lvl="1">
              <a:buFont typeface="Wingdings" pitchFamily="2" charset="2"/>
              <a:buChar char="q"/>
            </a:pPr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Useful life: 3 years</a:t>
            </a:r>
          </a:p>
          <a:p>
            <a:pPr lvl="1">
              <a:buFont typeface="Wingdings" pitchFamily="2" charset="2"/>
              <a:buChar char="q"/>
            </a:pPr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Salvage value: $5,500</a:t>
            </a:r>
          </a:p>
          <a:p>
            <a:pPr lvl="1">
              <a:buFont typeface="Wingdings" pitchFamily="2" charset="2"/>
              <a:buChar char="q"/>
            </a:pPr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O&amp;M cost: $6,000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Decision: Replace the defender now</a:t>
            </a:r>
          </a:p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pic>
        <p:nvPicPr>
          <p:cNvPr id="17413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1785926"/>
            <a:ext cx="5111750" cy="248569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3306" y="4365104"/>
            <a:ext cx="5091126" cy="196691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Economic Service Life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b="1" dirty="0" smtClean="0">
                <a:solidFill>
                  <a:srgbClr val="FF3300"/>
                </a:solidFill>
                <a:latin typeface="+mj-lt"/>
              </a:rPr>
              <a:t>Definition</a:t>
            </a:r>
            <a:r>
              <a:rPr lang="en-US" sz="2400" b="1" dirty="0" smtClean="0">
                <a:latin typeface="+mj-lt"/>
              </a:rPr>
              <a:t>: Economic service life is the remaining useful life of an asset that results in the minimum annual equivalent cost. </a:t>
            </a:r>
          </a:p>
          <a:p>
            <a:pPr>
              <a:lnSpc>
                <a:spcPct val="90000"/>
              </a:lnSpc>
            </a:pPr>
            <a:r>
              <a:rPr lang="en-US" sz="2400" b="1" dirty="0" smtClean="0">
                <a:latin typeface="+mj-lt"/>
              </a:rPr>
              <a:t>Annual Equivalent Cost (AEC) = Capital Cost + Operating Cost</a:t>
            </a:r>
          </a:p>
          <a:p>
            <a:pPr>
              <a:lnSpc>
                <a:spcPct val="90000"/>
              </a:lnSpc>
            </a:pPr>
            <a:endParaRPr lang="en-US" sz="2400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>
          <a:xfrm>
            <a:off x="571472" y="642918"/>
            <a:ext cx="8229600" cy="68421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Mathematical Relationship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600200"/>
            <a:ext cx="3810000" cy="44958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2600" b="1" dirty="0">
                <a:solidFill>
                  <a:srgbClr val="A50021"/>
                </a:solidFill>
                <a:latin typeface="+mj-lt"/>
              </a:rPr>
              <a:t>Capital Cost</a:t>
            </a:r>
            <a:r>
              <a:rPr lang="en-US" sz="2600" b="1" dirty="0">
                <a:latin typeface="+mj-lt"/>
              </a:rPr>
              <a:t>:</a:t>
            </a:r>
          </a:p>
          <a:p>
            <a:pPr>
              <a:lnSpc>
                <a:spcPct val="90000"/>
              </a:lnSpc>
            </a:pPr>
            <a:endParaRPr lang="en-US" sz="2600" b="1" dirty="0">
              <a:latin typeface="+mj-lt"/>
            </a:endParaRPr>
          </a:p>
          <a:p>
            <a:pPr>
              <a:lnSpc>
                <a:spcPct val="90000"/>
              </a:lnSpc>
            </a:pPr>
            <a:endParaRPr lang="en-US" sz="2600" b="1" dirty="0" smtClean="0">
              <a:solidFill>
                <a:srgbClr val="A50021"/>
              </a:solidFill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en-US" sz="2600" b="1" dirty="0" smtClean="0">
                <a:solidFill>
                  <a:srgbClr val="A50021"/>
                </a:solidFill>
                <a:latin typeface="+mj-lt"/>
              </a:rPr>
              <a:t>Operating </a:t>
            </a:r>
            <a:r>
              <a:rPr lang="en-US" sz="2600" b="1" dirty="0">
                <a:solidFill>
                  <a:srgbClr val="A50021"/>
                </a:solidFill>
                <a:latin typeface="+mj-lt"/>
              </a:rPr>
              <a:t>Cost:</a:t>
            </a:r>
          </a:p>
          <a:p>
            <a:pPr>
              <a:lnSpc>
                <a:spcPct val="90000"/>
              </a:lnSpc>
            </a:pPr>
            <a:endParaRPr lang="en-US" sz="2600" b="1" dirty="0">
              <a:latin typeface="+mj-lt"/>
            </a:endParaRPr>
          </a:p>
          <a:p>
            <a:pPr>
              <a:lnSpc>
                <a:spcPct val="90000"/>
              </a:lnSpc>
            </a:pPr>
            <a:endParaRPr lang="en-US" sz="2600" b="1" dirty="0">
              <a:solidFill>
                <a:srgbClr val="A50021"/>
              </a:solidFill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en-US" sz="2600" b="1" dirty="0">
                <a:solidFill>
                  <a:srgbClr val="A50021"/>
                </a:solidFill>
                <a:latin typeface="+mj-lt"/>
              </a:rPr>
              <a:t>Total Cost:</a:t>
            </a:r>
          </a:p>
          <a:p>
            <a:pPr>
              <a:lnSpc>
                <a:spcPct val="90000"/>
              </a:lnSpc>
            </a:pPr>
            <a:endParaRPr lang="en-US" sz="2600" b="1" dirty="0">
              <a:solidFill>
                <a:srgbClr val="A50021"/>
              </a:solidFill>
              <a:latin typeface="+mj-lt"/>
            </a:endParaRPr>
          </a:p>
          <a:p>
            <a:pPr>
              <a:lnSpc>
                <a:spcPct val="90000"/>
              </a:lnSpc>
            </a:pPr>
            <a:endParaRPr lang="en-US" sz="2600" b="1" dirty="0"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en-US" sz="2600" b="1" dirty="0">
                <a:solidFill>
                  <a:srgbClr val="A50021"/>
                </a:solidFill>
                <a:latin typeface="+mj-lt"/>
              </a:rPr>
              <a:t>Objective</a:t>
            </a:r>
            <a:r>
              <a:rPr lang="en-US" sz="2600" b="1" dirty="0">
                <a:latin typeface="+mj-lt"/>
              </a:rPr>
              <a:t>: Find </a:t>
            </a:r>
            <a:r>
              <a:rPr lang="en-US" sz="2600" b="1" i="1" dirty="0">
                <a:latin typeface="+mj-lt"/>
              </a:rPr>
              <a:t>n</a:t>
            </a:r>
            <a:r>
              <a:rPr lang="en-US" sz="2600" b="1" dirty="0">
                <a:latin typeface="+mj-lt"/>
              </a:rPr>
              <a:t>* that minimizes </a:t>
            </a:r>
            <a:r>
              <a:rPr lang="en-US" sz="2600" b="1" dirty="0" smtClean="0">
                <a:latin typeface="+mj-lt"/>
              </a:rPr>
              <a:t>AEC(</a:t>
            </a:r>
            <a:r>
              <a:rPr lang="en-US" sz="2600" b="1" i="1" dirty="0" err="1" smtClean="0">
                <a:latin typeface="+mj-lt"/>
              </a:rPr>
              <a:t>i</a:t>
            </a:r>
            <a:r>
              <a:rPr lang="en-US" sz="2600" b="1" dirty="0" smtClean="0">
                <a:latin typeface="+mj-lt"/>
              </a:rPr>
              <a:t>) </a:t>
            </a:r>
            <a:endParaRPr lang="en-US" sz="2600" b="1" dirty="0">
              <a:latin typeface="+mj-lt"/>
            </a:endParaRPr>
          </a:p>
        </p:txBody>
      </p:sp>
      <p:sp>
        <p:nvSpPr>
          <p:cNvPr id="1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800" dirty="0"/>
              <a:t>Contemporary Engineering Economics, </a:t>
            </a:r>
            <a:r>
              <a:rPr lang="en-US" altLang="en-US" sz="800" dirty="0" smtClean="0"/>
              <a:t>5th </a:t>
            </a:r>
            <a:r>
              <a:rPr lang="en-US" altLang="en-US" sz="800" dirty="0"/>
              <a:t>edition, © </a:t>
            </a:r>
            <a:r>
              <a:rPr lang="en-US" altLang="en-US" sz="800" dirty="0" smtClean="0"/>
              <a:t>2010</a:t>
            </a:r>
            <a:endParaRPr lang="en-US" altLang="en-US" sz="800" dirty="0"/>
          </a:p>
        </p:txBody>
      </p:sp>
      <p:sp>
        <p:nvSpPr>
          <p:cNvPr id="7182" name="Oval 14"/>
          <p:cNvSpPr>
            <a:spLocks noChangeArrowheads="1"/>
          </p:cNvSpPr>
          <p:nvPr/>
        </p:nvSpPr>
        <p:spPr bwMode="auto">
          <a:xfrm>
            <a:off x="5580063" y="5445125"/>
            <a:ext cx="60960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183" name="Text Box 15"/>
          <p:cNvSpPr txBox="1">
            <a:spLocks noChangeArrowheads="1"/>
          </p:cNvSpPr>
          <p:nvPr/>
        </p:nvSpPr>
        <p:spPr bwMode="auto">
          <a:xfrm>
            <a:off x="5651500" y="5516563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i="1">
                <a:latin typeface="Times New Roman" pitchFamily="18" charset="0"/>
              </a:rPr>
              <a:t>n</a:t>
            </a:r>
            <a:r>
              <a:rPr lang="en-US" sz="2400">
                <a:latin typeface="Times New Roman" pitchFamily="18" charset="0"/>
              </a:rPr>
              <a:t>*</a:t>
            </a:r>
          </a:p>
        </p:txBody>
      </p:sp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2071678"/>
            <a:ext cx="2786082" cy="4579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pic>
        <p:nvPicPr>
          <p:cNvPr id="3379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2976" y="3286124"/>
            <a:ext cx="2909895" cy="50070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pic>
        <p:nvPicPr>
          <p:cNvPr id="33799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85852" y="4572008"/>
            <a:ext cx="2400300" cy="3714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pic>
        <p:nvPicPr>
          <p:cNvPr id="33800" name="Picture 8"/>
          <p:cNvPicPr>
            <a:picLocks noGrp="1" noChangeAspect="1" noChangeArrowheads="1"/>
          </p:cNvPicPr>
          <p:nvPr>
            <p:ph sz="half" idx="2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00563" y="2214555"/>
            <a:ext cx="4038600" cy="292830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sp>
        <p:nvSpPr>
          <p:cNvPr id="7180" name="Line 12"/>
          <p:cNvSpPr>
            <a:spLocks noChangeShapeType="1"/>
          </p:cNvSpPr>
          <p:nvPr/>
        </p:nvSpPr>
        <p:spPr bwMode="auto">
          <a:xfrm>
            <a:off x="6715140" y="2428868"/>
            <a:ext cx="0" cy="2316163"/>
          </a:xfrm>
          <a:prstGeom prst="line">
            <a:avLst/>
          </a:prstGeom>
          <a:noFill/>
          <a:ln w="38100">
            <a:solidFill>
              <a:srgbClr val="FF330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81" name="Line 13"/>
          <p:cNvSpPr>
            <a:spLocks noChangeShapeType="1"/>
          </p:cNvSpPr>
          <p:nvPr/>
        </p:nvSpPr>
        <p:spPr bwMode="auto">
          <a:xfrm flipV="1">
            <a:off x="6000760" y="4786322"/>
            <a:ext cx="646114" cy="642942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/>
              <a:t>Example 14.3 Economic Service Life for a Lift Truck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Given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</a:t>
            </a:r>
            <a:r>
              <a:rPr lang="en-US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$18,000, </a:t>
            </a:r>
            <a:r>
              <a:rPr lang="en-US" sz="18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12%, Salvage value = -20% over the previous year, O&amp;M = $3,000 during the first year, and 15% increase over the previous year thereafter</a:t>
            </a:r>
          </a:p>
          <a:p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Find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Economic Service Life</a:t>
            </a:r>
            <a:endParaRPr lang="en-US" sz="1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900" dirty="0"/>
              <a:t>edition, © </a:t>
            </a:r>
            <a:r>
              <a:rPr lang="en-US" altLang="en-US" sz="900" dirty="0" smtClean="0"/>
              <a:t>2010</a:t>
            </a:r>
            <a:endParaRPr lang="en-US" altLang="en-US" sz="10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1: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2: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4572000" y="2786058"/>
            <a:ext cx="92869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5400000">
            <a:off x="4286248" y="3071810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 flipH="1" flipV="1">
            <a:off x="5322099" y="2607463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5400000">
            <a:off x="5393537" y="2893215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572000" y="4929198"/>
            <a:ext cx="18573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5400000">
            <a:off x="4214810" y="5286388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5400000">
            <a:off x="5393537" y="5036355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rot="5400000">
            <a:off x="6250793" y="5107793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rot="5400000" flipH="1" flipV="1">
            <a:off x="6215074" y="4714884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572000" y="3214686"/>
            <a:ext cx="7777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$18,000</a:t>
            </a:r>
            <a:endParaRPr 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143504" y="2143116"/>
            <a:ext cx="6960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$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</a:t>
            </a:r>
            <a:r>
              <a:rPr lang="tr-T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4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,400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214942" y="3000372"/>
            <a:ext cx="6174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  <a:latin typeface="+mj-lt"/>
              </a:rPr>
              <a:t>$3,000</a:t>
            </a:r>
            <a:endParaRPr lang="en-US" sz="12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429124" y="2500306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0</a:t>
            </a:r>
            <a:endParaRPr lang="en-US" sz="1200" dirty="0"/>
          </a:p>
        </p:txBody>
      </p:sp>
      <p:sp>
        <p:nvSpPr>
          <p:cNvPr id="31" name="TextBox 30"/>
          <p:cNvSpPr txBox="1"/>
          <p:nvPr/>
        </p:nvSpPr>
        <p:spPr>
          <a:xfrm>
            <a:off x="5429256" y="2643182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1</a:t>
            </a:r>
            <a:endParaRPr lang="en-US" sz="1100" dirty="0"/>
          </a:p>
        </p:txBody>
      </p:sp>
      <p:sp>
        <p:nvSpPr>
          <p:cNvPr id="32" name="Rectangle 31"/>
          <p:cNvSpPr/>
          <p:nvPr/>
        </p:nvSpPr>
        <p:spPr>
          <a:xfrm>
            <a:off x="4214810" y="5643578"/>
            <a:ext cx="115205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$18,000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286380" y="5143512"/>
            <a:ext cx="6174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  <a:latin typeface="+mj-lt"/>
              </a:rPr>
              <a:t>$3,000</a:t>
            </a:r>
            <a:endParaRPr lang="en-US" sz="12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072198" y="4214818"/>
            <a:ext cx="6960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$11,520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143636" y="5286388"/>
            <a:ext cx="6174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  <a:latin typeface="+mj-lt"/>
              </a:rPr>
              <a:t>$3,450</a:t>
            </a:r>
            <a:endParaRPr lang="en-US" sz="12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429124" y="4714884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0</a:t>
            </a:r>
            <a:endParaRPr lang="en-US" sz="1200" dirty="0"/>
          </a:p>
        </p:txBody>
      </p:sp>
      <p:sp>
        <p:nvSpPr>
          <p:cNvPr id="37" name="TextBox 36"/>
          <p:cNvSpPr txBox="1"/>
          <p:nvPr/>
        </p:nvSpPr>
        <p:spPr>
          <a:xfrm>
            <a:off x="5357818" y="4714884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1</a:t>
            </a:r>
            <a:endParaRPr lang="en-US" sz="1100" dirty="0"/>
          </a:p>
        </p:txBody>
      </p:sp>
      <p:sp>
        <p:nvSpPr>
          <p:cNvPr id="38" name="TextBox 37"/>
          <p:cNvSpPr txBox="1"/>
          <p:nvPr/>
        </p:nvSpPr>
        <p:spPr>
          <a:xfrm>
            <a:off x="6429388" y="4786322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2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smtClean="0"/>
              <a:t>AEC Calculation If you Kept the Truck for 2 Years</a:t>
            </a:r>
            <a:endParaRPr lang="en-US" sz="24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Ownership Cost:</a:t>
            </a:r>
          </a:p>
          <a:p>
            <a:pPr>
              <a:buFont typeface="Wingdings" pitchFamily="2" charset="2"/>
              <a:buChar char="q"/>
            </a:pPr>
            <a:endParaRPr lang="en-US" sz="1800" b="1" dirty="0" smtClean="0">
              <a:solidFill>
                <a:srgbClr val="FF0000"/>
              </a:solidFill>
              <a:latin typeface="+mj-lt"/>
            </a:endParaRPr>
          </a:p>
          <a:p>
            <a:endParaRPr lang="en-US" sz="1800" b="1" dirty="0" smtClean="0">
              <a:solidFill>
                <a:srgbClr val="FF0000"/>
              </a:solidFill>
              <a:latin typeface="+mj-lt"/>
            </a:endParaRPr>
          </a:p>
          <a:p>
            <a:endParaRPr lang="en-US" sz="1800" b="1" dirty="0" smtClean="0">
              <a:solidFill>
                <a:srgbClr val="FF0000"/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 Operating Cost:</a:t>
            </a:r>
          </a:p>
          <a:p>
            <a:pPr>
              <a:buFont typeface="Wingdings" pitchFamily="2" charset="2"/>
              <a:buChar char="q"/>
            </a:pPr>
            <a:endParaRPr lang="en-US" sz="1800" b="1" dirty="0" smtClean="0">
              <a:solidFill>
                <a:srgbClr val="FF0000"/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1800" b="1" dirty="0" smtClean="0">
              <a:solidFill>
                <a:srgbClr val="FF0000"/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1800" b="1" dirty="0" smtClean="0">
              <a:solidFill>
                <a:srgbClr val="FF0000"/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 Annual Equivalent Cost:</a:t>
            </a:r>
          </a:p>
          <a:p>
            <a:pPr>
              <a:buFont typeface="Wingdings" pitchFamily="2" charset="2"/>
              <a:buChar char="q"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 smtClean="0"/>
              <a:t>Contemporary Engineering Economics, 5th edition, © 2010</a:t>
            </a:r>
            <a:endParaRPr lang="en-US" altLang="en-US" sz="1000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1676400"/>
            <a:ext cx="4409294" cy="4572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714348" y="2214554"/>
          <a:ext cx="27051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Equation" r:id="rId5" imgW="2705040" imgH="647640" progId="">
                  <p:embed/>
                </p:oleObj>
              </mc:Choice>
              <mc:Fallback>
                <p:oleObj name="Equation" r:id="rId5" imgW="2705040" imgH="6476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48" y="2214554"/>
                        <a:ext cx="2705100" cy="647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714348" y="3500438"/>
          <a:ext cx="33401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Equation" r:id="rId7" imgW="3340080" imgH="685800" progId="">
                  <p:embed/>
                </p:oleObj>
              </mc:Choice>
              <mc:Fallback>
                <p:oleObj name="Equation" r:id="rId7" imgW="3340080" imgH="68580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48" y="3500438"/>
                        <a:ext cx="3340100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1000100" y="4929198"/>
          <a:ext cx="19177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Equation" r:id="rId9" imgW="1917360" imgH="431640" progId="">
                  <p:embed/>
                </p:oleObj>
              </mc:Choice>
              <mc:Fallback>
                <p:oleObj name="Equation" r:id="rId9" imgW="1917360" imgH="43164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0100" y="4929198"/>
                        <a:ext cx="1917700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/>
          <p:cNvSpPr/>
          <p:nvPr/>
        </p:nvSpPr>
        <p:spPr>
          <a:xfrm>
            <a:off x="1331640" y="2636912"/>
            <a:ext cx="64807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$5,217</a:t>
            </a:r>
            <a:endParaRPr lang="en-US" sz="11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835696" y="4941168"/>
            <a:ext cx="1512168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$5,217 + $3,212</a:t>
            </a:r>
            <a:endParaRPr lang="en-US" sz="11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Economic Service Life Calculation Using Excel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Economic Service Life = 6 Years with AEC(12%) = $7,977</a:t>
            </a:r>
          </a:p>
          <a:p>
            <a:pPr>
              <a:buFont typeface="Wingdings" pitchFamily="2" charset="2"/>
              <a:buChar char="q"/>
            </a:pPr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What It Really Means? 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You purchase a brand new lift truck for every 6 years, assuming that the future replacement cost as well as operating costs remain constant. Then the equivalent annual cost of owning and operating the truck is $7,977.</a:t>
            </a:r>
            <a:endParaRPr lang="en-US" sz="1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 smtClean="0"/>
              <a:t>Contemporary Engineering Economics, 5th edition, © 2010</a:t>
            </a:r>
            <a:endParaRPr lang="en-US" altLang="en-US" sz="1000" dirty="0"/>
          </a:p>
        </p:txBody>
      </p:sp>
      <p:pic>
        <p:nvPicPr>
          <p:cNvPr id="3686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5050" y="2170118"/>
            <a:ext cx="5111750" cy="358456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3074</TotalTime>
  <Words>609</Words>
  <Application>Microsoft Office PowerPoint</Application>
  <PresentationFormat>On-screen Show (4:3)</PresentationFormat>
  <Paragraphs>113</Paragraphs>
  <Slides>10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Constantia</vt:lpstr>
      <vt:lpstr>Times New Roman</vt:lpstr>
      <vt:lpstr>Wingdings</vt:lpstr>
      <vt:lpstr>Wingdings 2</vt:lpstr>
      <vt:lpstr>Flow</vt:lpstr>
      <vt:lpstr>Equation</vt:lpstr>
      <vt:lpstr>Replacement Analysis Fundamentals </vt:lpstr>
      <vt:lpstr>  Replacement Terminology</vt:lpstr>
      <vt:lpstr>Sunk Cost associated with an Asset’s Disposal   </vt:lpstr>
      <vt:lpstr>Example 14.2 -Opportunity Cost Approach </vt:lpstr>
      <vt:lpstr>Economic Service Life </vt:lpstr>
      <vt:lpstr>Mathematical Relationship</vt:lpstr>
      <vt:lpstr>Example 14.3 Economic Service Life for a Lift Truck</vt:lpstr>
      <vt:lpstr>AEC Calculation If you Kept the Truck for 2 Years</vt:lpstr>
      <vt:lpstr>Economic Service Life Calculation Using Excel</vt:lpstr>
      <vt:lpstr> </vt:lpstr>
    </vt:vector>
  </TitlesOfParts>
  <Company>Auburn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Replacement Analysis Fundamentals</dc:title>
  <dc:creator>Chan S. Park</dc:creator>
  <cp:lastModifiedBy>Emre Uzun</cp:lastModifiedBy>
  <cp:revision>46</cp:revision>
  <dcterms:created xsi:type="dcterms:W3CDTF">2006-09-14T03:23:16Z</dcterms:created>
  <dcterms:modified xsi:type="dcterms:W3CDTF">2016-12-26T06:02:26Z</dcterms:modified>
</cp:coreProperties>
</file>