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sldIdLst>
    <p:sldId id="256" r:id="rId2"/>
    <p:sldId id="279" r:id="rId3"/>
    <p:sldId id="260" r:id="rId4"/>
    <p:sldId id="261" r:id="rId5"/>
    <p:sldId id="262" r:id="rId6"/>
    <p:sldId id="265" r:id="rId7"/>
    <p:sldId id="263" r:id="rId8"/>
    <p:sldId id="264" r:id="rId9"/>
    <p:sldId id="267" r:id="rId10"/>
    <p:sldId id="281" r:id="rId11"/>
    <p:sldId id="269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304" r:id="rId30"/>
    <p:sldId id="305" r:id="rId31"/>
    <p:sldId id="306" r:id="rId32"/>
    <p:sldId id="298" r:id="rId33"/>
    <p:sldId id="299" r:id="rId34"/>
    <p:sldId id="300" r:id="rId35"/>
    <p:sldId id="301" r:id="rId36"/>
    <p:sldId id="302" r:id="rId37"/>
    <p:sldId id="303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1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49319-ECAF-4182-8E1D-12D7CC03AE10}" type="datetimeFigureOut">
              <a:rPr lang="en-US" smtClean="0"/>
              <a:pPr/>
              <a:t>4/25/2018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3955D-077C-4C5D-8EDC-B5D5D8207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256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4236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3703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56971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3361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6771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8994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06483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012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65452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2534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0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4526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47501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6123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4278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29708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88771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09404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8955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40251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11087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26482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3525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9691D-9BC2-45D4-BEFA-C0C1E98A5C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499D-238A-4517-8071-8915D6C97C4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E846-9827-40E6-ACB9-DD8F12F692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F19BDE3-F1C2-45B2-8AD9-E631582A0CF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318968E-7DB5-455A-8934-60CC42E9D5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1903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5D73C-F886-458B-8356-E5FBCB30A7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52EE-8909-4749-BE1D-92D3A7E2DB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CCBC-CCDE-4AF4-9C6C-E3EDD573ABF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B588-6DED-4364-8390-641371A239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8AC1-12AE-44AE-9398-4D411B4B4D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0EE-C367-4684-A35E-C465F4BAD3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FC64C-04C1-4D32-9879-53499473CC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F5A11B-19E3-4EB6-96C6-05FB2C5F9FC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FC4386-D1F0-4595-A7A4-BBD19EDF3B4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r>
              <a:rPr lang="tr-TR" dirty="0" smtClean="0"/>
              <a:t> and Its Effects on Project Cash Flows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35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11.2 Yearly and Average Inflation Rates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Year cost data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Yearly and Average inflation rates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Solution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357430"/>
            <a:ext cx="4819647" cy="3400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graphicFrame>
        <p:nvGraphicFramePr>
          <p:cNvPr id="9" name="Group 53"/>
          <p:cNvGraphicFramePr>
            <a:graphicFrameLocks noGrp="1"/>
          </p:cNvGraphicFramePr>
          <p:nvPr/>
        </p:nvGraphicFramePr>
        <p:xfrm>
          <a:off x="714348" y="2500306"/>
          <a:ext cx="2074862" cy="1670051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$504,000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577,000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629,500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Grp="1" noChangeArrowheads="1"/>
          </p:cNvSpPr>
          <p:nvPr>
            <p:ph idx="1"/>
          </p:nvPr>
        </p:nvSpPr>
        <p:spPr>
          <a:xfrm>
            <a:off x="838200" y="1828800"/>
            <a:ext cx="7772400" cy="41148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that take into account any anticipated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future changes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amount caused by inflationary or deflationary effects.  </a:t>
            </a:r>
          </a:p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constant purchasing power, independent of the passage of time (or base period).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200" b="1" dirty="0">
                <a:solidFill>
                  <a:schemeClr val="tx2"/>
                </a:solidFill>
                <a:latin typeface="+mj-lt"/>
              </a:rPr>
              <a:t>Inflation Terminology – 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r>
              <a:rPr lang="en-US" b="1" dirty="0" smtClean="0"/>
              <a:t>Finding Actual Dollars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Conversion from Constant to Actual Dollars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+mj-lt"/>
              </a:rPr>
              <a:t>Example: General 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inflation rate = 5%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3429024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" name="Picture 10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71744"/>
            <a:ext cx="4038600" cy="227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 Constant Dollars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Conversion from Actual to Constant dollars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143248"/>
            <a:ext cx="3857652" cy="249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0" y="1928802"/>
            <a:ext cx="4038600" cy="443484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Example 11.4 - General inflation rate of 5%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1390" y="3071810"/>
            <a:ext cx="419731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Inflation Terminology - III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57364"/>
            <a:ext cx="7772400" cy="4114800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Inflation-free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interest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r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’): an estimate of the true earning power of money when the inflation effects have been removed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real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Market interest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interest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which takes into account the combined effects of the earning value of capital and any anticipated changes in purchasing power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inflation-adjusted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 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179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sz="4000" b="1" dirty="0"/>
              <a:t>Inflation and Cash Flow Analysis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81000" y="1752600"/>
            <a:ext cx="8305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  <a:p>
            <a:pPr eaLnBrk="0" hangingPunct="0"/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796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785794"/>
            <a:ext cx="8229600" cy="86752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When do we Prefer Constant </a:t>
            </a:r>
            <a:r>
              <a:rPr lang="en-US" sz="3600" b="1" dirty="0"/>
              <a:t>Dollar </a:t>
            </a:r>
            <a:r>
              <a:rPr lang="en-US" sz="3600" b="1" dirty="0" smtClean="0"/>
              <a:t>Analysis?</a:t>
            </a:r>
            <a:endParaRPr lang="en-US" sz="3600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absence of inflation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all economic analyses up to this point is, in fact, the constant dollar analysis.</a:t>
            </a:r>
          </a:p>
          <a:p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 dollar analysis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is common in the evaluation of many long-term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because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governments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 pay income taxes.</a:t>
            </a:r>
          </a:p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private sector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income taxes are levied based on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taxable income in actual dollars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 the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 analysis is more common.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765022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Two Alternate Ways in Conducting</a:t>
            </a:r>
            <a:r>
              <a:rPr lang="tr-TR" sz="4000" b="1" dirty="0" smtClean="0"/>
              <a:t> Present Worth Analysis Using</a:t>
            </a:r>
            <a:r>
              <a:rPr lang="en-US" sz="4000" b="1" dirty="0" smtClean="0"/>
              <a:t> Actual Dollars</a:t>
            </a:r>
            <a:endParaRPr lang="en-US" sz="40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42910" y="2214554"/>
            <a:ext cx="80168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1: Deflation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1:	Bring all cash flows to have 				common purchasing power.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2:	Consider the earning power.</a:t>
            </a:r>
          </a:p>
          <a:p>
            <a:pPr eaLnBrk="0" hangingPunct="0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Tx/>
              <a:buChar char="•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2: Adjusted-discount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Combine Steps 1 and 2 into one step.</a:t>
            </a:r>
          </a:p>
        </p:txBody>
      </p:sp>
    </p:spTree>
    <p:extLst>
      <p:ext uri="{BB962C8B-B14F-4D97-AF65-F5344CB8AC3E}">
        <p14:creationId xmlns:p14="http://schemas.microsoft.com/office/powerpoint/2010/main" xmlns="" val="4103341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 11.6 – Deflation Method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1: Converting Actual Dollars into Constant Dollars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2: Calculating Equivalent Present Worth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143248"/>
            <a:ext cx="4040188" cy="20717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921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3140968"/>
            <a:ext cx="4041775" cy="22145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2517499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66" name="Rectangle 6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Graphical Overview on Deflation Method (Example 11.6):</a:t>
            </a:r>
            <a:r>
              <a:rPr lang="en-US" sz="1800" b="1" dirty="0"/>
              <a:t>  </a:t>
            </a:r>
            <a:r>
              <a:rPr lang="en-US" sz="2000" b="1" dirty="0"/>
              <a:t>Converting actual dollars to </a:t>
            </a:r>
            <a:r>
              <a:rPr lang="en-US" sz="2000" b="1" u="sng" dirty="0"/>
              <a:t>constant dollars</a:t>
            </a:r>
            <a:r>
              <a:rPr lang="en-US" sz="2000" b="1" dirty="0"/>
              <a:t> and then to equivalent </a:t>
            </a:r>
            <a:r>
              <a:rPr lang="en-US" sz="2000" b="1" u="sng" dirty="0"/>
              <a:t>present worth</a:t>
            </a:r>
          </a:p>
        </p:txBody>
      </p:sp>
      <p:sp>
        <p:nvSpPr>
          <p:cNvPr id="6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1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5407025" y="3640138"/>
            <a:ext cx="685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4572000" y="3563938"/>
            <a:ext cx="758825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3651250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2590800" y="3352800"/>
            <a:ext cx="990600" cy="990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6169025" y="3716338"/>
            <a:ext cx="612775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6854825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5083175" y="5087938"/>
            <a:ext cx="531813" cy="4746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4435475" y="5094288"/>
            <a:ext cx="587375" cy="5270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3721100" y="5116513"/>
            <a:ext cx="652463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5673725" y="5087938"/>
            <a:ext cx="474663" cy="4222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6205538" y="4935538"/>
            <a:ext cx="652462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590800" y="3684588"/>
            <a:ext cx="912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657600" y="3684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$30,476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4565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$32,381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5334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$28,334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6096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$23,858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851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$45,455</a:t>
            </a:r>
          </a:p>
        </p:txBody>
      </p:sp>
      <p:grpSp>
        <p:nvGrpSpPr>
          <p:cNvPr id="72724" name="Group 20"/>
          <p:cNvGrpSpPr>
            <a:grpSpLocks/>
          </p:cNvGrpSpPr>
          <p:nvPr/>
        </p:nvGrpSpPr>
        <p:grpSpPr bwMode="auto">
          <a:xfrm>
            <a:off x="2511425" y="1963738"/>
            <a:ext cx="5108575" cy="990600"/>
            <a:chOff x="624" y="1296"/>
            <a:chExt cx="3218" cy="624"/>
          </a:xfrm>
        </p:grpSpPr>
        <p:sp>
          <p:nvSpPr>
            <p:cNvPr id="72725" name="Oval 21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6" name="Oval 22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7" name="Oval 23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8" name="Oval 24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9" name="Oval 25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0" name="Oval 26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2514600" y="2465388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2732" name="Line 28"/>
          <p:cNvSpPr>
            <a:spLocks noChangeShapeType="1"/>
          </p:cNvSpPr>
          <p:nvPr/>
        </p:nvSpPr>
        <p:spPr bwMode="auto">
          <a:xfrm>
            <a:off x="2971800" y="29543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3" name="Line 29"/>
          <p:cNvSpPr>
            <a:spLocks noChangeShapeType="1"/>
          </p:cNvSpPr>
          <p:nvPr/>
        </p:nvSpPr>
        <p:spPr bwMode="auto">
          <a:xfrm>
            <a:off x="40386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4" name="Line 30"/>
          <p:cNvSpPr>
            <a:spLocks noChangeShapeType="1"/>
          </p:cNvSpPr>
          <p:nvPr/>
        </p:nvSpPr>
        <p:spPr bwMode="auto">
          <a:xfrm>
            <a:off x="4953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5" name="Line 31"/>
          <p:cNvSpPr>
            <a:spLocks noChangeShapeType="1"/>
          </p:cNvSpPr>
          <p:nvPr/>
        </p:nvSpPr>
        <p:spPr bwMode="auto">
          <a:xfrm>
            <a:off x="5715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6" name="Line 32"/>
          <p:cNvSpPr>
            <a:spLocks noChangeShapeType="1"/>
          </p:cNvSpPr>
          <p:nvPr/>
        </p:nvSpPr>
        <p:spPr bwMode="auto">
          <a:xfrm>
            <a:off x="64008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7" name="Line 33"/>
          <p:cNvSpPr>
            <a:spLocks noChangeShapeType="1"/>
          </p:cNvSpPr>
          <p:nvPr/>
        </p:nvSpPr>
        <p:spPr bwMode="auto">
          <a:xfrm>
            <a:off x="7239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2667000" y="4935538"/>
            <a:ext cx="9906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2668588" y="5284788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3505200" y="57419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4260850" y="5589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2742" name="Text Box 38"/>
          <p:cNvSpPr txBox="1">
            <a:spLocks noChangeArrowheads="1"/>
          </p:cNvSpPr>
          <p:nvPr/>
        </p:nvSpPr>
        <p:spPr bwMode="auto">
          <a:xfrm>
            <a:off x="4946650" y="55133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2743" name="Text Box 39"/>
          <p:cNvSpPr txBox="1">
            <a:spLocks noChangeArrowheads="1"/>
          </p:cNvSpPr>
          <p:nvPr/>
        </p:nvSpPr>
        <p:spPr bwMode="auto">
          <a:xfrm>
            <a:off x="5632450" y="5468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2744" name="Text Box 40"/>
          <p:cNvSpPr txBox="1">
            <a:spLocks noChangeArrowheads="1"/>
          </p:cNvSpPr>
          <p:nvPr/>
        </p:nvSpPr>
        <p:spPr bwMode="auto">
          <a:xfrm>
            <a:off x="6134100" y="5087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2745" name="Line 41"/>
          <p:cNvSpPr>
            <a:spLocks noChangeShapeType="1"/>
          </p:cNvSpPr>
          <p:nvPr/>
        </p:nvSpPr>
        <p:spPr bwMode="auto">
          <a:xfrm flipV="1">
            <a:off x="3733800" y="5849938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6" name="Line 42"/>
          <p:cNvSpPr>
            <a:spLocks noChangeShapeType="1"/>
          </p:cNvSpPr>
          <p:nvPr/>
        </p:nvSpPr>
        <p:spPr bwMode="auto">
          <a:xfrm flipH="1" flipV="1">
            <a:off x="3505200" y="60023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7" name="Line 43"/>
          <p:cNvSpPr>
            <a:spLocks noChangeShapeType="1"/>
          </p:cNvSpPr>
          <p:nvPr/>
        </p:nvSpPr>
        <p:spPr bwMode="auto">
          <a:xfrm flipV="1">
            <a:off x="6477000" y="5621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8" name="Text Box 44"/>
          <p:cNvSpPr txBox="1">
            <a:spLocks noChangeArrowheads="1"/>
          </p:cNvSpPr>
          <p:nvPr/>
        </p:nvSpPr>
        <p:spPr bwMode="auto">
          <a:xfrm>
            <a:off x="5470525" y="5911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2749" name="Line 45"/>
          <p:cNvSpPr>
            <a:spLocks noChangeShapeType="1"/>
          </p:cNvSpPr>
          <p:nvPr/>
        </p:nvSpPr>
        <p:spPr bwMode="auto">
          <a:xfrm>
            <a:off x="3124200" y="44783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0" name="Line 46"/>
          <p:cNvSpPr>
            <a:spLocks noChangeShapeType="1"/>
          </p:cNvSpPr>
          <p:nvPr/>
        </p:nvSpPr>
        <p:spPr bwMode="auto">
          <a:xfrm>
            <a:off x="4038600" y="4478338"/>
            <a:ext cx="0" cy="550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1" name="Line 47"/>
          <p:cNvSpPr>
            <a:spLocks noChangeShapeType="1"/>
          </p:cNvSpPr>
          <p:nvPr/>
        </p:nvSpPr>
        <p:spPr bwMode="auto">
          <a:xfrm flipH="1">
            <a:off x="4724400" y="43434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2" name="Line 48"/>
          <p:cNvSpPr>
            <a:spLocks noChangeShapeType="1"/>
          </p:cNvSpPr>
          <p:nvPr/>
        </p:nvSpPr>
        <p:spPr bwMode="auto">
          <a:xfrm flipH="1">
            <a:off x="5410200" y="44196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 flipH="1">
            <a:off x="5943600" y="4419600"/>
            <a:ext cx="381000" cy="5921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 flipH="1">
            <a:off x="6705600" y="4325938"/>
            <a:ext cx="381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1236663" y="2100263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6" name="Text Box 52"/>
          <p:cNvSpPr txBox="1">
            <a:spLocks noChangeArrowheads="1"/>
          </p:cNvSpPr>
          <p:nvPr/>
        </p:nvSpPr>
        <p:spPr bwMode="auto">
          <a:xfrm>
            <a:off x="1109663" y="3548063"/>
            <a:ext cx="1235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Constant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7" name="Text Box 53"/>
          <p:cNvSpPr txBox="1">
            <a:spLocks noChangeArrowheads="1"/>
          </p:cNvSpPr>
          <p:nvPr/>
        </p:nvSpPr>
        <p:spPr bwMode="auto">
          <a:xfrm>
            <a:off x="1222375" y="5072063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Worth</a:t>
            </a:r>
          </a:p>
        </p:txBody>
      </p:sp>
      <p:sp>
        <p:nvSpPr>
          <p:cNvPr id="72758" name="Line 54"/>
          <p:cNvSpPr>
            <a:spLocks noChangeShapeType="1"/>
          </p:cNvSpPr>
          <p:nvPr/>
        </p:nvSpPr>
        <p:spPr bwMode="auto">
          <a:xfrm>
            <a:off x="1676400" y="2801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9" name="Line 55"/>
          <p:cNvSpPr>
            <a:spLocks noChangeShapeType="1"/>
          </p:cNvSpPr>
          <p:nvPr/>
        </p:nvSpPr>
        <p:spPr bwMode="auto">
          <a:xfrm>
            <a:off x="1676400" y="4325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60" name="Text Box 56"/>
          <p:cNvSpPr txBox="1">
            <a:spLocks noChangeArrowheads="1"/>
          </p:cNvSpPr>
          <p:nvPr/>
        </p:nvSpPr>
        <p:spPr bwMode="auto">
          <a:xfrm>
            <a:off x="2698750" y="163036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2761" name="Text Box 57"/>
          <p:cNvSpPr txBox="1">
            <a:spLocks noChangeArrowheads="1"/>
          </p:cNvSpPr>
          <p:nvPr/>
        </p:nvSpPr>
        <p:spPr bwMode="auto">
          <a:xfrm>
            <a:off x="36893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1</a:t>
            </a:r>
          </a:p>
        </p:txBody>
      </p:sp>
      <p:sp>
        <p:nvSpPr>
          <p:cNvPr id="72762" name="Text Box 58"/>
          <p:cNvSpPr txBox="1">
            <a:spLocks noChangeArrowheads="1"/>
          </p:cNvSpPr>
          <p:nvPr/>
        </p:nvSpPr>
        <p:spPr bwMode="auto">
          <a:xfrm>
            <a:off x="4679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2</a:t>
            </a:r>
          </a:p>
        </p:txBody>
      </p:sp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5441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3</a:t>
            </a:r>
          </a:p>
        </p:txBody>
      </p:sp>
      <p:sp>
        <p:nvSpPr>
          <p:cNvPr id="72764" name="Text Box 60"/>
          <p:cNvSpPr txBox="1">
            <a:spLocks noChangeArrowheads="1"/>
          </p:cNvSpPr>
          <p:nvPr/>
        </p:nvSpPr>
        <p:spPr bwMode="auto">
          <a:xfrm>
            <a:off x="61277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4</a:t>
            </a:r>
          </a:p>
        </p:txBody>
      </p:sp>
      <p:sp>
        <p:nvSpPr>
          <p:cNvPr id="72765" name="Text Box 61"/>
          <p:cNvSpPr txBox="1">
            <a:spLocks noChangeArrowheads="1"/>
          </p:cNvSpPr>
          <p:nvPr/>
        </p:nvSpPr>
        <p:spPr bwMode="auto">
          <a:xfrm>
            <a:off x="6965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xmlns="" val="233914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Inflation?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Definition: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Inflation is the rate at which the general level of prices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of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goods and services is rising, and subsequently, purchasing power is falling.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 Value of Money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02055" y="1643050"/>
            <a:ext cx="4727597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>
                <a:latin typeface="Times New Roman" pitchFamily="18" charset="0"/>
              </a:rPr>
              <a:t> </a:t>
            </a:r>
            <a:endParaRPr lang="en-US" sz="2000" dirty="0">
              <a:solidFill>
                <a:srgbClr val="FF3300"/>
              </a:solidFill>
              <a:latin typeface="Times New Roman" pitchFamily="18" charset="0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Earning Power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Purchasing Power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Earning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Investment Opportunity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Purchasing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inflation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deflation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00034" y="714356"/>
            <a:ext cx="8229600" cy="911225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Adjusted-Discount Method – Perform Deflation and Discounting in One Step</a:t>
            </a:r>
          </a:p>
        </p:txBody>
      </p:sp>
      <p:graphicFrame>
        <p:nvGraphicFramePr>
          <p:cNvPr id="73733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189538" y="2643188"/>
          <a:ext cx="2365375" cy="2514600"/>
        </p:xfrm>
        <a:graphic>
          <a:graphicData uri="http://schemas.openxmlformats.org/presentationml/2006/ole">
            <p:oleObj spid="_x0000_s1071" name="Equation" r:id="rId4" imgW="1612900" imgH="1714500" progId="">
              <p:embed/>
            </p:oleObj>
          </a:graphicData>
        </a:graphic>
      </p:graphicFrame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73730" name="Oval 2"/>
          <p:cNvSpPr>
            <a:spLocks noChangeArrowheads="1"/>
          </p:cNvSpPr>
          <p:nvPr/>
        </p:nvSpPr>
        <p:spPr bwMode="auto">
          <a:xfrm>
            <a:off x="990600" y="2057400"/>
            <a:ext cx="2667000" cy="1752600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1676400" y="2362200"/>
            <a:ext cx="1143000" cy="838200"/>
          </a:xfrm>
          <a:prstGeom prst="ellipse">
            <a:avLst/>
          </a:prstGeom>
          <a:solidFill>
            <a:srgbClr val="99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1143000" y="2438400"/>
          <a:ext cx="1673225" cy="1187450"/>
        </p:xfrm>
        <a:graphic>
          <a:graphicData uri="http://schemas.openxmlformats.org/presentationml/2006/ole">
            <p:oleObj spid="_x0000_s1072" name="MathType Equation" r:id="rId5" imgW="876300" imgH="622300" progId="Equation">
              <p:embed/>
            </p:oleObj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1608138" y="3733800"/>
          <a:ext cx="1979612" cy="820738"/>
        </p:xfrm>
        <a:graphic>
          <a:graphicData uri="http://schemas.openxmlformats.org/presentationml/2006/ole">
            <p:oleObj spid="_x0000_s1073" name="Equation" r:id="rId6" imgW="1040948" imgH="431613" progId="">
              <p:embed/>
            </p:oleObj>
          </a:graphicData>
        </a:graphic>
      </p:graphicFrame>
      <p:graphicFrame>
        <p:nvGraphicFramePr>
          <p:cNvPr id="73736" name="Object 8"/>
          <p:cNvGraphicFramePr>
            <a:graphicFrameLocks noChangeAspect="1"/>
          </p:cNvGraphicFramePr>
          <p:nvPr/>
        </p:nvGraphicFramePr>
        <p:xfrm>
          <a:off x="1655763" y="4659313"/>
          <a:ext cx="2111375" cy="984250"/>
        </p:xfrm>
        <a:graphic>
          <a:graphicData uri="http://schemas.openxmlformats.org/presentationml/2006/ole">
            <p:oleObj spid="_x0000_s1074" name="Equation" r:id="rId7" imgW="1117600" imgH="520700" progId="">
              <p:embed/>
            </p:oleObj>
          </a:graphicData>
        </a:graphic>
      </p:graphicFrame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2895600" y="25908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1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09600" y="35052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3438" y="2214554"/>
            <a:ext cx="255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4876" y="5214950"/>
            <a:ext cx="285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Continuous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880100" y="5643563"/>
          <a:ext cx="884238" cy="384175"/>
        </p:xfrm>
        <a:graphic>
          <a:graphicData uri="http://schemas.openxmlformats.org/presentationml/2006/ole">
            <p:oleObj spid="_x0000_s1075" name="Equation" r:id="rId8" imgW="508000" imgH="2413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94931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Example 11.7 Adjusted-Discounted Method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inflation-free interest rate = 0.10, general inflation rate = 5%, and cash flows in actual dollars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NPW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4802" name="Object 50"/>
          <p:cNvGraphicFramePr>
            <a:graphicFrameLocks noChangeAspect="1"/>
          </p:cNvGraphicFramePr>
          <p:nvPr/>
        </p:nvGraphicFramePr>
        <p:xfrm>
          <a:off x="696913" y="3357563"/>
          <a:ext cx="2497137" cy="817562"/>
        </p:xfrm>
        <a:graphic>
          <a:graphicData uri="http://schemas.openxmlformats.org/presentationml/2006/ole">
            <p:oleObj spid="_x0000_s2059" name="Equation" r:id="rId4" imgW="1726451" imgH="672808" progId="">
              <p:embed/>
            </p:oleObj>
          </a:graphicData>
        </a:graphic>
      </p:graphicFrame>
      <p:pic>
        <p:nvPicPr>
          <p:cNvPr id="74803" name="Picture 5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5050" y="2547540"/>
            <a:ext cx="5111750" cy="316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26705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45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Graphical Overview on Adjusted Discount Method:</a:t>
            </a:r>
            <a:br>
              <a:rPr lang="en-US" sz="2800" b="1" dirty="0"/>
            </a:br>
            <a:r>
              <a:rPr lang="en-US" sz="1900" b="1" dirty="0"/>
              <a:t>Converting actual dollars to present worth dollars by applying the market interest rate</a:t>
            </a:r>
          </a:p>
        </p:txBody>
      </p:sp>
      <p:sp>
        <p:nvSpPr>
          <p:cNvPr id="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3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701925" y="1952625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6925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1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683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2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445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3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1309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4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6969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5</a:t>
            </a:r>
          </a:p>
        </p:txBody>
      </p:sp>
      <p:grpSp>
        <p:nvGrpSpPr>
          <p:cNvPr id="76809" name="Group 9"/>
          <p:cNvGrpSpPr>
            <a:grpSpLocks/>
          </p:cNvGrpSpPr>
          <p:nvPr/>
        </p:nvGrpSpPr>
        <p:grpSpPr bwMode="auto">
          <a:xfrm>
            <a:off x="2514600" y="2286000"/>
            <a:ext cx="5108575" cy="990600"/>
            <a:chOff x="624" y="1296"/>
            <a:chExt cx="3218" cy="624"/>
          </a:xfrm>
        </p:grpSpPr>
        <p:sp>
          <p:nvSpPr>
            <p:cNvPr id="76810" name="Oval 10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1" name="Oval 11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3" name="Oval 13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4" name="Oval 14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2517775" y="2787650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239838" y="2422525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Dollars</a:t>
            </a:r>
          </a:p>
        </p:txBody>
      </p:sp>
      <p:sp>
        <p:nvSpPr>
          <p:cNvPr id="76818" name="Oval 18"/>
          <p:cNvSpPr>
            <a:spLocks noChangeArrowheads="1"/>
          </p:cNvSpPr>
          <p:nvPr/>
        </p:nvSpPr>
        <p:spPr bwMode="auto">
          <a:xfrm>
            <a:off x="5086350" y="4876800"/>
            <a:ext cx="531813" cy="474663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9" name="Oval 19"/>
          <p:cNvSpPr>
            <a:spLocks noChangeArrowheads="1"/>
          </p:cNvSpPr>
          <p:nvPr/>
        </p:nvSpPr>
        <p:spPr bwMode="auto">
          <a:xfrm>
            <a:off x="4438650" y="4883150"/>
            <a:ext cx="587375" cy="5270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0" name="Oval 20"/>
          <p:cNvSpPr>
            <a:spLocks noChangeArrowheads="1"/>
          </p:cNvSpPr>
          <p:nvPr/>
        </p:nvSpPr>
        <p:spPr bwMode="auto">
          <a:xfrm>
            <a:off x="3724275" y="4905375"/>
            <a:ext cx="652463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1" name="Oval 21"/>
          <p:cNvSpPr>
            <a:spLocks noChangeArrowheads="1"/>
          </p:cNvSpPr>
          <p:nvPr/>
        </p:nvSpPr>
        <p:spPr bwMode="auto">
          <a:xfrm>
            <a:off x="5676900" y="4876800"/>
            <a:ext cx="474663" cy="4222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6208713" y="4724400"/>
            <a:ext cx="652462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3" name="Oval 23"/>
          <p:cNvSpPr>
            <a:spLocks noChangeArrowheads="1"/>
          </p:cNvSpPr>
          <p:nvPr/>
        </p:nvSpPr>
        <p:spPr bwMode="auto">
          <a:xfrm>
            <a:off x="2670175" y="4724400"/>
            <a:ext cx="9906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2671763" y="5073650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3508375" y="5530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4264025" y="53784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4949825" y="53022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5635625" y="5257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6137275" y="4876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6830" name="Line 30"/>
          <p:cNvSpPr>
            <a:spLocks noChangeShapeType="1"/>
          </p:cNvSpPr>
          <p:nvPr/>
        </p:nvSpPr>
        <p:spPr bwMode="auto">
          <a:xfrm flipV="1">
            <a:off x="3736975" y="5638800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1" name="Line 31"/>
          <p:cNvSpPr>
            <a:spLocks noChangeShapeType="1"/>
          </p:cNvSpPr>
          <p:nvPr/>
        </p:nvSpPr>
        <p:spPr bwMode="auto">
          <a:xfrm flipH="1" flipV="1">
            <a:off x="3508375" y="5791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2" name="Line 32"/>
          <p:cNvSpPr>
            <a:spLocks noChangeShapeType="1"/>
          </p:cNvSpPr>
          <p:nvPr/>
        </p:nvSpPr>
        <p:spPr bwMode="auto">
          <a:xfrm flipV="1">
            <a:off x="6480175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3" name="Text Box 33"/>
          <p:cNvSpPr txBox="1">
            <a:spLocks noChangeArrowheads="1"/>
          </p:cNvSpPr>
          <p:nvPr/>
        </p:nvSpPr>
        <p:spPr bwMode="auto">
          <a:xfrm>
            <a:off x="5473700" y="5700713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6834" name="Line 34"/>
          <p:cNvSpPr>
            <a:spLocks noChangeShapeType="1"/>
          </p:cNvSpPr>
          <p:nvPr/>
        </p:nvSpPr>
        <p:spPr bwMode="auto">
          <a:xfrm>
            <a:off x="3051175" y="3522663"/>
            <a:ext cx="7620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5" name="Line 35"/>
          <p:cNvSpPr>
            <a:spLocks noChangeShapeType="1"/>
          </p:cNvSpPr>
          <p:nvPr/>
        </p:nvSpPr>
        <p:spPr bwMode="auto">
          <a:xfrm>
            <a:off x="4041775" y="3522663"/>
            <a:ext cx="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6" name="Line 36"/>
          <p:cNvSpPr>
            <a:spLocks noChangeShapeType="1"/>
          </p:cNvSpPr>
          <p:nvPr/>
        </p:nvSpPr>
        <p:spPr bwMode="auto">
          <a:xfrm flipH="1">
            <a:off x="4727575" y="3446463"/>
            <a:ext cx="152400" cy="127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 flipH="1">
            <a:off x="5413375" y="3446463"/>
            <a:ext cx="152400" cy="1430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H="1">
            <a:off x="5946775" y="3446463"/>
            <a:ext cx="381000" cy="1354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 flipH="1">
            <a:off x="6708775" y="3446463"/>
            <a:ext cx="381000" cy="12017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0" name="Text Box 40"/>
          <p:cNvSpPr txBox="1">
            <a:spLocks noChangeArrowheads="1"/>
          </p:cNvSpPr>
          <p:nvPr/>
        </p:nvSpPr>
        <p:spPr bwMode="auto">
          <a:xfrm>
            <a:off x="1225550" y="4860925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Worth</a:t>
            </a:r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1679575" y="3370263"/>
            <a:ext cx="0" cy="1430337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2" name="Rectangle 42"/>
          <p:cNvSpPr>
            <a:spLocks noChangeArrowheads="1"/>
          </p:cNvSpPr>
          <p:nvPr/>
        </p:nvSpPr>
        <p:spPr bwMode="auto">
          <a:xfrm>
            <a:off x="3862388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43" name="Rectangle 43"/>
          <p:cNvSpPr>
            <a:spLocks noChangeArrowheads="1"/>
          </p:cNvSpPr>
          <p:nvPr/>
        </p:nvSpPr>
        <p:spPr bwMode="auto">
          <a:xfrm>
            <a:off x="3736975" y="3675063"/>
            <a:ext cx="2819400" cy="457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6844" name="Object 44"/>
          <p:cNvGraphicFramePr>
            <a:graphicFrameLocks noChangeAspect="1"/>
          </p:cNvGraphicFramePr>
          <p:nvPr/>
        </p:nvGraphicFramePr>
        <p:xfrm>
          <a:off x="3902075" y="3698875"/>
          <a:ext cx="2617788" cy="433388"/>
        </p:xfrm>
        <a:graphic>
          <a:graphicData uri="http://schemas.openxmlformats.org/presentationml/2006/ole">
            <p:oleObj spid="_x0000_s3083" name="Equation" r:id="rId4" imgW="1384300" imgH="228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07498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00034" y="642918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Mixed-Dollar 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Analysis – College Savings Plan 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-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Equivalence </a:t>
            </a:r>
            <a:r>
              <a:rPr lang="en-US" sz="2400" b="1" dirty="0">
                <a:solidFill>
                  <a:schemeClr val="tx2"/>
                </a:solidFill>
                <a:latin typeface="+mj-lt"/>
              </a:rPr>
              <a:t>Calculation with Composite Cash Flow Elements</a:t>
            </a:r>
            <a:r>
              <a:rPr lang="en-US" sz="4400" b="1" dirty="0">
                <a:solidFill>
                  <a:schemeClr val="tx2"/>
                </a:solidFill>
                <a:latin typeface="+mj-lt"/>
              </a:rPr>
              <a:t> 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/>
        </p:nvGraphicFramePr>
        <p:xfrm>
          <a:off x="457200" y="3194050"/>
          <a:ext cx="8229600" cy="2911475"/>
        </p:xfrm>
        <a:graphic>
          <a:graphicData uri="http://schemas.openxmlformats.org/drawingml/2006/table">
            <a:tbl>
              <a:tblPr/>
              <a:tblGrid>
                <a:gridCol w="20177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93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925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Age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(Current Age = 5 Years 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Estimated College Expenses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 Today’s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College Expenses Converted into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Equivalent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18 (Freshman)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$30,000(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,6%,13) = $63,988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19 (Sophomore)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,6%,14) = 67,827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20 (Junior)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,6%,15) = 71,897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21 (senior)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,6%,16) = 76,211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669925" y="2119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latin typeface="Times New Roman" pitchFamily="18" charset="0"/>
            </a:endParaRPr>
          </a:p>
        </p:txBody>
      </p:sp>
      <p:sp>
        <p:nvSpPr>
          <p:cNvPr id="90145" name="Text Box 33"/>
          <p:cNvSpPr txBox="1">
            <a:spLocks noChangeArrowheads="1"/>
          </p:cNvSpPr>
          <p:nvPr/>
        </p:nvSpPr>
        <p:spPr bwMode="auto">
          <a:xfrm>
            <a:off x="457200" y="1981200"/>
            <a:ext cx="83613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j-lt"/>
              </a:rPr>
              <a:t>Approach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Convert any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elements in constant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into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Then use the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find the equivalent present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value.  Assume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6% and </a:t>
            </a:r>
            <a:r>
              <a:rPr lang="en-US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8% compounded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quarterly.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6757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7772400" cy="1143000"/>
          </a:xfrm>
        </p:spPr>
        <p:txBody>
          <a:bodyPr/>
          <a:lstStyle/>
          <a:p>
            <a:r>
              <a:rPr lang="en-US" sz="3300" b="1" dirty="0" smtClean="0"/>
              <a:t>Solution: Required </a:t>
            </a:r>
            <a:r>
              <a:rPr lang="en-US" sz="3300" b="1" dirty="0"/>
              <a:t>Quarterly Contributions to College Funds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11188" y="4508500"/>
            <a:ext cx="1676400" cy="533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8851" name="Picture 3" descr="fig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143116"/>
            <a:ext cx="5286412" cy="3921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39750" y="2420938"/>
            <a:ext cx="236061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2%, 48)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$229,211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Let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solve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$2,888.48</a:t>
            </a:r>
          </a:p>
        </p:txBody>
      </p:sp>
    </p:spTree>
    <p:extLst>
      <p:ext uri="{BB962C8B-B14F-4D97-AF65-F5344CB8AC3E}">
        <p14:creationId xmlns:p14="http://schemas.microsoft.com/office/powerpoint/2010/main" xmlns="" val="1804920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Effects of Inflation on Project Cash Flows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3090874" cy="457200"/>
          </a:xfrm>
        </p:spPr>
        <p:txBody>
          <a:bodyPr/>
          <a:lstStyle/>
          <a:p>
            <a:r>
              <a:rPr lang="en-US" altLang="en-US" sz="900" dirty="0"/>
              <a:t>Contemporary Engineering Economics, </a:t>
            </a:r>
            <a:r>
              <a:rPr lang="en-US" altLang="en-US" sz="900" dirty="0" smtClean="0"/>
              <a:t>5th </a:t>
            </a:r>
            <a:r>
              <a:rPr lang="en-US" altLang="en-US" sz="900" dirty="0" err="1" smtClean="0"/>
              <a:t>editio</a:t>
            </a:r>
            <a:r>
              <a:rPr lang="en-US" altLang="en-US" sz="900" dirty="0" smtClean="0"/>
              <a:t>, </a:t>
            </a:r>
            <a:r>
              <a:rPr lang="en-US" altLang="en-US" sz="900" dirty="0"/>
              <a:t>© </a:t>
            </a:r>
            <a:r>
              <a:rPr lang="en-US" altLang="en-US" sz="900" dirty="0" smtClean="0"/>
              <a:t>2010</a:t>
            </a: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3190965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400" b="1" dirty="0"/>
              <a:t>Effects of Inflation on </a:t>
            </a:r>
            <a:r>
              <a:rPr lang="en-US" sz="3400" b="1" dirty="0" smtClean="0"/>
              <a:t>Projects </a:t>
            </a:r>
            <a:r>
              <a:rPr lang="en-US" sz="3400" b="1" dirty="0"/>
              <a:t>with Depreciable Assets  </a:t>
            </a: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555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7388774"/>
              </p:ext>
            </p:extLst>
          </p:nvPr>
        </p:nvGraphicFramePr>
        <p:xfrm>
          <a:off x="914400" y="1828800"/>
          <a:ext cx="7391400" cy="3584258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Salvage value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 is charged to taxable income in dollars of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declining values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;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taxable income is overstated, resulting in higher taxes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Inflated salvage value combined with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book values based on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historical costs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results in higher taxable gains.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547813" y="5445125"/>
            <a:ext cx="6756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Note: Depreciation expenses are based on historical costs and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always expressed in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actual dollars</a:t>
            </a:r>
          </a:p>
        </p:txBody>
      </p:sp>
    </p:spTree>
    <p:extLst>
      <p:ext uri="{BB962C8B-B14F-4D97-AF65-F5344CB8AC3E}">
        <p14:creationId xmlns:p14="http://schemas.microsoft.com/office/powerpoint/2010/main" xmlns="" val="899811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Example 11.8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Reconsider the Automated Machining Center project discussed earlier. What will happen to this investment project if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general inflation during the next five years is expected to increase by 5% annually,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sales, operating costs, and working capital requirements are assumed to increase accordingly,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depreciation will remain unchanged, but taxes, profits, and thus cash flow will be higher.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firm’s inflation-free interest rate is known to be 15%. </a:t>
            </a:r>
          </a:p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Determine the PW of the project.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704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325" y="1962150"/>
            <a:ext cx="5029200" cy="4000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382447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89471" y="-708586"/>
            <a:ext cx="6420523" cy="91994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40831526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Effects of Inflation on Working Capital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8610" name="Group 2"/>
          <p:cNvGraphicFramePr>
            <a:graphicFrameLocks noGrp="1"/>
          </p:cNvGraphicFramePr>
          <p:nvPr/>
        </p:nvGraphicFramePr>
        <p:xfrm>
          <a:off x="857224" y="2357430"/>
          <a:ext cx="7391400" cy="271780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Working capital requirement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Known as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working capital drain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 the cost of working capital increases in an inflationary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6018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Inflation - Decrease in Purchasing Power</a:t>
            </a:r>
            <a:endParaRPr lang="en-US" sz="3600" b="1" dirty="0"/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69635" name="Group 3"/>
          <p:cNvGrpSpPr>
            <a:grpSpLocks/>
          </p:cNvGrpSpPr>
          <p:nvPr/>
        </p:nvGrpSpPr>
        <p:grpSpPr bwMode="auto">
          <a:xfrm>
            <a:off x="1295400" y="1676400"/>
            <a:ext cx="5883275" cy="1222375"/>
            <a:chOff x="806" y="1209"/>
            <a:chExt cx="3706" cy="770"/>
          </a:xfrm>
        </p:grpSpPr>
        <p:sp>
          <p:nvSpPr>
            <p:cNvPr id="69636" name="Line 4"/>
            <p:cNvSpPr>
              <a:spLocks noChangeShapeType="1"/>
            </p:cNvSpPr>
            <p:nvPr/>
          </p:nvSpPr>
          <p:spPr bwMode="auto">
            <a:xfrm>
              <a:off x="912" y="1728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7" name="Line 5"/>
            <p:cNvSpPr>
              <a:spLocks noChangeShapeType="1"/>
            </p:cNvSpPr>
            <p:nvPr/>
          </p:nvSpPr>
          <p:spPr bwMode="auto">
            <a:xfrm flipV="1">
              <a:off x="912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806" y="1767"/>
              <a:ext cx="7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1990            </a:t>
              </a:r>
            </a:p>
          </p:txBody>
        </p:sp>
        <p:sp>
          <p:nvSpPr>
            <p:cNvPr id="69639" name="Text Box 7"/>
            <p:cNvSpPr txBox="1">
              <a:spLocks noChangeArrowheads="1"/>
            </p:cNvSpPr>
            <p:nvPr/>
          </p:nvSpPr>
          <p:spPr bwMode="auto">
            <a:xfrm>
              <a:off x="950" y="1238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>
              <a:off x="3072" y="172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Text Box 9"/>
            <p:cNvSpPr txBox="1">
              <a:spLocks noChangeArrowheads="1"/>
            </p:cNvSpPr>
            <p:nvPr/>
          </p:nvSpPr>
          <p:spPr bwMode="auto">
            <a:xfrm>
              <a:off x="3036" y="1764"/>
              <a:ext cx="144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dirty="0">
                  <a:latin typeface="Times New Roman" pitchFamily="18" charset="0"/>
                </a:rPr>
                <a:t>1990              </a:t>
              </a:r>
              <a:r>
                <a:rPr lang="en-US" sz="1600" dirty="0" smtClean="0">
                  <a:latin typeface="Times New Roman" pitchFamily="18" charset="0"/>
                </a:rPr>
                <a:t>2010           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69642" name="Line 10"/>
            <p:cNvSpPr>
              <a:spLocks noChangeShapeType="1"/>
            </p:cNvSpPr>
            <p:nvPr/>
          </p:nvSpPr>
          <p:spPr bwMode="auto">
            <a:xfrm flipV="1">
              <a:off x="3984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3984" y="1209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</p:grp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6858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1990 with $100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7244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only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28.5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1697038" y="4079875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$2.00 / unit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4902200" y="4094163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$3.50 / unit</a:t>
            </a:r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>
            <a:off x="37338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3829050" y="3927475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75%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3505200" y="4343400"/>
            <a:ext cx="1387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FF0000"/>
                </a:solidFill>
                <a:latin typeface="+mj-lt"/>
              </a:rPr>
              <a:t>Price change due to inflation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6156325" y="4786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4343400" y="5181600"/>
            <a:ext cx="39437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$100 in year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has only $57 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worth purchasing power of 1990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V="1">
            <a:off x="63246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V="1">
            <a:off x="14478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>
            <a:off x="5148263" y="24209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Example 11.12 </a:t>
            </a:r>
            <a:r>
              <a:rPr lang="en-US" sz="2800" b="1" dirty="0" smtClean="0"/>
              <a:t>Effects of Inflation on Working Capital </a:t>
            </a:r>
            <a:endParaRPr lang="en-US" sz="28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1366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1" y="1835500"/>
            <a:ext cx="4501032" cy="46178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136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903" y="2035810"/>
            <a:ext cx="4540648" cy="4417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5903" y="1835500"/>
            <a:ext cx="454064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91800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Working Capital Requirements under Inflation</a:t>
            </a:r>
          </a:p>
        </p:txBody>
      </p:sp>
      <p:pic>
        <p:nvPicPr>
          <p:cNvPr id="99333" name="Picture 5" descr="fg11_04EX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28860" y="1714488"/>
            <a:ext cx="4478851" cy="438943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353107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7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Effects of Borrowed Funds under Inflation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7598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014941"/>
              </p:ext>
            </p:extLst>
          </p:nvPr>
        </p:nvGraphicFramePr>
        <p:xfrm>
          <a:off x="914400" y="1828800"/>
          <a:ext cx="7391400" cy="275844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Loan repayments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Borrowers repay </a:t>
                      </a:r>
                      <a:r>
                        <a:rPr kumimoji="0" lang="en-US" sz="2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historical loan amounts with dollars of decreased purchasing power,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reducing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the debt-financing cost.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97240" y="4802638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Note: </a:t>
            </a:r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Loan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expenses are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always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expressed in </a:t>
            </a:r>
            <a:r>
              <a:rPr lang="en-US" b="1" dirty="0">
                <a:solidFill>
                  <a:srgbClr val="FF0000"/>
                </a:solidFill>
              </a:rPr>
              <a:t>actual </a:t>
            </a:r>
            <a:r>
              <a:rPr lang="en-US" b="1" dirty="0" smtClean="0">
                <a:solidFill>
                  <a:srgbClr val="FF0000"/>
                </a:solidFill>
              </a:rPr>
              <a:t>dollars</a:t>
            </a:r>
            <a:r>
              <a:rPr lang="tr-TR" b="1" dirty="0" smtClean="0">
                <a:solidFill>
                  <a:srgbClr val="FF0000"/>
                </a:solidFill>
              </a:rPr>
              <a:t>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0304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Example 11.10 Effects of Inflation on Payments with Financing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Given: borrowing rate = 15.5%, general inflation rate = 5%, and inflation-free interest rate = 15%, amount of borrowing = $62,500 over 5 years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Find: NPW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 = 0.15 + 0.05 + 0.0075 = 20.75%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w/o borrowing = $38,898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 borrowing = $54,159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gain in NPW due to debt financing = $15,261</a:t>
            </a:r>
          </a:p>
          <a:p>
            <a:pPr>
              <a:buFont typeface="Wingdings" pitchFamily="2" charset="2"/>
              <a:buChar char="q"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26386" y="940387"/>
            <a:ext cx="6093298" cy="57419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238547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5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Effects of Inflation on Return on Investment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928662" y="2143116"/>
          <a:ext cx="7391400" cy="315468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Rate of Return and NPW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Unless revenues are sufficiently increased to keep pace with inflation, tax effects and/or a working capital drain result in lower rate of return or lower NPW.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550073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Example 11.11 IRR Analysis with Inflation</a:t>
            </a:r>
            <a:endParaRPr lang="en-US" sz="3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IRR in the absence of inflation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  <a:latin typeface="+mj-lt"/>
              </a:rPr>
              <a:t>IRR Calculation under Inflation</a:t>
            </a:r>
            <a:endParaRPr lang="en-US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249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348880"/>
            <a:ext cx="4427985" cy="43801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249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2751" y="2337599"/>
            <a:ext cx="4571864" cy="43838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7429282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Rate of Return Analysis under Inflation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962400" cy="4419600"/>
          </a:xfrm>
        </p:spPr>
        <p:txBody>
          <a:bodyPr/>
          <a:lstStyle/>
          <a:p>
            <a:r>
              <a:rPr lang="en-US" sz="2200" b="1" dirty="0">
                <a:solidFill>
                  <a:srgbClr val="FF0000"/>
                </a:solidFill>
                <a:latin typeface="+mj-lt"/>
              </a:rPr>
              <a:t>Principle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True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(real) rate of return should be based on constant dollars.</a:t>
            </a:r>
          </a:p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the rate of return is computed based on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dollars, the real rate of return can be calculated as:</a:t>
            </a:r>
          </a:p>
        </p:txBody>
      </p:sp>
      <p:sp>
        <p:nvSpPr>
          <p:cNvPr id="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2709" name="Group 5"/>
          <p:cNvGraphicFramePr>
            <a:graphicFrameLocks noGrp="1"/>
          </p:cNvGraphicFramePr>
          <p:nvPr/>
        </p:nvGraphicFramePr>
        <p:xfrm>
          <a:off x="4953000" y="1676400"/>
          <a:ext cx="3352800" cy="3169920"/>
        </p:xfrm>
        <a:graphic>
          <a:graphicData uri="http://schemas.openxmlformats.org/drawingml/2006/table">
            <a:tbl>
              <a:tblPr/>
              <a:tblGrid>
                <a:gridCol w="6016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47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constant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13,570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15,860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13,358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13,626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12,336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13,108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10,036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9,307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5045895" y="4953000"/>
            <a:ext cx="32447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IRR               31.34%              19.40%    </a:t>
            </a:r>
          </a:p>
        </p:txBody>
      </p:sp>
      <p:graphicFrame>
        <p:nvGraphicFramePr>
          <p:cNvPr id="72724" name="Object 20"/>
          <p:cNvGraphicFramePr>
            <a:graphicFrameLocks noChangeAspect="1"/>
          </p:cNvGraphicFramePr>
          <p:nvPr/>
        </p:nvGraphicFramePr>
        <p:xfrm>
          <a:off x="1216025" y="4572007"/>
          <a:ext cx="2427281" cy="1357323"/>
        </p:xfrm>
        <a:graphic>
          <a:graphicData uri="http://schemas.openxmlformats.org/presentationml/2006/ole">
            <p:oleObj spid="_x0000_s4112" name="Equation" r:id="rId4" imgW="1117115" imgH="1091726" progId="">
              <p:embed/>
            </p:oleObj>
          </a:graphicData>
        </a:graphic>
      </p:graphicFrame>
      <p:graphicFrame>
        <p:nvGraphicFramePr>
          <p:cNvPr id="72727" name="Object 23"/>
          <p:cNvGraphicFramePr>
            <a:graphicFrameLocks noChangeAspect="1"/>
          </p:cNvGraphicFramePr>
          <p:nvPr/>
        </p:nvGraphicFramePr>
        <p:xfrm>
          <a:off x="6096000" y="1262063"/>
          <a:ext cx="1119188" cy="396875"/>
        </p:xfrm>
        <a:graphic>
          <a:graphicData uri="http://schemas.openxmlformats.org/presentationml/2006/ole">
            <p:oleObj spid="_x0000_s4113" name="Equation" r:id="rId5" imgW="533169" imgH="304668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65332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Decision Criterion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31.34% as your IRR, you should use a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market interest rate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(or inflation-adjusted MARR) to make an accept and reject decision.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19.40% as your IRR, you should use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an inflation-free interest rate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(inflation-free MARR) to make an accept and reject decision. In our example, MARR’ = 20%.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1205596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3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Deflation - Increase in Purchasing Power </a:t>
            </a:r>
            <a:endParaRPr lang="en-US" sz="3600" b="1" dirty="0"/>
          </a:p>
        </p:txBody>
      </p:sp>
      <p:sp>
        <p:nvSpPr>
          <p:cNvPr id="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914400" y="2133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4876800" y="2133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822325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1908175" y="1557338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928794" y="1428736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953000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7572396" y="1643050"/>
            <a:ext cx="0" cy="5334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643834" y="1500174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09600" y="2835275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63.69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 drink water a year ago.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724400" y="2819400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now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drink water.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181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$1.57 / gallon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62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$1.25 / gallon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3579813" y="5122863"/>
            <a:ext cx="2454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Price change due to deflation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4284663" y="443706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20.38%</a:t>
            </a: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4037013" y="489426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187450" y="19891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70033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419475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5219700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>
            <a:off x="6011863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759618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Inflation Terminology - 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Average Inflation Rate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single average rate that accounts for the effect of varying yearly inflation rates over a period of several years.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Consumer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statistical measure of change, over time, of the prices of goods and services in major expenditure groups—such as food, housing, apparel, transportation, and medical care—typically purchased by urban consumers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General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): 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average inflation rate calculated based on the CPI for all items in the market basket.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1900" dirty="0">
              <a:solidFill>
                <a:schemeClr val="tx2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3995936" y="414908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5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Average Inflation Rate (</a:t>
            </a:r>
            <a:r>
              <a:rPr lang="en-US" b="1" i="1" dirty="0"/>
              <a:t>f </a:t>
            </a:r>
            <a:r>
              <a:rPr lang="en-US" b="1" dirty="0"/>
              <a:t>)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Fact: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 Price = $100 (year 0)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1) = 4%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2) = 8%</a:t>
            </a:r>
          </a:p>
          <a:p>
            <a:pPr eaLnBrk="0" hangingPunct="0"/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Find: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Average inflation rate over 2 years?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7" name="Text Box 3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3575050" y="1676400"/>
            <a:ext cx="5111750" cy="334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Step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actual inflated price at the end of year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2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      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$100 ( 1 + 0.04) ( 1 + 0.08) = $112.32</a:t>
            </a:r>
          </a:p>
          <a:p>
            <a:pPr eaLnBrk="0" hangingPunct="0"/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average inflation rate by solving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following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equivalence equation.</a:t>
            </a:r>
          </a:p>
          <a:p>
            <a:pPr eaLnBrk="0" hangingPunct="0">
              <a:buNone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None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 ( 1+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18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$112.32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 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5.98%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5651500" y="4581525"/>
            <a:ext cx="2860675" cy="1627188"/>
            <a:chOff x="3542" y="2908"/>
            <a:chExt cx="1802" cy="1224"/>
          </a:xfrm>
        </p:grpSpPr>
        <p:sp>
          <p:nvSpPr>
            <p:cNvPr id="74758" name="Line 6"/>
            <p:cNvSpPr>
              <a:spLocks noChangeShapeType="1"/>
            </p:cNvSpPr>
            <p:nvPr/>
          </p:nvSpPr>
          <p:spPr bwMode="auto">
            <a:xfrm>
              <a:off x="3744" y="355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 flipV="1">
              <a:off x="4992" y="312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3744" y="355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1" name="Text Box 9"/>
            <p:cNvSpPr txBox="1">
              <a:spLocks noChangeArrowheads="1"/>
            </p:cNvSpPr>
            <p:nvPr/>
          </p:nvSpPr>
          <p:spPr bwMode="auto">
            <a:xfrm>
              <a:off x="3542" y="3879"/>
              <a:ext cx="37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74762" name="Text Box 10"/>
            <p:cNvSpPr txBox="1">
              <a:spLocks noChangeArrowheads="1"/>
            </p:cNvSpPr>
            <p:nvPr/>
          </p:nvSpPr>
          <p:spPr bwMode="auto">
            <a:xfrm>
              <a:off x="4812" y="2908"/>
              <a:ext cx="53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$112.32</a:t>
              </a:r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3660" y="3351"/>
              <a:ext cx="756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0	1</a:t>
              </a:r>
            </a:p>
          </p:txBody>
        </p:sp>
        <p:sp>
          <p:nvSpPr>
            <p:cNvPr id="74764" name="Text Box 12"/>
            <p:cNvSpPr txBox="1">
              <a:spLocks noChangeArrowheads="1"/>
            </p:cNvSpPr>
            <p:nvPr/>
          </p:nvSpPr>
          <p:spPr bwMode="auto">
            <a:xfrm>
              <a:off x="4908" y="3591"/>
              <a:ext cx="180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Consumer Price Index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Consumer Price Index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(CPI): the CPI compares the cost of a sample “</a:t>
            </a:r>
            <a:r>
              <a:rPr lang="en-US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basket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” of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goods and services in a specific period relative to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cost of the same “market basket” in an earlier reference period.  This reference period is                                                                                                                                                        designated as the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base period.</a:t>
            </a:r>
            <a:endParaRPr lang="en-US" sz="2400" b="1" dirty="0" smtClean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(Old measure) – Base Period = 1967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1967           100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649.10 (January)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(New measure) – Base Period (1982-84)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1982-84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   216.68 (January)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09600" y="38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000628" y="264318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00628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57818" y="514351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57818" y="550070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Selected Price Indexes (Index for Base Year = 100, Calendar Month = April)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071678"/>
            <a:ext cx="7029450" cy="4029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General Inflation Rate (</a:t>
            </a:r>
            <a:r>
              <a:rPr lang="en-US" sz="2800" b="1" i="1" dirty="0"/>
              <a:t>f</a:t>
            </a:r>
            <a:r>
              <a:rPr lang="en-US" sz="2800" b="1" dirty="0"/>
              <a:t>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814762" cy="4572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Formula: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643438" y="1676400"/>
            <a:ext cx="4043362" cy="45720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Calculation: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2009 = 213.2,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2000 = 172.2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1500166" y="128586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460584" y="1600200"/>
            <a:ext cx="1847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en-US" sz="2400" dirty="0">
              <a:latin typeface="Times New Roman" pitchFamily="18" charset="0"/>
            </a:endParaRPr>
          </a:p>
          <a:p>
            <a:pPr algn="ctr" eaLnBrk="0" hangingPunct="0"/>
            <a:endParaRPr lang="en-US" sz="2400" dirty="0">
              <a:latin typeface="Times New Roman" pitchFamily="18" charset="0"/>
            </a:endParaRPr>
          </a:p>
        </p:txBody>
      </p:sp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428868"/>
            <a:ext cx="3714776" cy="20240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286256"/>
            <a:ext cx="2126708" cy="12565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1305</TotalTime>
  <Words>2128</Words>
  <Application>Microsoft Office PowerPoint</Application>
  <PresentationFormat>On-screen Show (4:3)</PresentationFormat>
  <Paragraphs>385</Paragraphs>
  <Slides>37</Slides>
  <Notes>37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Flow</vt:lpstr>
      <vt:lpstr>Equation</vt:lpstr>
      <vt:lpstr>MathType Equation</vt:lpstr>
      <vt:lpstr>Inflation and Its Effects on Project Cash Flows</vt:lpstr>
      <vt:lpstr>What is Inflation?</vt:lpstr>
      <vt:lpstr>Inflation - Decrease in Purchasing Power</vt:lpstr>
      <vt:lpstr>Deflation - Increase in Purchasing Power </vt:lpstr>
      <vt:lpstr>Inflation Terminology - I</vt:lpstr>
      <vt:lpstr>Average Inflation Rate (f )</vt:lpstr>
      <vt:lpstr>Consumer Price Index</vt:lpstr>
      <vt:lpstr>Selected Price Indexes (Index for Base Year = 100, Calendar Month = April)</vt:lpstr>
      <vt:lpstr>General Inflation Rate (f)</vt:lpstr>
      <vt:lpstr>Example 11.2 Yearly and Average Inflation Rates</vt:lpstr>
      <vt:lpstr>Slide 11</vt:lpstr>
      <vt:lpstr>Finding Actual Dollars</vt:lpstr>
      <vt:lpstr>Finding Constant Dollars</vt:lpstr>
      <vt:lpstr>Inflation Terminology - III</vt:lpstr>
      <vt:lpstr>Inflation and Cash Flow Analysis</vt:lpstr>
      <vt:lpstr>When do we Prefer Constant Dollar Analysis?</vt:lpstr>
      <vt:lpstr>Two Alternate Ways in Conducting Present Worth Analysis Using Actual Dollars</vt:lpstr>
      <vt:lpstr>Example 11.6 – Deflation Method</vt:lpstr>
      <vt:lpstr>Graphical Overview on Deflation Method (Example 11.6):  Converting actual dollars to constant dollars and then to equivalent present worth</vt:lpstr>
      <vt:lpstr>Adjusted-Discount Method – Perform Deflation and Discounting in One Step</vt:lpstr>
      <vt:lpstr>Example 11.7 Adjusted-Discounted Method</vt:lpstr>
      <vt:lpstr>Graphical Overview on Adjusted Discount Method: Converting actual dollars to present worth dollars by applying the market interest rate</vt:lpstr>
      <vt:lpstr>Slide 23</vt:lpstr>
      <vt:lpstr>Solution: Required Quarterly Contributions to College Funds</vt:lpstr>
      <vt:lpstr>Effects of Inflation on Project Cash Flows</vt:lpstr>
      <vt:lpstr>Effects of Inflation on Projects with Depreciable Assets  </vt:lpstr>
      <vt:lpstr>Example 11.8 </vt:lpstr>
      <vt:lpstr>Slide 28</vt:lpstr>
      <vt:lpstr>Effects of Inflation on Working Capital</vt:lpstr>
      <vt:lpstr>Example 11.12 Effects of Inflation on Working Capital </vt:lpstr>
      <vt:lpstr>Working Capital Requirements under Inflation</vt:lpstr>
      <vt:lpstr>Effects of Borrowed Funds under Inflation</vt:lpstr>
      <vt:lpstr>Example 11.10 Effects of Inflation on Payments with Financing</vt:lpstr>
      <vt:lpstr>Effects of Inflation on Return on Investment</vt:lpstr>
      <vt:lpstr>Example 11.11 IRR Analysis with Inflation</vt:lpstr>
      <vt:lpstr>Rate of Return Analysis under Inflation</vt:lpstr>
      <vt:lpstr>Decision Criterion</vt:lpstr>
    </vt:vector>
  </TitlesOfParts>
  <Company>Auburn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and Measure of Inflation</dc:title>
  <dc:creator>Chan S. Park</dc:creator>
  <cp:lastModifiedBy>Bengisu</cp:lastModifiedBy>
  <cp:revision>65</cp:revision>
  <dcterms:created xsi:type="dcterms:W3CDTF">2006-08-31T02:56:55Z</dcterms:created>
  <dcterms:modified xsi:type="dcterms:W3CDTF">2018-04-24T23:57:21Z</dcterms:modified>
</cp:coreProperties>
</file>