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5" r:id="rId1"/>
  </p:sldMasterIdLst>
  <p:notesMasterIdLst>
    <p:notesMasterId r:id="rId44"/>
  </p:notesMasterIdLst>
  <p:sldIdLst>
    <p:sldId id="256" r:id="rId2"/>
    <p:sldId id="285" r:id="rId3"/>
    <p:sldId id="257" r:id="rId4"/>
    <p:sldId id="260" r:id="rId5"/>
    <p:sldId id="261" r:id="rId6"/>
    <p:sldId id="262" r:id="rId7"/>
    <p:sldId id="263" r:id="rId8"/>
    <p:sldId id="264" r:id="rId9"/>
    <p:sldId id="283" r:id="rId10"/>
    <p:sldId id="266" r:id="rId11"/>
    <p:sldId id="286" r:id="rId12"/>
    <p:sldId id="267" r:id="rId13"/>
    <p:sldId id="287" r:id="rId14"/>
    <p:sldId id="284" r:id="rId15"/>
    <p:sldId id="269" r:id="rId16"/>
    <p:sldId id="280" r:id="rId17"/>
    <p:sldId id="282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2" r:id="rId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FFD244-B753-4986-89C3-9638BD6CDC8D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1FD551-9912-44FE-B6D5-FD64D603AABC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Types of Interest Rate</a:t>
          </a:r>
          <a:endParaRPr lang="en-US" dirty="0">
            <a:latin typeface="+mj-lt"/>
          </a:endParaRPr>
        </a:p>
      </dgm:t>
    </dgm:pt>
    <dgm:pt modelId="{43F15036-0C2D-4E29-876D-8649D1E19993}" type="parTrans" cxnId="{09F68E3F-B3BE-4979-B3DE-98122A23CBDC}">
      <dgm:prSet/>
      <dgm:spPr/>
      <dgm:t>
        <a:bodyPr/>
        <a:lstStyle/>
        <a:p>
          <a:endParaRPr lang="en-US"/>
        </a:p>
      </dgm:t>
    </dgm:pt>
    <dgm:pt modelId="{28111F42-FD93-4C8C-8A08-B8B7F346FFAA}" type="sibTrans" cxnId="{09F68E3F-B3BE-4979-B3DE-98122A23CBDC}">
      <dgm:prSet/>
      <dgm:spPr/>
      <dgm:t>
        <a:bodyPr/>
        <a:lstStyle/>
        <a:p>
          <a:endParaRPr lang="en-US"/>
        </a:p>
      </dgm:t>
    </dgm:pt>
    <dgm:pt modelId="{932E86C3-EE8F-401A-9D15-FD26BE2CC2C5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Market Interest Rate (</a:t>
          </a:r>
          <a:r>
            <a:rPr lang="en-US" i="1" dirty="0" err="1" smtClean="0">
              <a:latin typeface="+mj-lt"/>
            </a:rPr>
            <a:t>i</a:t>
          </a:r>
          <a:r>
            <a:rPr lang="en-US" dirty="0" smtClean="0">
              <a:latin typeface="+mj-lt"/>
            </a:rPr>
            <a:t>)</a:t>
          </a:r>
          <a:endParaRPr lang="en-US" dirty="0">
            <a:latin typeface="+mj-lt"/>
          </a:endParaRPr>
        </a:p>
      </dgm:t>
    </dgm:pt>
    <dgm:pt modelId="{CB35B9FB-A5AE-40BD-A9B0-F6F5436F64E7}" type="parTrans" cxnId="{B9355481-45AE-4B48-A711-BBD2DE1AABFF}">
      <dgm:prSet/>
      <dgm:spPr/>
      <dgm:t>
        <a:bodyPr/>
        <a:lstStyle/>
        <a:p>
          <a:endParaRPr lang="en-US"/>
        </a:p>
      </dgm:t>
    </dgm:pt>
    <dgm:pt modelId="{54BB856F-315F-4C53-9DFE-475F106AD665}" type="sibTrans" cxnId="{B9355481-45AE-4B48-A711-BBD2DE1AABFF}">
      <dgm:prSet/>
      <dgm:spPr/>
      <dgm:t>
        <a:bodyPr/>
        <a:lstStyle/>
        <a:p>
          <a:endParaRPr lang="en-US"/>
        </a:p>
      </dgm:t>
    </dgm:pt>
    <dgm:pt modelId="{C1BDB78D-802C-4705-80CF-40C2B2790FBA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Inflation-free Interest Rate (</a:t>
          </a:r>
          <a:r>
            <a:rPr lang="en-US" i="1" dirty="0" err="1" smtClean="0">
              <a:latin typeface="+mj-lt"/>
            </a:rPr>
            <a:t>i</a:t>
          </a:r>
          <a:r>
            <a:rPr lang="en-US" dirty="0" smtClean="0">
              <a:latin typeface="+mj-lt"/>
            </a:rPr>
            <a:t>’)</a:t>
          </a:r>
          <a:endParaRPr lang="en-US" dirty="0">
            <a:latin typeface="+mj-lt"/>
          </a:endParaRPr>
        </a:p>
      </dgm:t>
    </dgm:pt>
    <dgm:pt modelId="{0C07E871-4F90-4F3C-BC4E-C806BB3A4B66}" type="parTrans" cxnId="{5B603A04-501D-4C79-9637-6A38D36646D6}">
      <dgm:prSet/>
      <dgm:spPr/>
      <dgm:t>
        <a:bodyPr/>
        <a:lstStyle/>
        <a:p>
          <a:endParaRPr lang="en-US"/>
        </a:p>
      </dgm:t>
    </dgm:pt>
    <dgm:pt modelId="{1CB6DF3C-DEC9-4B6C-9CA1-F627ED36597D}" type="sibTrans" cxnId="{5B603A04-501D-4C79-9637-6A38D36646D6}">
      <dgm:prSet/>
      <dgm:spPr/>
      <dgm:t>
        <a:bodyPr/>
        <a:lstStyle/>
        <a:p>
          <a:endParaRPr lang="en-US"/>
        </a:p>
      </dgm:t>
    </dgm:pt>
    <dgm:pt modelId="{5A48AEB6-5ED0-4F39-8120-299F813EB05A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Types of Cash Flows</a:t>
          </a:r>
          <a:endParaRPr lang="en-US" dirty="0">
            <a:latin typeface="+mj-lt"/>
          </a:endParaRPr>
        </a:p>
      </dgm:t>
    </dgm:pt>
    <dgm:pt modelId="{C7E22A81-D9A1-4395-AA30-ACF34BE7D01B}" type="parTrans" cxnId="{51E68759-F0AC-4FE9-826E-AEED2CED3EDB}">
      <dgm:prSet/>
      <dgm:spPr/>
      <dgm:t>
        <a:bodyPr/>
        <a:lstStyle/>
        <a:p>
          <a:endParaRPr lang="en-US"/>
        </a:p>
      </dgm:t>
    </dgm:pt>
    <dgm:pt modelId="{1E9C5574-2F61-4862-A9A2-2ADE22047784}" type="sibTrans" cxnId="{51E68759-F0AC-4FE9-826E-AEED2CED3EDB}">
      <dgm:prSet/>
      <dgm:spPr/>
      <dgm:t>
        <a:bodyPr/>
        <a:lstStyle/>
        <a:p>
          <a:endParaRPr lang="en-US"/>
        </a:p>
      </dgm:t>
    </dgm:pt>
    <dgm:pt modelId="{E6DB20A8-D58E-45F1-BE9B-19C799025718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Estimated in Constant Dollars</a:t>
          </a:r>
          <a:endParaRPr lang="en-US" dirty="0">
            <a:latin typeface="+mj-lt"/>
          </a:endParaRPr>
        </a:p>
      </dgm:t>
    </dgm:pt>
    <dgm:pt modelId="{51BF3307-253C-4FE8-A734-35F296293FA4}" type="parTrans" cxnId="{03AC2591-EBBB-4E87-BF0D-66ACAF8BCBEC}">
      <dgm:prSet/>
      <dgm:spPr/>
      <dgm:t>
        <a:bodyPr/>
        <a:lstStyle/>
        <a:p>
          <a:endParaRPr lang="en-US"/>
        </a:p>
      </dgm:t>
    </dgm:pt>
    <dgm:pt modelId="{B402CC8C-39F8-4543-97AA-4E64BCD47D53}" type="sibTrans" cxnId="{03AC2591-EBBB-4E87-BF0D-66ACAF8BCBEC}">
      <dgm:prSet/>
      <dgm:spPr/>
      <dgm:t>
        <a:bodyPr/>
        <a:lstStyle/>
        <a:p>
          <a:endParaRPr lang="en-US"/>
        </a:p>
      </dgm:t>
    </dgm:pt>
    <dgm:pt modelId="{4CFCEE54-4D33-4CC7-8AFD-05329A4759D8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Estimated in Actual Dollars</a:t>
          </a:r>
          <a:endParaRPr lang="en-US" dirty="0">
            <a:latin typeface="+mj-lt"/>
          </a:endParaRPr>
        </a:p>
      </dgm:t>
    </dgm:pt>
    <dgm:pt modelId="{823D3E10-CFC4-4B5A-BDD5-1CCF2DB688DA}" type="parTrans" cxnId="{DFAA4230-BE69-488D-8AF4-5AD4277FDAC7}">
      <dgm:prSet/>
      <dgm:spPr/>
      <dgm:t>
        <a:bodyPr/>
        <a:lstStyle/>
        <a:p>
          <a:endParaRPr lang="en-US"/>
        </a:p>
      </dgm:t>
    </dgm:pt>
    <dgm:pt modelId="{568B8527-2A39-4D20-9D28-4BA31EA91E36}" type="sibTrans" cxnId="{DFAA4230-BE69-488D-8AF4-5AD4277FDAC7}">
      <dgm:prSet/>
      <dgm:spPr/>
      <dgm:t>
        <a:bodyPr/>
        <a:lstStyle/>
        <a:p>
          <a:endParaRPr lang="en-US"/>
        </a:p>
      </dgm:t>
    </dgm:pt>
    <dgm:pt modelId="{2059182F-2AE9-4BC6-A8EC-99EE6194A1AD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Types of Analysis Method</a:t>
          </a:r>
          <a:endParaRPr lang="en-US" dirty="0">
            <a:latin typeface="+mj-lt"/>
          </a:endParaRPr>
        </a:p>
      </dgm:t>
    </dgm:pt>
    <dgm:pt modelId="{3AA69D0F-431A-4E23-B2C9-5DC52B8C4F0D}" type="parTrans" cxnId="{90215E6D-4355-4ED4-B81F-40FE7DB5E684}">
      <dgm:prSet/>
      <dgm:spPr/>
      <dgm:t>
        <a:bodyPr/>
        <a:lstStyle/>
        <a:p>
          <a:endParaRPr lang="en-US"/>
        </a:p>
      </dgm:t>
    </dgm:pt>
    <dgm:pt modelId="{EDB888CA-67BC-4708-87B7-B7C66FA35147}" type="sibTrans" cxnId="{90215E6D-4355-4ED4-B81F-40FE7DB5E684}">
      <dgm:prSet/>
      <dgm:spPr/>
      <dgm:t>
        <a:bodyPr/>
        <a:lstStyle/>
        <a:p>
          <a:endParaRPr lang="en-US"/>
        </a:p>
      </dgm:t>
    </dgm:pt>
    <dgm:pt modelId="{D2D7ABE6-10D5-44FE-B245-86D55F08BE68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Constant-Dollar Analysis</a:t>
          </a:r>
          <a:endParaRPr lang="en-US" dirty="0">
            <a:latin typeface="+mj-lt"/>
          </a:endParaRPr>
        </a:p>
      </dgm:t>
    </dgm:pt>
    <dgm:pt modelId="{C1F8CE16-6DCF-42CA-96BE-866021C7E455}" type="parTrans" cxnId="{1DAF23FC-12FF-4AC3-A8E1-5070AB6DB566}">
      <dgm:prSet/>
      <dgm:spPr/>
      <dgm:t>
        <a:bodyPr/>
        <a:lstStyle/>
        <a:p>
          <a:endParaRPr lang="en-US"/>
        </a:p>
      </dgm:t>
    </dgm:pt>
    <dgm:pt modelId="{F6720A12-C6C5-4FAA-A024-546564FC14F0}" type="sibTrans" cxnId="{1DAF23FC-12FF-4AC3-A8E1-5070AB6DB566}">
      <dgm:prSet/>
      <dgm:spPr/>
      <dgm:t>
        <a:bodyPr/>
        <a:lstStyle/>
        <a:p>
          <a:endParaRPr lang="en-US"/>
        </a:p>
      </dgm:t>
    </dgm:pt>
    <dgm:pt modelId="{F20069D2-D9EE-4DAD-8E33-BE63BB623DDA}">
      <dgm:prSet phldrT="[Text]"/>
      <dgm:spPr/>
      <dgm:t>
        <a:bodyPr/>
        <a:lstStyle/>
        <a:p>
          <a:r>
            <a:rPr lang="en-US" dirty="0" smtClean="0">
              <a:latin typeface="+mj-lt"/>
            </a:rPr>
            <a:t>Actual-Dollar Analysis</a:t>
          </a:r>
          <a:endParaRPr lang="en-US" dirty="0">
            <a:latin typeface="+mj-lt"/>
          </a:endParaRPr>
        </a:p>
      </dgm:t>
    </dgm:pt>
    <dgm:pt modelId="{065ACB3E-3172-409E-BF4A-46151EC4CBBE}" type="parTrans" cxnId="{2331DF93-67CC-4ACA-95CE-33BB2FDCFCDF}">
      <dgm:prSet/>
      <dgm:spPr/>
      <dgm:t>
        <a:bodyPr/>
        <a:lstStyle/>
        <a:p>
          <a:endParaRPr lang="en-US"/>
        </a:p>
      </dgm:t>
    </dgm:pt>
    <dgm:pt modelId="{145A07AB-66B4-4F5C-9C65-B2447B9BFAFD}" type="sibTrans" cxnId="{2331DF93-67CC-4ACA-95CE-33BB2FDCFCDF}">
      <dgm:prSet/>
      <dgm:spPr/>
      <dgm:t>
        <a:bodyPr/>
        <a:lstStyle/>
        <a:p>
          <a:endParaRPr lang="en-US"/>
        </a:p>
      </dgm:t>
    </dgm:pt>
    <dgm:pt modelId="{F8950F7D-9251-4276-B9E5-2670FAEF0825}" type="pres">
      <dgm:prSet presAssocID="{53FFD244-B753-4986-89C3-9638BD6CDC8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DA27D0E-D2A0-4D1D-B3A0-F10EEF7D747E}" type="pres">
      <dgm:prSet presAssocID="{2059182F-2AE9-4BC6-A8EC-99EE6194A1AD}" presName="boxAndChildren" presStyleCnt="0"/>
      <dgm:spPr/>
    </dgm:pt>
    <dgm:pt modelId="{2EE95235-47D9-47DD-AA70-A7E5C71CEC69}" type="pres">
      <dgm:prSet presAssocID="{2059182F-2AE9-4BC6-A8EC-99EE6194A1AD}" presName="parentTextBox" presStyleLbl="node1" presStyleIdx="0" presStyleCnt="3"/>
      <dgm:spPr/>
      <dgm:t>
        <a:bodyPr/>
        <a:lstStyle/>
        <a:p>
          <a:endParaRPr lang="en-US"/>
        </a:p>
      </dgm:t>
    </dgm:pt>
    <dgm:pt modelId="{D613D3ED-2F05-42CD-9FD2-CFC8AB41FD47}" type="pres">
      <dgm:prSet presAssocID="{2059182F-2AE9-4BC6-A8EC-99EE6194A1AD}" presName="entireBox" presStyleLbl="node1" presStyleIdx="0" presStyleCnt="3"/>
      <dgm:spPr/>
      <dgm:t>
        <a:bodyPr/>
        <a:lstStyle/>
        <a:p>
          <a:endParaRPr lang="en-US"/>
        </a:p>
      </dgm:t>
    </dgm:pt>
    <dgm:pt modelId="{82566F3B-ACD6-4777-9D1D-2480AE291FDA}" type="pres">
      <dgm:prSet presAssocID="{2059182F-2AE9-4BC6-A8EC-99EE6194A1AD}" presName="descendantBox" presStyleCnt="0"/>
      <dgm:spPr/>
    </dgm:pt>
    <dgm:pt modelId="{6CD84A4E-D66E-46D7-8405-5F074547057F}" type="pres">
      <dgm:prSet presAssocID="{D2D7ABE6-10D5-44FE-B245-86D55F08BE68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91C82F-316B-4B76-BC8C-F396B5BD1BA9}" type="pres">
      <dgm:prSet presAssocID="{F20069D2-D9EE-4DAD-8E33-BE63BB623DDA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982A0D-6336-4348-81DC-E2905639DBDF}" type="pres">
      <dgm:prSet presAssocID="{1E9C5574-2F61-4862-A9A2-2ADE22047784}" presName="sp" presStyleCnt="0"/>
      <dgm:spPr/>
    </dgm:pt>
    <dgm:pt modelId="{DF9947C6-138F-4FCB-B928-B30186C147EA}" type="pres">
      <dgm:prSet presAssocID="{5A48AEB6-5ED0-4F39-8120-299F813EB05A}" presName="arrowAndChildren" presStyleCnt="0"/>
      <dgm:spPr/>
    </dgm:pt>
    <dgm:pt modelId="{AB2996A8-05E5-45E0-88DA-E2F74A94BC91}" type="pres">
      <dgm:prSet presAssocID="{5A48AEB6-5ED0-4F39-8120-299F813EB05A}" presName="parentTextArrow" presStyleLbl="node1" presStyleIdx="0" presStyleCnt="3"/>
      <dgm:spPr/>
      <dgm:t>
        <a:bodyPr/>
        <a:lstStyle/>
        <a:p>
          <a:endParaRPr lang="en-US"/>
        </a:p>
      </dgm:t>
    </dgm:pt>
    <dgm:pt modelId="{984D23C8-9C71-403C-B385-4A7356EE816B}" type="pres">
      <dgm:prSet presAssocID="{5A48AEB6-5ED0-4F39-8120-299F813EB05A}" presName="arrow" presStyleLbl="node1" presStyleIdx="1" presStyleCnt="3"/>
      <dgm:spPr/>
      <dgm:t>
        <a:bodyPr/>
        <a:lstStyle/>
        <a:p>
          <a:endParaRPr lang="en-US"/>
        </a:p>
      </dgm:t>
    </dgm:pt>
    <dgm:pt modelId="{AF28A2FC-EF14-4A35-91ED-9C8F7185AB97}" type="pres">
      <dgm:prSet presAssocID="{5A48AEB6-5ED0-4F39-8120-299F813EB05A}" presName="descendantArrow" presStyleCnt="0"/>
      <dgm:spPr/>
    </dgm:pt>
    <dgm:pt modelId="{3CB5B665-D805-4863-95DF-3763CC86F28D}" type="pres">
      <dgm:prSet presAssocID="{E6DB20A8-D58E-45F1-BE9B-19C799025718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DA2AF3-04EB-4B42-BF03-B117EEA97CA6}" type="pres">
      <dgm:prSet presAssocID="{4CFCEE54-4D33-4CC7-8AFD-05329A4759D8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5827B8-A301-4C31-ACC8-E8DC84C7526F}" type="pres">
      <dgm:prSet presAssocID="{28111F42-FD93-4C8C-8A08-B8B7F346FFAA}" presName="sp" presStyleCnt="0"/>
      <dgm:spPr/>
    </dgm:pt>
    <dgm:pt modelId="{C96BD69B-281A-4738-B369-497EFC354075}" type="pres">
      <dgm:prSet presAssocID="{461FD551-9912-44FE-B6D5-FD64D603AABC}" presName="arrowAndChildren" presStyleCnt="0"/>
      <dgm:spPr/>
    </dgm:pt>
    <dgm:pt modelId="{012EFD77-314B-4A27-ABAA-26BA756B6ACB}" type="pres">
      <dgm:prSet presAssocID="{461FD551-9912-44FE-B6D5-FD64D603AABC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CAFC07C6-D26C-41CD-B90C-D88E103EBB83}" type="pres">
      <dgm:prSet presAssocID="{461FD551-9912-44FE-B6D5-FD64D603AABC}" presName="arrow" presStyleLbl="node1" presStyleIdx="2" presStyleCnt="3" custLinFactNeighborX="781" custLinFactNeighborY="6634"/>
      <dgm:spPr/>
      <dgm:t>
        <a:bodyPr/>
        <a:lstStyle/>
        <a:p>
          <a:endParaRPr lang="en-US"/>
        </a:p>
      </dgm:t>
    </dgm:pt>
    <dgm:pt modelId="{FB0BFD75-E157-4450-AD8A-DFC928598FDA}" type="pres">
      <dgm:prSet presAssocID="{461FD551-9912-44FE-B6D5-FD64D603AABC}" presName="descendantArrow" presStyleCnt="0"/>
      <dgm:spPr/>
    </dgm:pt>
    <dgm:pt modelId="{03B9264F-8CD7-4105-84D7-CA8E0E6D98DF}" type="pres">
      <dgm:prSet presAssocID="{932E86C3-EE8F-401A-9D15-FD26BE2CC2C5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2DAFAF-D026-483B-885C-BE680AA3FB1A}" type="pres">
      <dgm:prSet presAssocID="{C1BDB78D-802C-4705-80CF-40C2B2790FBA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FAA4230-BE69-488D-8AF4-5AD4277FDAC7}" srcId="{5A48AEB6-5ED0-4F39-8120-299F813EB05A}" destId="{4CFCEE54-4D33-4CC7-8AFD-05329A4759D8}" srcOrd="1" destOrd="0" parTransId="{823D3E10-CFC4-4B5A-BDD5-1CCF2DB688DA}" sibTransId="{568B8527-2A39-4D20-9D28-4BA31EA91E36}"/>
    <dgm:cxn modelId="{78A3C303-F9A6-4DA8-A98B-9E259B0D1A80}" type="presOf" srcId="{53FFD244-B753-4986-89C3-9638BD6CDC8D}" destId="{F8950F7D-9251-4276-B9E5-2670FAEF0825}" srcOrd="0" destOrd="0" presId="urn:microsoft.com/office/officeart/2005/8/layout/process4"/>
    <dgm:cxn modelId="{B9355481-45AE-4B48-A711-BBD2DE1AABFF}" srcId="{461FD551-9912-44FE-B6D5-FD64D603AABC}" destId="{932E86C3-EE8F-401A-9D15-FD26BE2CC2C5}" srcOrd="0" destOrd="0" parTransId="{CB35B9FB-A5AE-40BD-A9B0-F6F5436F64E7}" sibTransId="{54BB856F-315F-4C53-9DFE-475F106AD665}"/>
    <dgm:cxn modelId="{8DEE723A-6CA0-4D08-B3D6-D8F885A1BD61}" type="presOf" srcId="{D2D7ABE6-10D5-44FE-B245-86D55F08BE68}" destId="{6CD84A4E-D66E-46D7-8405-5F074547057F}" srcOrd="0" destOrd="0" presId="urn:microsoft.com/office/officeart/2005/8/layout/process4"/>
    <dgm:cxn modelId="{03AC2591-EBBB-4E87-BF0D-66ACAF8BCBEC}" srcId="{5A48AEB6-5ED0-4F39-8120-299F813EB05A}" destId="{E6DB20A8-D58E-45F1-BE9B-19C799025718}" srcOrd="0" destOrd="0" parTransId="{51BF3307-253C-4FE8-A734-35F296293FA4}" sibTransId="{B402CC8C-39F8-4543-97AA-4E64BCD47D53}"/>
    <dgm:cxn modelId="{07596B8E-3C76-4622-AABC-CC048DB7D6E0}" type="presOf" srcId="{E6DB20A8-D58E-45F1-BE9B-19C799025718}" destId="{3CB5B665-D805-4863-95DF-3763CC86F28D}" srcOrd="0" destOrd="0" presId="urn:microsoft.com/office/officeart/2005/8/layout/process4"/>
    <dgm:cxn modelId="{22408C01-D7F5-4393-A88A-4D85AE94CA77}" type="presOf" srcId="{461FD551-9912-44FE-B6D5-FD64D603AABC}" destId="{CAFC07C6-D26C-41CD-B90C-D88E103EBB83}" srcOrd="1" destOrd="0" presId="urn:microsoft.com/office/officeart/2005/8/layout/process4"/>
    <dgm:cxn modelId="{210C8B79-5E99-4698-91C1-BD2FF0551585}" type="presOf" srcId="{932E86C3-EE8F-401A-9D15-FD26BE2CC2C5}" destId="{03B9264F-8CD7-4105-84D7-CA8E0E6D98DF}" srcOrd="0" destOrd="0" presId="urn:microsoft.com/office/officeart/2005/8/layout/process4"/>
    <dgm:cxn modelId="{C07342C4-E514-4D2F-BF74-CD5AB82CCEDA}" type="presOf" srcId="{5A48AEB6-5ED0-4F39-8120-299F813EB05A}" destId="{AB2996A8-05E5-45E0-88DA-E2F74A94BC91}" srcOrd="0" destOrd="0" presId="urn:microsoft.com/office/officeart/2005/8/layout/process4"/>
    <dgm:cxn modelId="{81CF33F5-D211-481C-B265-D72D6D80FD70}" type="presOf" srcId="{461FD551-9912-44FE-B6D5-FD64D603AABC}" destId="{012EFD77-314B-4A27-ABAA-26BA756B6ACB}" srcOrd="0" destOrd="0" presId="urn:microsoft.com/office/officeart/2005/8/layout/process4"/>
    <dgm:cxn modelId="{90215E6D-4355-4ED4-B81F-40FE7DB5E684}" srcId="{53FFD244-B753-4986-89C3-9638BD6CDC8D}" destId="{2059182F-2AE9-4BC6-A8EC-99EE6194A1AD}" srcOrd="2" destOrd="0" parTransId="{3AA69D0F-431A-4E23-B2C9-5DC52B8C4F0D}" sibTransId="{EDB888CA-67BC-4708-87B7-B7C66FA35147}"/>
    <dgm:cxn modelId="{6D4BDA14-D547-45CF-A249-D7CAF812DB40}" type="presOf" srcId="{C1BDB78D-802C-4705-80CF-40C2B2790FBA}" destId="{D72DAFAF-D026-483B-885C-BE680AA3FB1A}" srcOrd="0" destOrd="0" presId="urn:microsoft.com/office/officeart/2005/8/layout/process4"/>
    <dgm:cxn modelId="{5B603A04-501D-4C79-9637-6A38D36646D6}" srcId="{461FD551-9912-44FE-B6D5-FD64D603AABC}" destId="{C1BDB78D-802C-4705-80CF-40C2B2790FBA}" srcOrd="1" destOrd="0" parTransId="{0C07E871-4F90-4F3C-BC4E-C806BB3A4B66}" sibTransId="{1CB6DF3C-DEC9-4B6C-9CA1-F627ED36597D}"/>
    <dgm:cxn modelId="{AB0615CF-37A6-4992-8E83-153C703F5A40}" type="presOf" srcId="{5A48AEB6-5ED0-4F39-8120-299F813EB05A}" destId="{984D23C8-9C71-403C-B385-4A7356EE816B}" srcOrd="1" destOrd="0" presId="urn:microsoft.com/office/officeart/2005/8/layout/process4"/>
    <dgm:cxn modelId="{3B1706C5-3CEB-4BBE-9007-8668FFFF7E31}" type="presOf" srcId="{2059182F-2AE9-4BC6-A8EC-99EE6194A1AD}" destId="{D613D3ED-2F05-42CD-9FD2-CFC8AB41FD47}" srcOrd="1" destOrd="0" presId="urn:microsoft.com/office/officeart/2005/8/layout/process4"/>
    <dgm:cxn modelId="{09F68E3F-B3BE-4979-B3DE-98122A23CBDC}" srcId="{53FFD244-B753-4986-89C3-9638BD6CDC8D}" destId="{461FD551-9912-44FE-B6D5-FD64D603AABC}" srcOrd="0" destOrd="0" parTransId="{43F15036-0C2D-4E29-876D-8649D1E19993}" sibTransId="{28111F42-FD93-4C8C-8A08-B8B7F346FFAA}"/>
    <dgm:cxn modelId="{BF03EEED-320E-48C6-AADA-F7FEA4DECA99}" type="presOf" srcId="{4CFCEE54-4D33-4CC7-8AFD-05329A4759D8}" destId="{7EDA2AF3-04EB-4B42-BF03-B117EEA97CA6}" srcOrd="0" destOrd="0" presId="urn:microsoft.com/office/officeart/2005/8/layout/process4"/>
    <dgm:cxn modelId="{2331DF93-67CC-4ACA-95CE-33BB2FDCFCDF}" srcId="{2059182F-2AE9-4BC6-A8EC-99EE6194A1AD}" destId="{F20069D2-D9EE-4DAD-8E33-BE63BB623DDA}" srcOrd="1" destOrd="0" parTransId="{065ACB3E-3172-409E-BF4A-46151EC4CBBE}" sibTransId="{145A07AB-66B4-4F5C-9C65-B2447B9BFAFD}"/>
    <dgm:cxn modelId="{164E5667-AAB9-447B-808D-4CFCE987F40B}" type="presOf" srcId="{2059182F-2AE9-4BC6-A8EC-99EE6194A1AD}" destId="{2EE95235-47D9-47DD-AA70-A7E5C71CEC69}" srcOrd="0" destOrd="0" presId="urn:microsoft.com/office/officeart/2005/8/layout/process4"/>
    <dgm:cxn modelId="{1DAF23FC-12FF-4AC3-A8E1-5070AB6DB566}" srcId="{2059182F-2AE9-4BC6-A8EC-99EE6194A1AD}" destId="{D2D7ABE6-10D5-44FE-B245-86D55F08BE68}" srcOrd="0" destOrd="0" parTransId="{C1F8CE16-6DCF-42CA-96BE-866021C7E455}" sibTransId="{F6720A12-C6C5-4FAA-A024-546564FC14F0}"/>
    <dgm:cxn modelId="{670B6C3C-CD6C-4B64-9848-585FB6679840}" type="presOf" srcId="{F20069D2-D9EE-4DAD-8E33-BE63BB623DDA}" destId="{BE91C82F-316B-4B76-BC8C-F396B5BD1BA9}" srcOrd="0" destOrd="0" presId="urn:microsoft.com/office/officeart/2005/8/layout/process4"/>
    <dgm:cxn modelId="{51E68759-F0AC-4FE9-826E-AEED2CED3EDB}" srcId="{53FFD244-B753-4986-89C3-9638BD6CDC8D}" destId="{5A48AEB6-5ED0-4F39-8120-299F813EB05A}" srcOrd="1" destOrd="0" parTransId="{C7E22A81-D9A1-4395-AA30-ACF34BE7D01B}" sibTransId="{1E9C5574-2F61-4862-A9A2-2ADE22047784}"/>
    <dgm:cxn modelId="{AD71AE29-9301-48A2-B6E8-46A22CB18058}" type="presParOf" srcId="{F8950F7D-9251-4276-B9E5-2670FAEF0825}" destId="{9DA27D0E-D2A0-4D1D-B3A0-F10EEF7D747E}" srcOrd="0" destOrd="0" presId="urn:microsoft.com/office/officeart/2005/8/layout/process4"/>
    <dgm:cxn modelId="{D88F11F7-1D55-4F8E-B41E-24AB6A3A0536}" type="presParOf" srcId="{9DA27D0E-D2A0-4D1D-B3A0-F10EEF7D747E}" destId="{2EE95235-47D9-47DD-AA70-A7E5C71CEC69}" srcOrd="0" destOrd="0" presId="urn:microsoft.com/office/officeart/2005/8/layout/process4"/>
    <dgm:cxn modelId="{DFACC94E-E2A0-45CE-9F39-907E014CEDFE}" type="presParOf" srcId="{9DA27D0E-D2A0-4D1D-B3A0-F10EEF7D747E}" destId="{D613D3ED-2F05-42CD-9FD2-CFC8AB41FD47}" srcOrd="1" destOrd="0" presId="urn:microsoft.com/office/officeart/2005/8/layout/process4"/>
    <dgm:cxn modelId="{A686533C-F1BE-4925-A888-79FA781C4FE1}" type="presParOf" srcId="{9DA27D0E-D2A0-4D1D-B3A0-F10EEF7D747E}" destId="{82566F3B-ACD6-4777-9D1D-2480AE291FDA}" srcOrd="2" destOrd="0" presId="urn:microsoft.com/office/officeart/2005/8/layout/process4"/>
    <dgm:cxn modelId="{3C12434B-8F36-4EBE-83E1-1DC43FB7A33E}" type="presParOf" srcId="{82566F3B-ACD6-4777-9D1D-2480AE291FDA}" destId="{6CD84A4E-D66E-46D7-8405-5F074547057F}" srcOrd="0" destOrd="0" presId="urn:microsoft.com/office/officeart/2005/8/layout/process4"/>
    <dgm:cxn modelId="{50BDEA51-06D5-482D-A96E-468301479B6E}" type="presParOf" srcId="{82566F3B-ACD6-4777-9D1D-2480AE291FDA}" destId="{BE91C82F-316B-4B76-BC8C-F396B5BD1BA9}" srcOrd="1" destOrd="0" presId="urn:microsoft.com/office/officeart/2005/8/layout/process4"/>
    <dgm:cxn modelId="{C7EA7A1D-99CB-4B35-8CBD-DE801A4CBE89}" type="presParOf" srcId="{F8950F7D-9251-4276-B9E5-2670FAEF0825}" destId="{1F982A0D-6336-4348-81DC-E2905639DBDF}" srcOrd="1" destOrd="0" presId="urn:microsoft.com/office/officeart/2005/8/layout/process4"/>
    <dgm:cxn modelId="{9A87AF31-1B20-4AC1-B41A-BDB9E14204DF}" type="presParOf" srcId="{F8950F7D-9251-4276-B9E5-2670FAEF0825}" destId="{DF9947C6-138F-4FCB-B928-B30186C147EA}" srcOrd="2" destOrd="0" presId="urn:microsoft.com/office/officeart/2005/8/layout/process4"/>
    <dgm:cxn modelId="{CDB1F0D4-3CE7-45BC-B238-9F4400B5A7F7}" type="presParOf" srcId="{DF9947C6-138F-4FCB-B928-B30186C147EA}" destId="{AB2996A8-05E5-45E0-88DA-E2F74A94BC91}" srcOrd="0" destOrd="0" presId="urn:microsoft.com/office/officeart/2005/8/layout/process4"/>
    <dgm:cxn modelId="{7BB1ABF4-FB96-4B0A-88F6-6ADDE08CA901}" type="presParOf" srcId="{DF9947C6-138F-4FCB-B928-B30186C147EA}" destId="{984D23C8-9C71-403C-B385-4A7356EE816B}" srcOrd="1" destOrd="0" presId="urn:microsoft.com/office/officeart/2005/8/layout/process4"/>
    <dgm:cxn modelId="{F8ADCD56-6176-458D-9B78-DA429EDB62B7}" type="presParOf" srcId="{DF9947C6-138F-4FCB-B928-B30186C147EA}" destId="{AF28A2FC-EF14-4A35-91ED-9C8F7185AB97}" srcOrd="2" destOrd="0" presId="urn:microsoft.com/office/officeart/2005/8/layout/process4"/>
    <dgm:cxn modelId="{641ECF59-E9C9-4F55-B9D9-F3D6EDF9962B}" type="presParOf" srcId="{AF28A2FC-EF14-4A35-91ED-9C8F7185AB97}" destId="{3CB5B665-D805-4863-95DF-3763CC86F28D}" srcOrd="0" destOrd="0" presId="urn:microsoft.com/office/officeart/2005/8/layout/process4"/>
    <dgm:cxn modelId="{7D1ACC38-F5C0-4128-87A4-5F960C146626}" type="presParOf" srcId="{AF28A2FC-EF14-4A35-91ED-9C8F7185AB97}" destId="{7EDA2AF3-04EB-4B42-BF03-B117EEA97CA6}" srcOrd="1" destOrd="0" presId="urn:microsoft.com/office/officeart/2005/8/layout/process4"/>
    <dgm:cxn modelId="{E192BA3E-12F7-490F-932F-21D0EE8C3330}" type="presParOf" srcId="{F8950F7D-9251-4276-B9E5-2670FAEF0825}" destId="{365827B8-A301-4C31-ACC8-E8DC84C7526F}" srcOrd="3" destOrd="0" presId="urn:microsoft.com/office/officeart/2005/8/layout/process4"/>
    <dgm:cxn modelId="{2F35E492-1A0B-49A4-A69E-692D57A3BF4D}" type="presParOf" srcId="{F8950F7D-9251-4276-B9E5-2670FAEF0825}" destId="{C96BD69B-281A-4738-B369-497EFC354075}" srcOrd="4" destOrd="0" presId="urn:microsoft.com/office/officeart/2005/8/layout/process4"/>
    <dgm:cxn modelId="{002A3D90-84B4-4A73-A33C-952C4180EE08}" type="presParOf" srcId="{C96BD69B-281A-4738-B369-497EFC354075}" destId="{012EFD77-314B-4A27-ABAA-26BA756B6ACB}" srcOrd="0" destOrd="0" presId="urn:microsoft.com/office/officeart/2005/8/layout/process4"/>
    <dgm:cxn modelId="{05B7662C-879F-4036-9F13-531C109A0096}" type="presParOf" srcId="{C96BD69B-281A-4738-B369-497EFC354075}" destId="{CAFC07C6-D26C-41CD-B90C-D88E103EBB83}" srcOrd="1" destOrd="0" presId="urn:microsoft.com/office/officeart/2005/8/layout/process4"/>
    <dgm:cxn modelId="{49859B56-0417-42C9-B365-4D311C17B921}" type="presParOf" srcId="{C96BD69B-281A-4738-B369-497EFC354075}" destId="{FB0BFD75-E157-4450-AD8A-DFC928598FDA}" srcOrd="2" destOrd="0" presId="urn:microsoft.com/office/officeart/2005/8/layout/process4"/>
    <dgm:cxn modelId="{C442B7D3-718A-469B-8CBA-1E48D12F2BEA}" type="presParOf" srcId="{FB0BFD75-E157-4450-AD8A-DFC928598FDA}" destId="{03B9264F-8CD7-4105-84D7-CA8E0E6D98DF}" srcOrd="0" destOrd="0" presId="urn:microsoft.com/office/officeart/2005/8/layout/process4"/>
    <dgm:cxn modelId="{39E6CBBE-5A58-4528-9F82-97738F11393E}" type="presParOf" srcId="{FB0BFD75-E157-4450-AD8A-DFC928598FDA}" destId="{D72DAFAF-D026-483B-885C-BE680AA3FB1A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13D3ED-2F05-42CD-9FD2-CFC8AB41FD47}">
      <dsp:nvSpPr>
        <dsp:cNvPr id="0" name=""/>
        <dsp:cNvSpPr/>
      </dsp:nvSpPr>
      <dsp:spPr>
        <a:xfrm>
          <a:off x="0" y="3059187"/>
          <a:ext cx="6096000" cy="10040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latin typeface="+mj-lt"/>
            </a:rPr>
            <a:t>Types of Analysis Method</a:t>
          </a:r>
          <a:endParaRPr lang="en-US" sz="1900" kern="1200" dirty="0">
            <a:latin typeface="+mj-lt"/>
          </a:endParaRPr>
        </a:p>
      </dsp:txBody>
      <dsp:txXfrm>
        <a:off x="0" y="3059187"/>
        <a:ext cx="6096000" cy="542210"/>
      </dsp:txXfrm>
    </dsp:sp>
    <dsp:sp modelId="{6CD84A4E-D66E-46D7-8405-5F074547057F}">
      <dsp:nvSpPr>
        <dsp:cNvPr id="0" name=""/>
        <dsp:cNvSpPr/>
      </dsp:nvSpPr>
      <dsp:spPr>
        <a:xfrm>
          <a:off x="0" y="3581316"/>
          <a:ext cx="3047999" cy="46188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j-lt"/>
            </a:rPr>
            <a:t>Constant-Dollar Analysis</a:t>
          </a:r>
          <a:endParaRPr lang="en-US" sz="1800" kern="1200" dirty="0">
            <a:latin typeface="+mj-lt"/>
          </a:endParaRPr>
        </a:p>
      </dsp:txBody>
      <dsp:txXfrm>
        <a:off x="0" y="3581316"/>
        <a:ext cx="3047999" cy="461883"/>
      </dsp:txXfrm>
    </dsp:sp>
    <dsp:sp modelId="{BE91C82F-316B-4B76-BC8C-F396B5BD1BA9}">
      <dsp:nvSpPr>
        <dsp:cNvPr id="0" name=""/>
        <dsp:cNvSpPr/>
      </dsp:nvSpPr>
      <dsp:spPr>
        <a:xfrm>
          <a:off x="3048000" y="3581316"/>
          <a:ext cx="3047999" cy="46188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j-lt"/>
            </a:rPr>
            <a:t>Actual-Dollar Analysis</a:t>
          </a:r>
          <a:endParaRPr lang="en-US" sz="1800" kern="1200" dirty="0">
            <a:latin typeface="+mj-lt"/>
          </a:endParaRPr>
        </a:p>
      </dsp:txBody>
      <dsp:txXfrm>
        <a:off x="3048000" y="3581316"/>
        <a:ext cx="3047999" cy="461883"/>
      </dsp:txXfrm>
    </dsp:sp>
    <dsp:sp modelId="{984D23C8-9C71-403C-B385-4A7356EE816B}">
      <dsp:nvSpPr>
        <dsp:cNvPr id="0" name=""/>
        <dsp:cNvSpPr/>
      </dsp:nvSpPr>
      <dsp:spPr>
        <a:xfrm rot="10800000">
          <a:off x="0" y="1529953"/>
          <a:ext cx="6096000" cy="154429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latin typeface="+mj-lt"/>
            </a:rPr>
            <a:t>Types of Cash Flows</a:t>
          </a:r>
          <a:endParaRPr lang="en-US" sz="1900" kern="1200" dirty="0">
            <a:latin typeface="+mj-lt"/>
          </a:endParaRPr>
        </a:p>
      </dsp:txBody>
      <dsp:txXfrm rot="-10800000">
        <a:off x="0" y="1529953"/>
        <a:ext cx="6096000" cy="542047"/>
      </dsp:txXfrm>
    </dsp:sp>
    <dsp:sp modelId="{3CB5B665-D805-4863-95DF-3763CC86F28D}">
      <dsp:nvSpPr>
        <dsp:cNvPr id="0" name=""/>
        <dsp:cNvSpPr/>
      </dsp:nvSpPr>
      <dsp:spPr>
        <a:xfrm>
          <a:off x="0" y="2072001"/>
          <a:ext cx="3047999" cy="4617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j-lt"/>
            </a:rPr>
            <a:t>Estimated in Constant Dollars</a:t>
          </a:r>
          <a:endParaRPr lang="en-US" sz="1800" kern="1200" dirty="0">
            <a:latin typeface="+mj-lt"/>
          </a:endParaRPr>
        </a:p>
      </dsp:txBody>
      <dsp:txXfrm>
        <a:off x="0" y="2072001"/>
        <a:ext cx="3047999" cy="461744"/>
      </dsp:txXfrm>
    </dsp:sp>
    <dsp:sp modelId="{7EDA2AF3-04EB-4B42-BF03-B117EEA97CA6}">
      <dsp:nvSpPr>
        <dsp:cNvPr id="0" name=""/>
        <dsp:cNvSpPr/>
      </dsp:nvSpPr>
      <dsp:spPr>
        <a:xfrm>
          <a:off x="3048000" y="2072001"/>
          <a:ext cx="3047999" cy="4617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j-lt"/>
            </a:rPr>
            <a:t>Estimated in Actual Dollars</a:t>
          </a:r>
          <a:endParaRPr lang="en-US" sz="1800" kern="1200" dirty="0">
            <a:latin typeface="+mj-lt"/>
          </a:endParaRPr>
        </a:p>
      </dsp:txBody>
      <dsp:txXfrm>
        <a:off x="3048000" y="2072001"/>
        <a:ext cx="3047999" cy="461744"/>
      </dsp:txXfrm>
    </dsp:sp>
    <dsp:sp modelId="{CAFC07C6-D26C-41CD-B90C-D88E103EBB83}">
      <dsp:nvSpPr>
        <dsp:cNvPr id="0" name=""/>
        <dsp:cNvSpPr/>
      </dsp:nvSpPr>
      <dsp:spPr>
        <a:xfrm rot="10800000">
          <a:off x="0" y="103166"/>
          <a:ext cx="6096000" cy="154429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latin typeface="+mj-lt"/>
            </a:rPr>
            <a:t>Types of Interest Rate</a:t>
          </a:r>
          <a:endParaRPr lang="en-US" sz="1900" kern="1200" dirty="0">
            <a:latin typeface="+mj-lt"/>
          </a:endParaRPr>
        </a:p>
      </dsp:txBody>
      <dsp:txXfrm rot="-10800000">
        <a:off x="0" y="103166"/>
        <a:ext cx="6096000" cy="542047"/>
      </dsp:txXfrm>
    </dsp:sp>
    <dsp:sp modelId="{03B9264F-8CD7-4105-84D7-CA8E0E6D98DF}">
      <dsp:nvSpPr>
        <dsp:cNvPr id="0" name=""/>
        <dsp:cNvSpPr/>
      </dsp:nvSpPr>
      <dsp:spPr>
        <a:xfrm>
          <a:off x="0" y="542766"/>
          <a:ext cx="3047999" cy="4617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j-lt"/>
            </a:rPr>
            <a:t>Market Interest Rate (</a:t>
          </a:r>
          <a:r>
            <a:rPr lang="en-US" sz="1800" i="1" kern="1200" dirty="0" err="1" smtClean="0">
              <a:latin typeface="+mj-lt"/>
            </a:rPr>
            <a:t>i</a:t>
          </a:r>
          <a:r>
            <a:rPr lang="en-US" sz="1800" kern="1200" dirty="0" smtClean="0">
              <a:latin typeface="+mj-lt"/>
            </a:rPr>
            <a:t>)</a:t>
          </a:r>
          <a:endParaRPr lang="en-US" sz="1800" kern="1200" dirty="0">
            <a:latin typeface="+mj-lt"/>
          </a:endParaRPr>
        </a:p>
      </dsp:txBody>
      <dsp:txXfrm>
        <a:off x="0" y="542766"/>
        <a:ext cx="3047999" cy="461744"/>
      </dsp:txXfrm>
    </dsp:sp>
    <dsp:sp modelId="{D72DAFAF-D026-483B-885C-BE680AA3FB1A}">
      <dsp:nvSpPr>
        <dsp:cNvPr id="0" name=""/>
        <dsp:cNvSpPr/>
      </dsp:nvSpPr>
      <dsp:spPr>
        <a:xfrm>
          <a:off x="3048000" y="542766"/>
          <a:ext cx="3047999" cy="4617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j-lt"/>
            </a:rPr>
            <a:t>Inflation-free Interest Rate (</a:t>
          </a:r>
          <a:r>
            <a:rPr lang="en-US" sz="1800" i="1" kern="1200" dirty="0" err="1" smtClean="0">
              <a:latin typeface="+mj-lt"/>
            </a:rPr>
            <a:t>i</a:t>
          </a:r>
          <a:r>
            <a:rPr lang="en-US" sz="1800" kern="1200" dirty="0" smtClean="0">
              <a:latin typeface="+mj-lt"/>
            </a:rPr>
            <a:t>’)</a:t>
          </a:r>
          <a:endParaRPr lang="en-US" sz="1800" kern="1200" dirty="0">
            <a:latin typeface="+mj-lt"/>
          </a:endParaRPr>
        </a:p>
      </dsp:txBody>
      <dsp:txXfrm>
        <a:off x="3048000" y="542766"/>
        <a:ext cx="3047999" cy="4617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A49319-ECAF-4182-8E1D-12D7CC03AE10}" type="datetimeFigureOut">
              <a:rPr lang="en-US" smtClean="0"/>
              <a:pPr/>
              <a:t>07/17/18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E3955D-077C-4C5D-8EDC-B5D5D82076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88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477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6265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6265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8646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3816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3749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765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1940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3108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9470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318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0660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4120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5964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259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6262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83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2530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2279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6340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4151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547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623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6770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54836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5547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04750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68263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81459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763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92349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7796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53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99060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07578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6343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520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639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7754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53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40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85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8D9691D-9BC2-45D4-BEFA-C0C1E98A5C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8354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DA499D-238A-4517-8071-8915D6C97C4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2163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46E846-9827-40E6-ACB9-DD8F12F692A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8607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318968E-7DB5-455A-8934-60CC42E9D5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5578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35ECC7F-3611-4B4E-83A6-39764C3645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9501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1F5D73C-F886-458B-8356-E5FBCB30A76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6957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6E152EE-8909-4749-BE1D-92D3A7E2DB7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2142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6A1CCBC-CCDE-4AF4-9C6C-E3EDD573ABF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90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98B588-6DED-4364-8390-641371A239C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7603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4F8AC1-12AE-44AE-9398-4D411B4B4D5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2537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7BA90EE-C367-4684-A35E-C465F4BAD34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1383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8FC64C-04C1-4D32-9879-53499473CC1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2534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F5A11B-19E3-4EB6-96C6-05FB2C5F9FC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3601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0" y="6403975"/>
            <a:ext cx="9153525" cy="457200"/>
          </a:xfrm>
          <a:prstGeom prst="rect">
            <a:avLst/>
          </a:prstGeom>
          <a:solidFill>
            <a:srgbClr val="263B94"/>
          </a:solidFill>
          <a:ln w="9525">
            <a:solidFill>
              <a:srgbClr val="263B94"/>
            </a:solidFill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defTabSz="457200" eaLnBrk="0" hangingPunct="0"/>
            <a:endParaRPr lang="en-US"/>
          </a:p>
        </p:txBody>
      </p:sp>
      <p:pic>
        <p:nvPicPr>
          <p:cNvPr id="8" name="Picture 8" descr="Pearson_Bound_White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7621588" y="6403975"/>
            <a:ext cx="1533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Pearson_Strap_Bound_White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-3175" y="6403975"/>
            <a:ext cx="1766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47"/>
          <p:cNvSpPr txBox="1">
            <a:spLocks noChangeArrowheads="1"/>
          </p:cNvSpPr>
          <p:nvPr userDrawn="1"/>
        </p:nvSpPr>
        <p:spPr bwMode="auto">
          <a:xfrm>
            <a:off x="1600200" y="6400800"/>
            <a:ext cx="5629275" cy="457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prstTxWarp prst="textNoShape">
              <a:avLst/>
            </a:prstTxWarp>
          </a:bodyPr>
          <a:lstStyle/>
          <a:p>
            <a:pPr eaLnBrk="0" hangingPunct="0"/>
            <a:r>
              <a:rPr lang="en-US" sz="900" i="1" dirty="0" smtClean="0">
                <a:solidFill>
                  <a:schemeClr val="bg1"/>
                </a:solidFill>
                <a:latin typeface="Verdana" pitchFamily="-103" charset="0"/>
                <a:ea typeface="Verdana" pitchFamily="-103" charset="0"/>
                <a:cs typeface="Verdana" pitchFamily="-103" charset="0"/>
              </a:rPr>
              <a:t>Contemporary Engineering Economics, 6e, GE</a:t>
            </a:r>
            <a:endParaRPr lang="en-US" sz="900" i="1" dirty="0">
              <a:solidFill>
                <a:schemeClr val="bg1"/>
              </a:solidFill>
              <a:latin typeface="Verdana" pitchFamily="-103" charset="0"/>
              <a:ea typeface="Verdana" pitchFamily="-103" charset="0"/>
              <a:cs typeface="Verdana" pitchFamily="-103" charset="0"/>
            </a:endParaRPr>
          </a:p>
          <a:p>
            <a:pPr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  <a:ea typeface="Verdana" pitchFamily="-103" charset="0"/>
                <a:cs typeface="Verdana" pitchFamily="-103" charset="0"/>
              </a:rPr>
              <a:t>Park</a:t>
            </a:r>
          </a:p>
        </p:txBody>
      </p:sp>
      <p:sp>
        <p:nvSpPr>
          <p:cNvPr id="11" name="Text Box 47"/>
          <p:cNvSpPr txBox="1">
            <a:spLocks noChangeArrowheads="1"/>
          </p:cNvSpPr>
          <p:nvPr userDrawn="1"/>
        </p:nvSpPr>
        <p:spPr bwMode="auto">
          <a:xfrm>
            <a:off x="4495800" y="64008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r" eaLnBrk="0" hangingPunct="0"/>
            <a:r>
              <a:rPr lang="en-US" sz="900" dirty="0" smtClean="0">
                <a:solidFill>
                  <a:schemeClr val="bg1"/>
                </a:solidFill>
                <a:latin typeface="Verdana" pitchFamily="-103" charset="0"/>
              </a:rPr>
              <a:t>Copyright © 2016, Pearson Education, Ltd.</a:t>
            </a:r>
            <a:endParaRPr lang="en-US" sz="900" dirty="0">
              <a:solidFill>
                <a:schemeClr val="bg1"/>
              </a:solidFill>
              <a:latin typeface="Verdana" pitchFamily="-103" charset="0"/>
            </a:endParaRPr>
          </a:p>
          <a:p>
            <a:pPr algn="r"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</a:rPr>
              <a:t>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76492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22.wmf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19.wmf"/><Relationship Id="rId12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21.wmf"/><Relationship Id="rId5" Type="http://schemas.openxmlformats.org/officeDocument/2006/relationships/image" Target="../media/image18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20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0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32.wmf"/><Relationship Id="rId4" Type="http://schemas.openxmlformats.org/officeDocument/2006/relationships/oleObject" Target="../embeddings/oleObject11.bin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Meaning and Measure of Inflation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Lecture No. </a:t>
            </a:r>
            <a:r>
              <a:rPr lang="en-US" sz="2400" dirty="0" smtClean="0"/>
              <a:t>35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Chapter 11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Contemporary Engineering Economics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Copyright © </a:t>
            </a:r>
            <a:r>
              <a:rPr lang="en-US" sz="2400" dirty="0" smtClean="0"/>
              <a:t>2016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42" name="Rectangle 6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Example </a:t>
            </a:r>
            <a:r>
              <a:rPr lang="en-US" sz="3600" b="1" dirty="0" smtClean="0"/>
              <a:t>11.1: </a:t>
            </a:r>
            <a:r>
              <a:rPr lang="en-US" sz="3600" b="1" dirty="0"/>
              <a:t>Average Inflation Rate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Sample calculation for average inflation rate for gasoline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194.4,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304.2, </a:t>
            </a:r>
          </a:p>
          <a:p>
            <a:pPr marL="0" indent="0">
              <a:buNone/>
            </a:pP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2014–2005 = 9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</a:p>
          <a:p>
            <a:endParaRPr lang="en-US" i="1" dirty="0"/>
          </a:p>
        </p:txBody>
      </p:sp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400" b="1">
              <a:solidFill>
                <a:schemeClr val="tx2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42" name="Rectangle 6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Solution</a:t>
            </a:r>
            <a:endParaRPr lang="en-US" sz="3600" b="1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Average inflation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ate for gasoline over 9 years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639032" y="2895435"/>
            <a:ext cx="4038600" cy="2316073"/>
          </a:xfrm>
          <a:prstGeom prst="rect">
            <a:avLst/>
          </a:prstGeom>
        </p:spPr>
      </p:pic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400" b="1">
              <a:solidFill>
                <a:schemeClr val="tx2"/>
              </a:solidFill>
              <a:latin typeface="Garamond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9336342"/>
              </p:ext>
            </p:extLst>
          </p:nvPr>
        </p:nvGraphicFramePr>
        <p:xfrm>
          <a:off x="6146800" y="3733800"/>
          <a:ext cx="9144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5" imgW="914400" imgH="203040" progId="">
                  <p:embed/>
                </p:oleObj>
              </mc:Choice>
              <mc:Fallback>
                <p:oleObj name="Equation" r:id="rId5" imgW="914400" imgH="20304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3733800"/>
                        <a:ext cx="914400" cy="20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756" y="3074986"/>
            <a:ext cx="3945612" cy="214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56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6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General Inflation Rate (</a:t>
            </a:r>
            <a:r>
              <a:rPr lang="en-US" sz="3600" b="1" i="1" dirty="0"/>
              <a:t>f</a:t>
            </a:r>
            <a:r>
              <a:rPr lang="en-US" sz="3600" b="1" dirty="0"/>
              <a:t>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343400" y="1536606"/>
            <a:ext cx="4038600" cy="4525963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Calculation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CPI for 2005 = 195.3,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CPI for 2014 = 236.4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endParaRPr lang="en-US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b="1" i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sz="half" idx="2"/>
          </p:nvPr>
        </p:nvSpPr>
        <p:spPr>
          <a:xfrm>
            <a:off x="499614" y="1607492"/>
            <a:ext cx="4038600" cy="4525963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+mj-lt"/>
              </a:rPr>
              <a:t>Formula</a:t>
            </a:r>
            <a:endParaRPr lang="en-US" b="1" dirty="0">
              <a:latin typeface="+mj-lt"/>
            </a:endParaRPr>
          </a:p>
        </p:txBody>
      </p:sp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6096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76803" name="Line 3"/>
          <p:cNvSpPr>
            <a:spLocks noChangeShapeType="1"/>
          </p:cNvSpPr>
          <p:nvPr/>
        </p:nvSpPr>
        <p:spPr bwMode="auto">
          <a:xfrm>
            <a:off x="6610494" y="666704"/>
            <a:ext cx="228600" cy="0"/>
          </a:xfrm>
          <a:prstGeom prst="line">
            <a:avLst/>
          </a:prstGeom>
          <a:ln>
            <a:headEnd/>
            <a:tailEnd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4460584" y="1600200"/>
            <a:ext cx="18473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endParaRPr lang="en-US" sz="2400" dirty="0">
              <a:latin typeface="Times New Roman" pitchFamily="18" charset="0"/>
            </a:endParaRPr>
          </a:p>
          <a:p>
            <a:pPr algn="ctr" eaLnBrk="0" hangingPunct="0"/>
            <a:endParaRPr lang="en-US" sz="2400" dirty="0">
              <a:latin typeface="Times New Roman" pitchFamily="18" charset="0"/>
            </a:endParaRPr>
          </a:p>
        </p:txBody>
      </p:sp>
      <p:pic>
        <p:nvPicPr>
          <p:cNvPr id="7680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24" y="2787560"/>
            <a:ext cx="3714776" cy="21536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9236084"/>
              </p:ext>
            </p:extLst>
          </p:nvPr>
        </p:nvGraphicFramePr>
        <p:xfrm>
          <a:off x="5148064" y="4228074"/>
          <a:ext cx="2641524" cy="1445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Equation" r:id="rId5" imgW="1206360" imgH="660240" progId="">
                  <p:embed/>
                </p:oleObj>
              </mc:Choice>
              <mc:Fallback>
                <p:oleObj name="Equation" r:id="rId5" imgW="1206360" imgH="66024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4228074"/>
                        <a:ext cx="2641524" cy="1445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8502639"/>
              </p:ext>
            </p:extLst>
          </p:nvPr>
        </p:nvGraphicFramePr>
        <p:xfrm>
          <a:off x="5580112" y="3429000"/>
          <a:ext cx="439688" cy="6225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7" imgW="139680" imgH="215640" progId="">
                  <p:embed/>
                </p:oleObj>
              </mc:Choice>
              <mc:Fallback>
                <p:oleObj name="Equation" r:id="rId7" imgW="139680" imgH="21564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112" y="3429000"/>
                        <a:ext cx="439688" cy="6225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 smtClean="0"/>
              <a:t>Example 11.2: Yearly and Average Inflation Rates</a:t>
            </a:r>
            <a:endParaRPr lang="en-US" sz="3600" b="1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</a:rPr>
              <a:t> Given</a:t>
            </a:r>
            <a:r>
              <a:rPr lang="en-US" sz="2800" b="1" dirty="0" smtClean="0">
                <a:solidFill>
                  <a:srgbClr val="595959"/>
                </a:solidFill>
                <a:latin typeface="Calibri (Headings)"/>
                <a:cs typeface="Calibri (Headings)"/>
              </a:rPr>
              <a:t>:</a:t>
            </a:r>
            <a:r>
              <a:rPr lang="en-US" sz="2800" b="1" dirty="0" smtClean="0">
                <a:latin typeface="+mj-lt"/>
              </a:rPr>
              <a:t>Year cost data</a:t>
            </a: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2800" b="1" dirty="0" smtClean="0">
                <a:solidFill>
                  <a:srgbClr val="595959"/>
                </a:solidFill>
                <a:latin typeface="Calibri (Headings)"/>
                <a:cs typeface="Calibri (Headings)"/>
              </a:rPr>
              <a:t>: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(1) Yearly and average inflation rates, (2) Average inflation rate (or price index)</a:t>
            </a:r>
            <a:endParaRPr lang="en-US" sz="4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graphicFrame>
        <p:nvGraphicFramePr>
          <p:cNvPr id="9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009807"/>
              </p:ext>
            </p:extLst>
          </p:nvPr>
        </p:nvGraphicFramePr>
        <p:xfrm>
          <a:off x="2771800" y="2276872"/>
          <a:ext cx="2074862" cy="1965493"/>
        </p:xfrm>
        <a:graphic>
          <a:graphicData uri="http://schemas.openxmlformats.org/drawingml/2006/table">
            <a:tbl>
              <a:tblPr/>
              <a:tblGrid>
                <a:gridCol w="869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4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92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Cost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$504,000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538,000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577,000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629,500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920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 smtClean="0"/>
              <a:t>Solution</a:t>
            </a:r>
            <a:endParaRPr lang="en-US" sz="3600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52948" y="1927533"/>
            <a:ext cx="5438103" cy="387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70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Text Box 3"/>
          <p:cNvSpPr txBox="1">
            <a:spLocks noGrp="1" noChangeArrowheads="1"/>
          </p:cNvSpPr>
          <p:nvPr>
            <p:ph idx="1"/>
          </p:nvPr>
        </p:nvSpPr>
        <p:spPr>
          <a:xfrm>
            <a:off x="838200" y="1828800"/>
            <a:ext cx="7772400" cy="4114800"/>
          </a:xfrm>
          <a:noFill/>
          <a:ln/>
        </p:spPr>
        <p:txBody>
          <a:bodyPr/>
          <a:lstStyle/>
          <a:p>
            <a:pPr eaLnBrk="0" hangingPunct="0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Actual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 dollars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800" b="1" i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Estimates of future cash flows for year 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that take into account any anticipated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future changes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 amount caused by inflationary or deflationary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effects</a:t>
            </a:r>
          </a:p>
          <a:p>
            <a:pPr eaLnBrk="0" hangingPunct="0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Constant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 dollars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800" b="1" i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’)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Estimates of future cash flows for year 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in constant purchasing power, independent of the passage of time (or base period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</a:t>
            </a:r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200" b="1" dirty="0">
                <a:solidFill>
                  <a:schemeClr val="tx2"/>
                </a:solidFill>
                <a:latin typeface="+mj-lt"/>
              </a:rPr>
              <a:t>Inflation Terminology</a:t>
            </a:r>
            <a:r>
              <a:rPr lang="en-US" sz="4200" b="1" dirty="0" smtClean="0">
                <a:solidFill>
                  <a:schemeClr val="tx2"/>
                </a:solidFill>
                <a:latin typeface="+mj-lt"/>
              </a:rPr>
              <a:t> II</a:t>
            </a:r>
            <a:endParaRPr lang="en-US" sz="4200" b="1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10400"/>
          </a:xfrm>
        </p:spPr>
        <p:txBody>
          <a:bodyPr/>
          <a:lstStyle/>
          <a:p>
            <a:r>
              <a:rPr lang="en-US" b="1" dirty="0" smtClean="0"/>
              <a:t>Finding Actual Dollars</a:t>
            </a:r>
            <a:endParaRPr lang="en-US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Conversion from constant to actual dollars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General inflation rate = 5%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643182"/>
            <a:ext cx="3429024" cy="24288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11" name="Picture 10"/>
          <p:cNvPicPr>
            <a:picLocks noGrp="1"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571744"/>
            <a:ext cx="4038600" cy="227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Finding Constant Dollars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Conversion from actual to constant dollars</a:t>
            </a:r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572000" y="1647825"/>
            <a:ext cx="4038600" cy="4715817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General inflation rate of 5%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143248"/>
            <a:ext cx="3857652" cy="24955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1390" y="3071810"/>
            <a:ext cx="4197312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/>
          </a:bodyPr>
          <a:lstStyle/>
          <a:p>
            <a:r>
              <a:rPr lang="en-US" b="1" dirty="0"/>
              <a:t>Inflation </a:t>
            </a:r>
            <a:r>
              <a:rPr lang="en-US" b="1" dirty="0" smtClean="0"/>
              <a:t>Terminology </a:t>
            </a:r>
            <a:r>
              <a:rPr lang="en-US" b="1" dirty="0"/>
              <a:t>III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785786" y="1857364"/>
            <a:ext cx="7772400" cy="4114800"/>
          </a:xfrm>
        </p:spPr>
        <p:txBody>
          <a:bodyPr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Inflation-free </a:t>
            </a: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interest rate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6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’): an estimate of the true earning power of money when the inflation effects have been removed (also known as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real interest rate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Market interest rate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6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): 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 interest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rate which takes into account the combined effects of the earning value of capital and any anticipated changes in purchasing power (also known as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inflation-adjusted interest rate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).  </a:t>
            </a:r>
          </a:p>
        </p:txBody>
      </p:sp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>
              <a:solidFill>
                <a:schemeClr val="tx2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34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508187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Inflation and Cash Flow Analysis</a:t>
            </a:r>
          </a:p>
        </p:txBody>
      </p:sp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80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971600" y="1556792"/>
            <a:ext cx="7128792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Constant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 dollar analysis</a:t>
            </a:r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800100" lvl="1" indent="-342900" eaLnBrk="0" hangingPunct="0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Estimate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all future cash flows in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constant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dollars.</a:t>
            </a:r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800100" lvl="1" indent="-342900" eaLnBrk="0" hangingPunct="0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 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’ as an interest rate to find the equivalent worth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</a:p>
          <a:p>
            <a:pPr marL="800100" lvl="1" indent="-342900" eaLnBrk="0" hangingPunct="0">
              <a:buFont typeface="Courier New" panose="02070309020205020404" pitchFamily="49" charset="0"/>
              <a:buChar char="o"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Actual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 dollar analysis</a:t>
            </a:r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800100" lvl="1" indent="-342900" eaLnBrk="0" hangingPunct="0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Estimate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all future cash flows in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actual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dollars.</a:t>
            </a:r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800100" lvl="1" indent="-342900" eaLnBrk="0" hangingPunct="0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 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as an interest rate to find the equivalent worth.</a:t>
            </a:r>
          </a:p>
          <a:p>
            <a:pPr eaLnBrk="0" hangingPunct="0">
              <a:buFont typeface="Wingdings" pitchFamily="2" charset="2"/>
              <a:buChar char="q"/>
            </a:pPr>
            <a:endParaRPr lang="en-US" sz="2800" dirty="0">
              <a:latin typeface="Times New Roman" pitchFamily="18" charset="0"/>
            </a:endParaRPr>
          </a:p>
          <a:p>
            <a:pPr eaLnBrk="0" hangingPunct="0"/>
            <a:endParaRPr lang="en-US" sz="28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93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What is Inflation?</a:t>
            </a:r>
            <a:endParaRPr 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644008" y="1700808"/>
            <a:ext cx="4038600" cy="4309939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  <a:latin typeface="+mj-lt"/>
              </a:rPr>
              <a:t>Time Value of Money</a:t>
            </a:r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Earning power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Investment opportunity</a:t>
            </a:r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Purchasing power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Decrease in purchasing power (inflation)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Increase in purchasing power (deflation)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sz="half" idx="2"/>
          </p:nvPr>
        </p:nvSpPr>
        <p:spPr>
          <a:xfrm>
            <a:off x="508072" y="1691233"/>
            <a:ext cx="4038600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Definition: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The rate at which the general level of prices of goods and services is rising, and subsequently, purchasing power is falling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0441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Equivalence Calculations Under Inflation</a:t>
            </a:r>
            <a:endParaRPr lang="en-US" sz="3600" b="1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71604" y="192880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0095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785794"/>
            <a:ext cx="8229600" cy="867524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When to Use Constant </a:t>
            </a:r>
            <a:r>
              <a:rPr lang="en-US" sz="3600" b="1" dirty="0"/>
              <a:t>Dollar </a:t>
            </a:r>
            <a:r>
              <a:rPr lang="en-US" sz="3600" b="1" dirty="0" smtClean="0"/>
              <a:t>Analysis?</a:t>
            </a:r>
            <a:endParaRPr lang="en-US" sz="3600" b="1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endParaRPr lang="en-US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absence of inflation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all economic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analysis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up to this point is, in fact, the constant dollar analysis.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Constant dollar analysis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is common in the evaluation of many long-term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public projects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because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governments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 not pay income taxes.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private sector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income taxes are levied based on the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taxable income in actual dollars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so the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actual dollar analysis is more common. </a:t>
            </a:r>
          </a:p>
        </p:txBody>
      </p:sp>
    </p:spTree>
    <p:extLst>
      <p:ext uri="{BB962C8B-B14F-4D97-AF65-F5344CB8AC3E}">
        <p14:creationId xmlns:p14="http://schemas.microsoft.com/office/powerpoint/2010/main" val="243044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70756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Actual </a:t>
            </a:r>
            <a:r>
              <a:rPr lang="en-US" sz="4000" b="1" dirty="0"/>
              <a:t>Dollars Analysis</a:t>
            </a:r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800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1403648" y="2214554"/>
            <a:ext cx="7256137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buFontTx/>
              <a:buChar char="•"/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Method 1: Deflation 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Method</a:t>
            </a:r>
          </a:p>
          <a:p>
            <a:pPr marL="1257300" lvl="2" indent="-342900" eaLnBrk="0" hangingPunct="0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Step 1: Bring all cash flows to have common purchasing power.</a:t>
            </a:r>
          </a:p>
          <a:p>
            <a:pPr marL="1257300" lvl="2" indent="-342900" eaLnBrk="0" hangingPunct="0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Step 2: Consider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earning power.</a:t>
            </a:r>
          </a:p>
          <a:p>
            <a:pPr marL="1257300" lvl="2" indent="-342900" eaLnBrk="0" hangingPunct="0">
              <a:buFont typeface="Courier New" panose="02070309020205020404" pitchFamily="49" charset="0"/>
              <a:buChar char="o"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FontTx/>
              <a:buChar char="•"/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Method 2: Adjusted-discount 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Method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1257300" lvl="2" indent="-342900" eaLnBrk="0" hangingPunct="0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Combine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Steps 1 and 2 into one step.</a:t>
            </a:r>
          </a:p>
        </p:txBody>
      </p:sp>
    </p:spTree>
    <p:extLst>
      <p:ext uri="{BB962C8B-B14F-4D97-AF65-F5344CB8AC3E}">
        <p14:creationId xmlns:p14="http://schemas.microsoft.com/office/powerpoint/2010/main" val="363397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Example 11.6: Deflation Method</a:t>
            </a:r>
            <a:endParaRPr lang="en-US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500034" y="1960562"/>
            <a:ext cx="4040188" cy="63976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j-lt"/>
              </a:rPr>
              <a:t>Step 1: Converting actual dollars into constant dollars</a:t>
            </a:r>
            <a:endParaRPr lang="en-US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9216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812" y="3000372"/>
            <a:ext cx="4040188" cy="221457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4645025" y="1919276"/>
            <a:ext cx="4041775" cy="63976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j-lt"/>
              </a:rPr>
              <a:t>Step 2: Calculating equivalent present worth</a:t>
            </a:r>
            <a:endParaRPr lang="en-US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9216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5025" y="3000372"/>
            <a:ext cx="4041775" cy="221457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03141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66" name="Rectangle 6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+mn-lt"/>
              </a:rPr>
              <a:t>Graphical Overview on Deflation </a:t>
            </a:r>
            <a:r>
              <a:rPr lang="en-US" sz="3600" b="1" dirty="0" smtClean="0">
                <a:latin typeface="+mn-lt"/>
              </a:rPr>
              <a:t>Method</a:t>
            </a:r>
            <a:endParaRPr lang="en-US" sz="3200" b="1" u="sng" dirty="0">
              <a:latin typeface="+mn-lt"/>
            </a:endParaRPr>
          </a:p>
        </p:txBody>
      </p:sp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210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72707" name="Oval 3"/>
          <p:cNvSpPr>
            <a:spLocks noChangeArrowheads="1"/>
          </p:cNvSpPr>
          <p:nvPr/>
        </p:nvSpPr>
        <p:spPr bwMode="auto">
          <a:xfrm>
            <a:off x="5407025" y="3640138"/>
            <a:ext cx="685800" cy="685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72708" name="Oval 4"/>
          <p:cNvSpPr>
            <a:spLocks noChangeArrowheads="1"/>
          </p:cNvSpPr>
          <p:nvPr/>
        </p:nvSpPr>
        <p:spPr bwMode="auto">
          <a:xfrm>
            <a:off x="4572000" y="3563938"/>
            <a:ext cx="758825" cy="762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72709" name="Oval 5"/>
          <p:cNvSpPr>
            <a:spLocks noChangeArrowheads="1"/>
          </p:cNvSpPr>
          <p:nvPr/>
        </p:nvSpPr>
        <p:spPr bwMode="auto">
          <a:xfrm>
            <a:off x="3651250" y="3487738"/>
            <a:ext cx="841375" cy="838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72710" name="Oval 6"/>
          <p:cNvSpPr>
            <a:spLocks noChangeArrowheads="1"/>
          </p:cNvSpPr>
          <p:nvPr/>
        </p:nvSpPr>
        <p:spPr bwMode="auto">
          <a:xfrm>
            <a:off x="2590800" y="3352800"/>
            <a:ext cx="990600" cy="990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72711" name="Oval 7"/>
          <p:cNvSpPr>
            <a:spLocks noChangeArrowheads="1"/>
          </p:cNvSpPr>
          <p:nvPr/>
        </p:nvSpPr>
        <p:spPr bwMode="auto">
          <a:xfrm>
            <a:off x="6169025" y="3716338"/>
            <a:ext cx="612775" cy="609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72712" name="Oval 8"/>
          <p:cNvSpPr>
            <a:spLocks noChangeArrowheads="1"/>
          </p:cNvSpPr>
          <p:nvPr/>
        </p:nvSpPr>
        <p:spPr bwMode="auto">
          <a:xfrm>
            <a:off x="6854825" y="3487738"/>
            <a:ext cx="841375" cy="838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5083175" y="5087938"/>
            <a:ext cx="531813" cy="474662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4435475" y="5094288"/>
            <a:ext cx="587375" cy="52705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3721100" y="5116513"/>
            <a:ext cx="652463" cy="581025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5673725" y="5087938"/>
            <a:ext cx="474663" cy="422275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6205538" y="4935538"/>
            <a:ext cx="652462" cy="581025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72718" name="Text Box 14"/>
          <p:cNvSpPr txBox="1">
            <a:spLocks noChangeArrowheads="1"/>
          </p:cNvSpPr>
          <p:nvPr/>
        </p:nvSpPr>
        <p:spPr bwMode="auto">
          <a:xfrm>
            <a:off x="2590800" y="3684588"/>
            <a:ext cx="92365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latin typeface="+mn-lt"/>
              </a:rPr>
              <a:t>-$75,000</a:t>
            </a:r>
          </a:p>
        </p:txBody>
      </p:sp>
      <p:sp>
        <p:nvSpPr>
          <p:cNvPr id="72719" name="Text Box 15"/>
          <p:cNvSpPr txBox="1">
            <a:spLocks noChangeArrowheads="1"/>
          </p:cNvSpPr>
          <p:nvPr/>
        </p:nvSpPr>
        <p:spPr bwMode="auto">
          <a:xfrm>
            <a:off x="3657600" y="3684588"/>
            <a:ext cx="8611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latin typeface="+mn-lt"/>
              </a:rPr>
              <a:t>$30,476</a:t>
            </a:r>
          </a:p>
        </p:txBody>
      </p:sp>
      <p:sp>
        <p:nvSpPr>
          <p:cNvPr id="72720" name="Text Box 16"/>
          <p:cNvSpPr txBox="1">
            <a:spLocks noChangeArrowheads="1"/>
          </p:cNvSpPr>
          <p:nvPr/>
        </p:nvSpPr>
        <p:spPr bwMode="auto">
          <a:xfrm>
            <a:off x="4565650" y="3760788"/>
            <a:ext cx="8611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latin typeface="+mn-lt"/>
              </a:rPr>
              <a:t>$32,381</a:t>
            </a:r>
          </a:p>
        </p:txBody>
      </p:sp>
      <p:sp>
        <p:nvSpPr>
          <p:cNvPr id="72721" name="Text Box 17"/>
          <p:cNvSpPr txBox="1">
            <a:spLocks noChangeArrowheads="1"/>
          </p:cNvSpPr>
          <p:nvPr/>
        </p:nvSpPr>
        <p:spPr bwMode="auto">
          <a:xfrm>
            <a:off x="5334000" y="3810000"/>
            <a:ext cx="8611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latin typeface="+mn-lt"/>
              </a:rPr>
              <a:t>$28,334</a:t>
            </a:r>
          </a:p>
        </p:txBody>
      </p:sp>
      <p:sp>
        <p:nvSpPr>
          <p:cNvPr id="72722" name="Text Box 18"/>
          <p:cNvSpPr txBox="1">
            <a:spLocks noChangeArrowheads="1"/>
          </p:cNvSpPr>
          <p:nvPr/>
        </p:nvSpPr>
        <p:spPr bwMode="auto">
          <a:xfrm>
            <a:off x="6096000" y="3810000"/>
            <a:ext cx="8611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latin typeface="+mn-lt"/>
              </a:rPr>
              <a:t>$23,858</a:t>
            </a:r>
          </a:p>
        </p:txBody>
      </p:sp>
      <p:sp>
        <p:nvSpPr>
          <p:cNvPr id="72723" name="Text Box 19"/>
          <p:cNvSpPr txBox="1">
            <a:spLocks noChangeArrowheads="1"/>
          </p:cNvSpPr>
          <p:nvPr/>
        </p:nvSpPr>
        <p:spPr bwMode="auto">
          <a:xfrm>
            <a:off x="6851650" y="3760788"/>
            <a:ext cx="8611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latin typeface="+mn-lt"/>
              </a:rPr>
              <a:t>$45,455</a:t>
            </a:r>
          </a:p>
        </p:txBody>
      </p:sp>
      <p:grpSp>
        <p:nvGrpSpPr>
          <p:cNvPr id="72724" name="Group 20"/>
          <p:cNvGrpSpPr>
            <a:grpSpLocks/>
          </p:cNvGrpSpPr>
          <p:nvPr/>
        </p:nvGrpSpPr>
        <p:grpSpPr bwMode="auto">
          <a:xfrm>
            <a:off x="2511425" y="1963738"/>
            <a:ext cx="5108575" cy="990600"/>
            <a:chOff x="624" y="1296"/>
            <a:chExt cx="3218" cy="624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72725" name="Oval 21"/>
            <p:cNvSpPr>
              <a:spLocks noChangeArrowheads="1"/>
            </p:cNvSpPr>
            <p:nvPr/>
          </p:nvSpPr>
          <p:spPr bwMode="auto">
            <a:xfrm>
              <a:off x="2400" y="1488"/>
              <a:ext cx="432" cy="432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>
                <a:latin typeface="+mn-lt"/>
              </a:endParaRPr>
            </a:p>
          </p:txBody>
        </p:sp>
        <p:sp>
          <p:nvSpPr>
            <p:cNvPr id="72726" name="Oval 22"/>
            <p:cNvSpPr>
              <a:spLocks noChangeArrowheads="1"/>
            </p:cNvSpPr>
            <p:nvPr/>
          </p:nvSpPr>
          <p:spPr bwMode="auto">
            <a:xfrm>
              <a:off x="1874" y="1440"/>
              <a:ext cx="478" cy="48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>
                <a:latin typeface="+mn-lt"/>
              </a:endParaRPr>
            </a:p>
          </p:txBody>
        </p:sp>
        <p:sp>
          <p:nvSpPr>
            <p:cNvPr id="72727" name="Oval 23"/>
            <p:cNvSpPr>
              <a:spLocks noChangeArrowheads="1"/>
            </p:cNvSpPr>
            <p:nvPr/>
          </p:nvSpPr>
          <p:spPr bwMode="auto">
            <a:xfrm>
              <a:off x="1294" y="1392"/>
              <a:ext cx="530" cy="528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>
                <a:latin typeface="+mn-lt"/>
              </a:endParaRPr>
            </a:p>
          </p:txBody>
        </p:sp>
        <p:sp>
          <p:nvSpPr>
            <p:cNvPr id="72728" name="Oval 24"/>
            <p:cNvSpPr>
              <a:spLocks noChangeArrowheads="1"/>
            </p:cNvSpPr>
            <p:nvPr/>
          </p:nvSpPr>
          <p:spPr bwMode="auto">
            <a:xfrm>
              <a:off x="624" y="1296"/>
              <a:ext cx="624" cy="624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>
                <a:latin typeface="+mn-lt"/>
              </a:endParaRPr>
            </a:p>
          </p:txBody>
        </p:sp>
        <p:sp>
          <p:nvSpPr>
            <p:cNvPr id="72729" name="Oval 25"/>
            <p:cNvSpPr>
              <a:spLocks noChangeArrowheads="1"/>
            </p:cNvSpPr>
            <p:nvPr/>
          </p:nvSpPr>
          <p:spPr bwMode="auto">
            <a:xfrm>
              <a:off x="2880" y="1536"/>
              <a:ext cx="386" cy="384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>
                <a:latin typeface="+mn-lt"/>
              </a:endParaRPr>
            </a:p>
          </p:txBody>
        </p:sp>
        <p:sp>
          <p:nvSpPr>
            <p:cNvPr id="72730" name="Oval 26"/>
            <p:cNvSpPr>
              <a:spLocks noChangeArrowheads="1"/>
            </p:cNvSpPr>
            <p:nvPr/>
          </p:nvSpPr>
          <p:spPr bwMode="auto">
            <a:xfrm>
              <a:off x="3312" y="1392"/>
              <a:ext cx="530" cy="528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>
                <a:latin typeface="+mn-lt"/>
              </a:endParaRPr>
            </a:p>
          </p:txBody>
        </p:sp>
      </p:grpSp>
      <p:sp>
        <p:nvSpPr>
          <p:cNvPr id="72731" name="Text Box 27"/>
          <p:cNvSpPr txBox="1">
            <a:spLocks noChangeArrowheads="1"/>
          </p:cNvSpPr>
          <p:nvPr/>
        </p:nvSpPr>
        <p:spPr bwMode="auto">
          <a:xfrm>
            <a:off x="2514600" y="2465388"/>
            <a:ext cx="50784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>
                <a:latin typeface="+mn-lt"/>
              </a:rPr>
              <a:t>-$75,000      $32,000    $35,700   $32,800  $29,000  $58,000</a:t>
            </a:r>
          </a:p>
        </p:txBody>
      </p:sp>
      <p:sp>
        <p:nvSpPr>
          <p:cNvPr id="72732" name="Line 28"/>
          <p:cNvSpPr>
            <a:spLocks noChangeShapeType="1"/>
          </p:cNvSpPr>
          <p:nvPr/>
        </p:nvSpPr>
        <p:spPr bwMode="auto">
          <a:xfrm>
            <a:off x="2971800" y="2954338"/>
            <a:ext cx="0" cy="381000"/>
          </a:xfrm>
          <a:prstGeom prst="line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2733" name="Line 29"/>
          <p:cNvSpPr>
            <a:spLocks noChangeShapeType="1"/>
          </p:cNvSpPr>
          <p:nvPr/>
        </p:nvSpPr>
        <p:spPr bwMode="auto">
          <a:xfrm>
            <a:off x="4038600" y="3030538"/>
            <a:ext cx="0" cy="381000"/>
          </a:xfrm>
          <a:prstGeom prst="line">
            <a:avLst/>
          </a:prstGeom>
          <a:noFill/>
          <a:ln w="25400">
            <a:solidFill>
              <a:srgbClr val="0070C0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2734" name="Line 30"/>
          <p:cNvSpPr>
            <a:spLocks noChangeShapeType="1"/>
          </p:cNvSpPr>
          <p:nvPr/>
        </p:nvSpPr>
        <p:spPr bwMode="auto">
          <a:xfrm>
            <a:off x="4953000" y="3030538"/>
            <a:ext cx="0" cy="381000"/>
          </a:xfrm>
          <a:prstGeom prst="line">
            <a:avLst/>
          </a:prstGeom>
          <a:noFill/>
          <a:ln w="25400">
            <a:solidFill>
              <a:srgbClr val="0070C0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2735" name="Line 31"/>
          <p:cNvSpPr>
            <a:spLocks noChangeShapeType="1"/>
          </p:cNvSpPr>
          <p:nvPr/>
        </p:nvSpPr>
        <p:spPr bwMode="auto">
          <a:xfrm>
            <a:off x="5715000" y="3030538"/>
            <a:ext cx="0" cy="381000"/>
          </a:xfrm>
          <a:prstGeom prst="line">
            <a:avLst/>
          </a:prstGeom>
          <a:noFill/>
          <a:ln w="25400">
            <a:solidFill>
              <a:srgbClr val="0070C0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2736" name="Line 32"/>
          <p:cNvSpPr>
            <a:spLocks noChangeShapeType="1"/>
          </p:cNvSpPr>
          <p:nvPr/>
        </p:nvSpPr>
        <p:spPr bwMode="auto">
          <a:xfrm>
            <a:off x="6400800" y="3030538"/>
            <a:ext cx="0" cy="381000"/>
          </a:xfrm>
          <a:prstGeom prst="line">
            <a:avLst/>
          </a:prstGeom>
          <a:noFill/>
          <a:ln w="25400">
            <a:solidFill>
              <a:srgbClr val="0070C0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2737" name="Line 33"/>
          <p:cNvSpPr>
            <a:spLocks noChangeShapeType="1"/>
          </p:cNvSpPr>
          <p:nvPr/>
        </p:nvSpPr>
        <p:spPr bwMode="auto">
          <a:xfrm>
            <a:off x="7239000" y="3030538"/>
            <a:ext cx="0" cy="381000"/>
          </a:xfrm>
          <a:prstGeom prst="line">
            <a:avLst/>
          </a:prstGeom>
          <a:noFill/>
          <a:ln w="25400">
            <a:solidFill>
              <a:srgbClr val="0070C0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2667000" y="4935538"/>
            <a:ext cx="990600" cy="9906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72739" name="Text Box 35"/>
          <p:cNvSpPr txBox="1">
            <a:spLocks noChangeArrowheads="1"/>
          </p:cNvSpPr>
          <p:nvPr/>
        </p:nvSpPr>
        <p:spPr bwMode="auto">
          <a:xfrm>
            <a:off x="2668588" y="5284788"/>
            <a:ext cx="92365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latin typeface="+mn-lt"/>
              </a:rPr>
              <a:t>-$75,000</a:t>
            </a:r>
          </a:p>
        </p:txBody>
      </p:sp>
      <p:sp>
        <p:nvSpPr>
          <p:cNvPr id="72740" name="Text Box 36"/>
          <p:cNvSpPr txBox="1">
            <a:spLocks noChangeArrowheads="1"/>
          </p:cNvSpPr>
          <p:nvPr/>
        </p:nvSpPr>
        <p:spPr bwMode="auto">
          <a:xfrm>
            <a:off x="3505200" y="5741988"/>
            <a:ext cx="8611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latin typeface="+mn-lt"/>
              </a:rPr>
              <a:t>$27,706</a:t>
            </a:r>
          </a:p>
        </p:txBody>
      </p:sp>
      <p:sp>
        <p:nvSpPr>
          <p:cNvPr id="72741" name="Text Box 37"/>
          <p:cNvSpPr txBox="1">
            <a:spLocks noChangeArrowheads="1"/>
          </p:cNvSpPr>
          <p:nvPr/>
        </p:nvSpPr>
        <p:spPr bwMode="auto">
          <a:xfrm>
            <a:off x="4260850" y="5589588"/>
            <a:ext cx="8611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latin typeface="+mn-lt"/>
              </a:rPr>
              <a:t>$26,761</a:t>
            </a:r>
          </a:p>
        </p:txBody>
      </p:sp>
      <p:sp>
        <p:nvSpPr>
          <p:cNvPr id="72742" name="Text Box 38"/>
          <p:cNvSpPr txBox="1">
            <a:spLocks noChangeArrowheads="1"/>
          </p:cNvSpPr>
          <p:nvPr/>
        </p:nvSpPr>
        <p:spPr bwMode="auto">
          <a:xfrm>
            <a:off x="4946650" y="5513388"/>
            <a:ext cx="8611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latin typeface="+mn-lt"/>
              </a:rPr>
              <a:t>$21,288</a:t>
            </a:r>
          </a:p>
        </p:txBody>
      </p:sp>
      <p:sp>
        <p:nvSpPr>
          <p:cNvPr id="72743" name="Text Box 39"/>
          <p:cNvSpPr txBox="1">
            <a:spLocks noChangeArrowheads="1"/>
          </p:cNvSpPr>
          <p:nvPr/>
        </p:nvSpPr>
        <p:spPr bwMode="auto">
          <a:xfrm>
            <a:off x="5632450" y="5468938"/>
            <a:ext cx="8611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latin typeface="+mn-lt"/>
              </a:rPr>
              <a:t>$16,295</a:t>
            </a:r>
          </a:p>
        </p:txBody>
      </p:sp>
      <p:sp>
        <p:nvSpPr>
          <p:cNvPr id="72744" name="Text Box 40"/>
          <p:cNvSpPr txBox="1">
            <a:spLocks noChangeArrowheads="1"/>
          </p:cNvSpPr>
          <p:nvPr/>
        </p:nvSpPr>
        <p:spPr bwMode="auto">
          <a:xfrm>
            <a:off x="6134100" y="5087938"/>
            <a:ext cx="8611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latin typeface="+mn-lt"/>
              </a:rPr>
              <a:t>$28,218</a:t>
            </a:r>
          </a:p>
        </p:txBody>
      </p:sp>
      <p:sp>
        <p:nvSpPr>
          <p:cNvPr id="72745" name="Line 41"/>
          <p:cNvSpPr>
            <a:spLocks noChangeShapeType="1"/>
          </p:cNvSpPr>
          <p:nvPr/>
        </p:nvSpPr>
        <p:spPr bwMode="auto">
          <a:xfrm flipV="1">
            <a:off x="3733800" y="5849938"/>
            <a:ext cx="2743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2746" name="Line 42"/>
          <p:cNvSpPr>
            <a:spLocks noChangeShapeType="1"/>
          </p:cNvSpPr>
          <p:nvPr/>
        </p:nvSpPr>
        <p:spPr bwMode="auto">
          <a:xfrm flipH="1" flipV="1">
            <a:off x="3505200" y="6002338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2747" name="Line 43"/>
          <p:cNvSpPr>
            <a:spLocks noChangeShapeType="1"/>
          </p:cNvSpPr>
          <p:nvPr/>
        </p:nvSpPr>
        <p:spPr bwMode="auto">
          <a:xfrm flipV="1">
            <a:off x="6477000" y="562133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2748" name="Text Box 44"/>
          <p:cNvSpPr txBox="1">
            <a:spLocks noChangeArrowheads="1"/>
          </p:cNvSpPr>
          <p:nvPr/>
        </p:nvSpPr>
        <p:spPr bwMode="auto">
          <a:xfrm>
            <a:off x="5470525" y="5911850"/>
            <a:ext cx="8627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solidFill>
                  <a:srgbClr val="FF0000"/>
                </a:solidFill>
                <a:latin typeface="+mn-lt"/>
              </a:rPr>
              <a:t>$45,268</a:t>
            </a:r>
          </a:p>
        </p:txBody>
      </p:sp>
      <p:sp>
        <p:nvSpPr>
          <p:cNvPr id="72749" name="Line 45"/>
          <p:cNvSpPr>
            <a:spLocks noChangeShapeType="1"/>
          </p:cNvSpPr>
          <p:nvPr/>
        </p:nvSpPr>
        <p:spPr bwMode="auto">
          <a:xfrm>
            <a:off x="3124200" y="4478338"/>
            <a:ext cx="0" cy="3810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2750" name="Line 46"/>
          <p:cNvSpPr>
            <a:spLocks noChangeShapeType="1"/>
          </p:cNvSpPr>
          <p:nvPr/>
        </p:nvSpPr>
        <p:spPr bwMode="auto">
          <a:xfrm>
            <a:off x="4038600" y="4478338"/>
            <a:ext cx="0" cy="550862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2751" name="Line 47"/>
          <p:cNvSpPr>
            <a:spLocks noChangeShapeType="1"/>
          </p:cNvSpPr>
          <p:nvPr/>
        </p:nvSpPr>
        <p:spPr bwMode="auto">
          <a:xfrm flipH="1">
            <a:off x="4724400" y="4343400"/>
            <a:ext cx="228600" cy="6096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2752" name="Line 48"/>
          <p:cNvSpPr>
            <a:spLocks noChangeShapeType="1"/>
          </p:cNvSpPr>
          <p:nvPr/>
        </p:nvSpPr>
        <p:spPr bwMode="auto">
          <a:xfrm flipH="1">
            <a:off x="5410200" y="4419600"/>
            <a:ext cx="228600" cy="6096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2753" name="Line 49"/>
          <p:cNvSpPr>
            <a:spLocks noChangeShapeType="1"/>
          </p:cNvSpPr>
          <p:nvPr/>
        </p:nvSpPr>
        <p:spPr bwMode="auto">
          <a:xfrm flipH="1">
            <a:off x="5943600" y="4419600"/>
            <a:ext cx="381000" cy="592138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2754" name="Line 50"/>
          <p:cNvSpPr>
            <a:spLocks noChangeShapeType="1"/>
          </p:cNvSpPr>
          <p:nvPr/>
        </p:nvSpPr>
        <p:spPr bwMode="auto">
          <a:xfrm flipH="1">
            <a:off x="6705600" y="4325938"/>
            <a:ext cx="381000" cy="5334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2755" name="Text Box 51"/>
          <p:cNvSpPr txBox="1">
            <a:spLocks noChangeArrowheads="1"/>
          </p:cNvSpPr>
          <p:nvPr/>
        </p:nvSpPr>
        <p:spPr bwMode="auto">
          <a:xfrm>
            <a:off x="1259771" y="2100263"/>
            <a:ext cx="9269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+mn-lt"/>
              </a:rPr>
              <a:t>Actual </a:t>
            </a:r>
          </a:p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+mn-lt"/>
              </a:rPr>
              <a:t>Dollars</a:t>
            </a:r>
          </a:p>
        </p:txBody>
      </p:sp>
      <p:sp>
        <p:nvSpPr>
          <p:cNvPr id="72756" name="Text Box 52"/>
          <p:cNvSpPr txBox="1">
            <a:spLocks noChangeArrowheads="1"/>
          </p:cNvSpPr>
          <p:nvPr/>
        </p:nvSpPr>
        <p:spPr bwMode="auto">
          <a:xfrm>
            <a:off x="1109663" y="3548063"/>
            <a:ext cx="12350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+mn-lt"/>
              </a:rPr>
              <a:t>Constant </a:t>
            </a:r>
          </a:p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+mn-lt"/>
              </a:rPr>
              <a:t>Dollars</a:t>
            </a:r>
          </a:p>
        </p:txBody>
      </p:sp>
      <p:sp>
        <p:nvSpPr>
          <p:cNvPr id="72757" name="Text Box 53"/>
          <p:cNvSpPr txBox="1">
            <a:spLocks noChangeArrowheads="1"/>
          </p:cNvSpPr>
          <p:nvPr/>
        </p:nvSpPr>
        <p:spPr bwMode="auto">
          <a:xfrm>
            <a:off x="1222375" y="5072063"/>
            <a:ext cx="1001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+mn-lt"/>
              </a:rPr>
              <a:t>Present</a:t>
            </a:r>
          </a:p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+mn-lt"/>
              </a:rPr>
              <a:t>Worth</a:t>
            </a:r>
          </a:p>
        </p:txBody>
      </p:sp>
      <p:sp>
        <p:nvSpPr>
          <p:cNvPr id="72758" name="Line 54"/>
          <p:cNvSpPr>
            <a:spLocks noChangeShapeType="1"/>
          </p:cNvSpPr>
          <p:nvPr/>
        </p:nvSpPr>
        <p:spPr bwMode="auto">
          <a:xfrm>
            <a:off x="1676400" y="2801938"/>
            <a:ext cx="0" cy="685800"/>
          </a:xfrm>
          <a:prstGeom prst="line">
            <a:avLst/>
          </a:prstGeom>
          <a:noFill/>
          <a:ln w="63500">
            <a:solidFill>
              <a:srgbClr val="00B0F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2759" name="Line 55"/>
          <p:cNvSpPr>
            <a:spLocks noChangeShapeType="1"/>
          </p:cNvSpPr>
          <p:nvPr/>
        </p:nvSpPr>
        <p:spPr bwMode="auto">
          <a:xfrm>
            <a:off x="1676400" y="4325938"/>
            <a:ext cx="0" cy="685800"/>
          </a:xfrm>
          <a:prstGeom prst="line">
            <a:avLst/>
          </a:prstGeom>
          <a:noFill/>
          <a:ln w="63500">
            <a:solidFill>
              <a:srgbClr val="00B0F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2760" name="Text Box 56"/>
          <p:cNvSpPr txBox="1">
            <a:spLocks noChangeArrowheads="1"/>
          </p:cNvSpPr>
          <p:nvPr/>
        </p:nvSpPr>
        <p:spPr bwMode="auto">
          <a:xfrm>
            <a:off x="2698750" y="163036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1">
                <a:latin typeface="+mn-lt"/>
              </a:rPr>
              <a:t>n</a:t>
            </a:r>
            <a:r>
              <a:rPr lang="en-US" sz="1600" b="1">
                <a:latin typeface="+mn-lt"/>
              </a:rPr>
              <a:t> = 0</a:t>
            </a:r>
          </a:p>
        </p:txBody>
      </p:sp>
      <p:sp>
        <p:nvSpPr>
          <p:cNvPr id="72761" name="Text Box 57"/>
          <p:cNvSpPr txBox="1">
            <a:spLocks noChangeArrowheads="1"/>
          </p:cNvSpPr>
          <p:nvPr/>
        </p:nvSpPr>
        <p:spPr bwMode="auto">
          <a:xfrm>
            <a:off x="36893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1">
                <a:latin typeface="+mn-lt"/>
              </a:rPr>
              <a:t>n</a:t>
            </a:r>
            <a:r>
              <a:rPr lang="en-US" sz="1600" b="1">
                <a:latin typeface="+mn-lt"/>
              </a:rPr>
              <a:t> = 1</a:t>
            </a:r>
          </a:p>
        </p:txBody>
      </p:sp>
      <p:sp>
        <p:nvSpPr>
          <p:cNvPr id="72762" name="Text Box 58"/>
          <p:cNvSpPr txBox="1">
            <a:spLocks noChangeArrowheads="1"/>
          </p:cNvSpPr>
          <p:nvPr/>
        </p:nvSpPr>
        <p:spPr bwMode="auto">
          <a:xfrm>
            <a:off x="46799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1">
                <a:latin typeface="+mn-lt"/>
              </a:rPr>
              <a:t>n</a:t>
            </a:r>
            <a:r>
              <a:rPr lang="en-US" sz="1600" b="1">
                <a:latin typeface="+mn-lt"/>
              </a:rPr>
              <a:t> = 2</a:t>
            </a:r>
          </a:p>
        </p:txBody>
      </p:sp>
      <p:sp>
        <p:nvSpPr>
          <p:cNvPr id="72763" name="Text Box 59"/>
          <p:cNvSpPr txBox="1">
            <a:spLocks noChangeArrowheads="1"/>
          </p:cNvSpPr>
          <p:nvPr/>
        </p:nvSpPr>
        <p:spPr bwMode="auto">
          <a:xfrm>
            <a:off x="54419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1">
                <a:latin typeface="+mn-lt"/>
              </a:rPr>
              <a:t>n</a:t>
            </a:r>
            <a:r>
              <a:rPr lang="en-US" sz="1600" b="1">
                <a:latin typeface="+mn-lt"/>
              </a:rPr>
              <a:t> = 3</a:t>
            </a:r>
          </a:p>
        </p:txBody>
      </p:sp>
      <p:sp>
        <p:nvSpPr>
          <p:cNvPr id="72764" name="Text Box 60"/>
          <p:cNvSpPr txBox="1">
            <a:spLocks noChangeArrowheads="1"/>
          </p:cNvSpPr>
          <p:nvPr/>
        </p:nvSpPr>
        <p:spPr bwMode="auto">
          <a:xfrm>
            <a:off x="61277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1">
                <a:latin typeface="+mn-lt"/>
              </a:rPr>
              <a:t>n</a:t>
            </a:r>
            <a:r>
              <a:rPr lang="en-US" sz="1600" b="1">
                <a:latin typeface="+mn-lt"/>
              </a:rPr>
              <a:t> = 4</a:t>
            </a:r>
          </a:p>
        </p:txBody>
      </p:sp>
      <p:sp>
        <p:nvSpPr>
          <p:cNvPr id="72765" name="Text Box 61"/>
          <p:cNvSpPr txBox="1">
            <a:spLocks noChangeArrowheads="1"/>
          </p:cNvSpPr>
          <p:nvPr/>
        </p:nvSpPr>
        <p:spPr bwMode="auto">
          <a:xfrm>
            <a:off x="69659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1">
                <a:latin typeface="+mn-lt"/>
              </a:rPr>
              <a:t>n</a:t>
            </a:r>
            <a:r>
              <a:rPr lang="en-US" sz="1600" b="1">
                <a:latin typeface="+mn-lt"/>
              </a:rPr>
              <a:t> = 5</a:t>
            </a:r>
          </a:p>
        </p:txBody>
      </p:sp>
    </p:spTree>
    <p:extLst>
      <p:ext uri="{BB962C8B-B14F-4D97-AF65-F5344CB8AC3E}">
        <p14:creationId xmlns:p14="http://schemas.microsoft.com/office/powerpoint/2010/main" val="72392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500034" y="714356"/>
            <a:ext cx="8229600" cy="911225"/>
          </a:xfrm>
        </p:spPr>
        <p:txBody>
          <a:bodyPr>
            <a:normAutofit/>
          </a:bodyPr>
          <a:lstStyle/>
          <a:p>
            <a:r>
              <a:rPr lang="en-US" sz="3800" b="1" dirty="0"/>
              <a:t>Adjusted-Discount </a:t>
            </a:r>
            <a:r>
              <a:rPr lang="en-US" sz="3800" b="1" dirty="0" smtClean="0"/>
              <a:t>Method</a:t>
            </a:r>
            <a:endParaRPr lang="en-US" sz="3800" b="1" dirty="0"/>
          </a:p>
        </p:txBody>
      </p:sp>
      <p:graphicFrame>
        <p:nvGraphicFramePr>
          <p:cNvPr id="73733" name="Object 5"/>
          <p:cNvGraphicFramePr>
            <a:graphicFrameLocks noGrp="1" noChangeAspect="1"/>
          </p:cNvGraphicFramePr>
          <p:nvPr>
            <p:ph sz="quarter" idx="1"/>
            <p:extLst/>
          </p:nvPr>
        </p:nvGraphicFramePr>
        <p:xfrm>
          <a:off x="5008327" y="2658612"/>
          <a:ext cx="2022946" cy="2150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4" imgW="1612800" imgH="1714320" progId="">
                  <p:embed/>
                </p:oleObj>
              </mc:Choice>
              <mc:Fallback>
                <p:oleObj name="Equation" r:id="rId4" imgW="1612800" imgH="1714320" progId="">
                  <p:embed/>
                  <p:pic>
                    <p:nvPicPr>
                      <p:cNvPr id="73733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8327" y="2658612"/>
                        <a:ext cx="2022946" cy="21503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0" name="Oval 2"/>
          <p:cNvSpPr>
            <a:spLocks noChangeArrowheads="1"/>
          </p:cNvSpPr>
          <p:nvPr/>
        </p:nvSpPr>
        <p:spPr bwMode="auto">
          <a:xfrm>
            <a:off x="990600" y="2057400"/>
            <a:ext cx="2667000" cy="1752600"/>
          </a:xfrm>
          <a:prstGeom prst="ellipse">
            <a:avLst/>
          </a:prstGeom>
          <a:solidFill>
            <a:srgbClr val="FFFFCC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3731" name="Oval 3"/>
          <p:cNvSpPr>
            <a:spLocks noChangeArrowheads="1"/>
          </p:cNvSpPr>
          <p:nvPr/>
        </p:nvSpPr>
        <p:spPr bwMode="auto">
          <a:xfrm>
            <a:off x="1676400" y="2362200"/>
            <a:ext cx="1143000" cy="838200"/>
          </a:xfrm>
          <a:prstGeom prst="ellipse">
            <a:avLst/>
          </a:prstGeom>
          <a:solidFill>
            <a:srgbClr val="99FFCC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3734" name="Object 6"/>
          <p:cNvGraphicFramePr>
            <a:graphicFrameLocks noChangeAspect="1"/>
          </p:cNvGraphicFramePr>
          <p:nvPr/>
        </p:nvGraphicFramePr>
        <p:xfrm>
          <a:off x="1143000" y="2438400"/>
          <a:ext cx="1673225" cy="118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MathType Equation" r:id="rId6" imgW="876240" imgH="622080" progId="Equation">
                  <p:embed/>
                </p:oleObj>
              </mc:Choice>
              <mc:Fallback>
                <p:oleObj name="MathType Equation" r:id="rId6" imgW="876240" imgH="622080" progId="Equation">
                  <p:embed/>
                  <p:pic>
                    <p:nvPicPr>
                      <p:cNvPr id="7373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438400"/>
                        <a:ext cx="1673225" cy="118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5" name="Object 7"/>
          <p:cNvGraphicFramePr>
            <a:graphicFrameLocks noChangeAspect="1"/>
          </p:cNvGraphicFramePr>
          <p:nvPr/>
        </p:nvGraphicFramePr>
        <p:xfrm>
          <a:off x="1608138" y="3733800"/>
          <a:ext cx="1979612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8" imgW="1041120" imgH="431640" progId="">
                  <p:embed/>
                </p:oleObj>
              </mc:Choice>
              <mc:Fallback>
                <p:oleObj name="Equation" r:id="rId8" imgW="1041120" imgH="431640" progId="">
                  <p:embed/>
                  <p:pic>
                    <p:nvPicPr>
                      <p:cNvPr id="7373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8138" y="3733800"/>
                        <a:ext cx="1979612" cy="820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6" name="Object 8"/>
          <p:cNvGraphicFramePr>
            <a:graphicFrameLocks noChangeAspect="1"/>
          </p:cNvGraphicFramePr>
          <p:nvPr/>
        </p:nvGraphicFramePr>
        <p:xfrm>
          <a:off x="1655763" y="4659313"/>
          <a:ext cx="2111375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10" imgW="1117440" imgH="520560" progId="">
                  <p:embed/>
                </p:oleObj>
              </mc:Choice>
              <mc:Fallback>
                <p:oleObj name="Equation" r:id="rId10" imgW="1117440" imgH="520560" progId="">
                  <p:embed/>
                  <p:pic>
                    <p:nvPicPr>
                      <p:cNvPr id="7373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5763" y="4659313"/>
                        <a:ext cx="2111375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2895600" y="2590800"/>
            <a:ext cx="698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>
                <a:latin typeface="Times New Roman" pitchFamily="18" charset="0"/>
              </a:rPr>
              <a:t>Step 1</a:t>
            </a:r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609600" y="3505200"/>
            <a:ext cx="698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>
                <a:latin typeface="Times New Roman" pitchFamily="18" charset="0"/>
              </a:rPr>
              <a:t>Step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43438" y="2214554"/>
            <a:ext cx="33524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Discrete compounding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50666" y="4995443"/>
            <a:ext cx="3692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Continuous compounding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/>
          </p:nvPr>
        </p:nvGraphicFramePr>
        <p:xfrm>
          <a:off x="5612606" y="5468578"/>
          <a:ext cx="1263650" cy="5490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12" imgW="507960" imgH="241200" progId="">
                  <p:embed/>
                </p:oleObj>
              </mc:Choice>
              <mc:Fallback>
                <p:oleObj name="Equation" r:id="rId12" imgW="507960" imgH="241200" progId="">
                  <p:embed/>
                  <p:pic>
                    <p:nvPicPr>
                      <p:cNvPr id="16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2606" y="5468578"/>
                        <a:ext cx="1263650" cy="5490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triped Right Arrow 2"/>
          <p:cNvSpPr/>
          <p:nvPr/>
        </p:nvSpPr>
        <p:spPr>
          <a:xfrm rot="19325433">
            <a:off x="3995936" y="4365104"/>
            <a:ext cx="654730" cy="576064"/>
          </a:xfrm>
          <a:prstGeom prst="strip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15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b="1" dirty="0"/>
              <a:t>Example </a:t>
            </a:r>
            <a:r>
              <a:rPr lang="en-US" sz="2400" b="1" dirty="0" smtClean="0"/>
              <a:t>11.7: </a:t>
            </a:r>
            <a:r>
              <a:rPr lang="en-US" sz="2400" b="1" dirty="0"/>
              <a:t>Adjusted-Discounted Method</a:t>
            </a:r>
          </a:p>
        </p:txBody>
      </p:sp>
      <p:pic>
        <p:nvPicPr>
          <p:cNvPr id="74803" name="Picture 51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3575050" y="1784747"/>
            <a:ext cx="5111750" cy="2829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inflation-free interest rate = 0.10, general inflation rate = 5%, and cash flows in actual dollars</a:t>
            </a:r>
          </a:p>
          <a:p>
            <a:endParaRPr 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and NPW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graphicFrame>
        <p:nvGraphicFramePr>
          <p:cNvPr id="74802" name="Object 50"/>
          <p:cNvGraphicFramePr>
            <a:graphicFrameLocks noChangeAspect="1"/>
          </p:cNvGraphicFramePr>
          <p:nvPr/>
        </p:nvGraphicFramePr>
        <p:xfrm>
          <a:off x="696913" y="3357563"/>
          <a:ext cx="2497137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Equation" r:id="rId5" imgW="1726920" imgH="672840" progId="">
                  <p:embed/>
                </p:oleObj>
              </mc:Choice>
              <mc:Fallback>
                <p:oleObj name="Equation" r:id="rId5" imgW="1726920" imgH="672840" progId="">
                  <p:embed/>
                  <p:pic>
                    <p:nvPicPr>
                      <p:cNvPr id="74802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913" y="3357563"/>
                        <a:ext cx="2497137" cy="817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3084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45" name="Rectangle 4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Graphical Overview on Adjusted </a:t>
            </a:r>
            <a:r>
              <a:rPr lang="en-US" sz="2800" b="1"/>
              <a:t>Discount </a:t>
            </a:r>
            <a:r>
              <a:rPr lang="en-US" sz="2800" b="1" smtClean="0"/>
              <a:t>Method</a:t>
            </a:r>
            <a:endParaRPr lang="en-US" sz="1900" b="1" dirty="0"/>
          </a:p>
        </p:txBody>
      </p:sp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230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2701925" y="1952625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1">
                <a:latin typeface="+mn-lt"/>
              </a:rPr>
              <a:t>n</a:t>
            </a:r>
            <a:r>
              <a:rPr lang="en-US" sz="1600" b="1">
                <a:latin typeface="+mn-lt"/>
              </a:rPr>
              <a:t> = 0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36925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1">
                <a:latin typeface="+mn-lt"/>
              </a:rPr>
              <a:t>n </a:t>
            </a:r>
            <a:r>
              <a:rPr lang="en-US" sz="1600" b="1">
                <a:latin typeface="+mn-lt"/>
              </a:rPr>
              <a:t>= 1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46831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1">
                <a:latin typeface="+mn-lt"/>
              </a:rPr>
              <a:t>n </a:t>
            </a:r>
            <a:r>
              <a:rPr lang="en-US" sz="1600" b="1">
                <a:latin typeface="+mn-lt"/>
              </a:rPr>
              <a:t>= 2</a:t>
            </a: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54451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1">
                <a:latin typeface="+mn-lt"/>
              </a:rPr>
              <a:t>n </a:t>
            </a:r>
            <a:r>
              <a:rPr lang="en-US" sz="1600" b="1">
                <a:latin typeface="+mn-lt"/>
              </a:rPr>
              <a:t>= 3</a:t>
            </a:r>
          </a:p>
        </p:txBody>
      </p:sp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61309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1">
                <a:latin typeface="+mn-lt"/>
              </a:rPr>
              <a:t>n </a:t>
            </a:r>
            <a:r>
              <a:rPr lang="en-US" sz="1600" b="1">
                <a:latin typeface="+mn-lt"/>
              </a:rPr>
              <a:t>= 4</a:t>
            </a:r>
          </a:p>
        </p:txBody>
      </p:sp>
      <p:sp>
        <p:nvSpPr>
          <p:cNvPr id="76808" name="Text Box 8"/>
          <p:cNvSpPr txBox="1">
            <a:spLocks noChangeArrowheads="1"/>
          </p:cNvSpPr>
          <p:nvPr/>
        </p:nvSpPr>
        <p:spPr bwMode="auto">
          <a:xfrm>
            <a:off x="69691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1">
                <a:latin typeface="+mn-lt"/>
              </a:rPr>
              <a:t>n </a:t>
            </a:r>
            <a:r>
              <a:rPr lang="en-US" sz="1600" b="1">
                <a:latin typeface="+mn-lt"/>
              </a:rPr>
              <a:t>= 5</a:t>
            </a:r>
          </a:p>
        </p:txBody>
      </p:sp>
      <p:grpSp>
        <p:nvGrpSpPr>
          <p:cNvPr id="76809" name="Group 9"/>
          <p:cNvGrpSpPr>
            <a:grpSpLocks/>
          </p:cNvGrpSpPr>
          <p:nvPr/>
        </p:nvGrpSpPr>
        <p:grpSpPr bwMode="auto">
          <a:xfrm>
            <a:off x="2514600" y="2286000"/>
            <a:ext cx="5108575" cy="990600"/>
            <a:chOff x="624" y="1296"/>
            <a:chExt cx="3218" cy="624"/>
          </a:xfrm>
        </p:grpSpPr>
        <p:sp>
          <p:nvSpPr>
            <p:cNvPr id="76810" name="Oval 10"/>
            <p:cNvSpPr>
              <a:spLocks noChangeArrowheads="1"/>
            </p:cNvSpPr>
            <p:nvPr/>
          </p:nvSpPr>
          <p:spPr bwMode="auto">
            <a:xfrm>
              <a:off x="2400" y="1488"/>
              <a:ext cx="432" cy="432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>
                <a:latin typeface="+mn-lt"/>
              </a:endParaRPr>
            </a:p>
          </p:txBody>
        </p:sp>
        <p:sp>
          <p:nvSpPr>
            <p:cNvPr id="76811" name="Oval 11"/>
            <p:cNvSpPr>
              <a:spLocks noChangeArrowheads="1"/>
            </p:cNvSpPr>
            <p:nvPr/>
          </p:nvSpPr>
          <p:spPr bwMode="auto">
            <a:xfrm>
              <a:off x="1874" y="1440"/>
              <a:ext cx="478" cy="480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>
                <a:latin typeface="+mn-lt"/>
              </a:endParaRPr>
            </a:p>
          </p:txBody>
        </p:sp>
        <p:sp>
          <p:nvSpPr>
            <p:cNvPr id="76812" name="Oval 12"/>
            <p:cNvSpPr>
              <a:spLocks noChangeArrowheads="1"/>
            </p:cNvSpPr>
            <p:nvPr/>
          </p:nvSpPr>
          <p:spPr bwMode="auto">
            <a:xfrm>
              <a:off x="1294" y="1392"/>
              <a:ext cx="530" cy="528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>
                <a:latin typeface="+mn-lt"/>
              </a:endParaRPr>
            </a:p>
          </p:txBody>
        </p:sp>
        <p:sp>
          <p:nvSpPr>
            <p:cNvPr id="76813" name="Oval 13"/>
            <p:cNvSpPr>
              <a:spLocks noChangeArrowheads="1"/>
            </p:cNvSpPr>
            <p:nvPr/>
          </p:nvSpPr>
          <p:spPr bwMode="auto">
            <a:xfrm>
              <a:off x="624" y="1296"/>
              <a:ext cx="624" cy="624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>
                <a:latin typeface="+mn-lt"/>
              </a:endParaRPr>
            </a:p>
          </p:txBody>
        </p:sp>
        <p:sp>
          <p:nvSpPr>
            <p:cNvPr id="76814" name="Oval 14"/>
            <p:cNvSpPr>
              <a:spLocks noChangeArrowheads="1"/>
            </p:cNvSpPr>
            <p:nvPr/>
          </p:nvSpPr>
          <p:spPr bwMode="auto">
            <a:xfrm>
              <a:off x="2880" y="1536"/>
              <a:ext cx="386" cy="384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>
                <a:latin typeface="+mn-lt"/>
              </a:endParaRPr>
            </a:p>
          </p:txBody>
        </p:sp>
        <p:sp>
          <p:nvSpPr>
            <p:cNvPr id="76815" name="Oval 15"/>
            <p:cNvSpPr>
              <a:spLocks noChangeArrowheads="1"/>
            </p:cNvSpPr>
            <p:nvPr/>
          </p:nvSpPr>
          <p:spPr bwMode="auto">
            <a:xfrm>
              <a:off x="3312" y="1392"/>
              <a:ext cx="530" cy="528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>
                <a:latin typeface="+mn-lt"/>
              </a:endParaRPr>
            </a:p>
          </p:txBody>
        </p:sp>
      </p:grpSp>
      <p:sp>
        <p:nvSpPr>
          <p:cNvPr id="76816" name="Text Box 16"/>
          <p:cNvSpPr txBox="1">
            <a:spLocks noChangeArrowheads="1"/>
          </p:cNvSpPr>
          <p:nvPr/>
        </p:nvSpPr>
        <p:spPr bwMode="auto">
          <a:xfrm>
            <a:off x="2517775" y="2787650"/>
            <a:ext cx="50784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>
                <a:latin typeface="+mn-lt"/>
              </a:rPr>
              <a:t>-$75,000      $32,000    $35,700   $32,800  $29,000  $58,000</a:t>
            </a:r>
          </a:p>
        </p:txBody>
      </p:sp>
      <p:sp>
        <p:nvSpPr>
          <p:cNvPr id="76817" name="Text Box 17"/>
          <p:cNvSpPr txBox="1">
            <a:spLocks noChangeArrowheads="1"/>
          </p:cNvSpPr>
          <p:nvPr/>
        </p:nvSpPr>
        <p:spPr bwMode="auto">
          <a:xfrm>
            <a:off x="1262946" y="2422525"/>
            <a:ext cx="9269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latin typeface="+mn-lt"/>
              </a:rPr>
              <a:t>Actual </a:t>
            </a:r>
          </a:p>
          <a:p>
            <a:pPr algn="ctr" eaLnBrk="0" hangingPunct="0"/>
            <a:r>
              <a:rPr lang="en-US" sz="2000" b="1">
                <a:latin typeface="+mn-lt"/>
              </a:rPr>
              <a:t>Dollars</a:t>
            </a:r>
          </a:p>
        </p:txBody>
      </p:sp>
      <p:sp>
        <p:nvSpPr>
          <p:cNvPr id="76818" name="Oval 18"/>
          <p:cNvSpPr>
            <a:spLocks noChangeArrowheads="1"/>
          </p:cNvSpPr>
          <p:nvPr/>
        </p:nvSpPr>
        <p:spPr bwMode="auto">
          <a:xfrm>
            <a:off x="5086350" y="4876800"/>
            <a:ext cx="531813" cy="474663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76819" name="Oval 19"/>
          <p:cNvSpPr>
            <a:spLocks noChangeArrowheads="1"/>
          </p:cNvSpPr>
          <p:nvPr/>
        </p:nvSpPr>
        <p:spPr bwMode="auto">
          <a:xfrm>
            <a:off x="4438650" y="4883150"/>
            <a:ext cx="587375" cy="52705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76820" name="Oval 20"/>
          <p:cNvSpPr>
            <a:spLocks noChangeArrowheads="1"/>
          </p:cNvSpPr>
          <p:nvPr/>
        </p:nvSpPr>
        <p:spPr bwMode="auto">
          <a:xfrm>
            <a:off x="3724275" y="4905375"/>
            <a:ext cx="652463" cy="58102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76821" name="Oval 21"/>
          <p:cNvSpPr>
            <a:spLocks noChangeArrowheads="1"/>
          </p:cNvSpPr>
          <p:nvPr/>
        </p:nvSpPr>
        <p:spPr bwMode="auto">
          <a:xfrm>
            <a:off x="5676900" y="4876800"/>
            <a:ext cx="474663" cy="42227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76822" name="Oval 22"/>
          <p:cNvSpPr>
            <a:spLocks noChangeArrowheads="1"/>
          </p:cNvSpPr>
          <p:nvPr/>
        </p:nvSpPr>
        <p:spPr bwMode="auto">
          <a:xfrm>
            <a:off x="6208713" y="4724400"/>
            <a:ext cx="652462" cy="58102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76823" name="Oval 23"/>
          <p:cNvSpPr>
            <a:spLocks noChangeArrowheads="1"/>
          </p:cNvSpPr>
          <p:nvPr/>
        </p:nvSpPr>
        <p:spPr bwMode="auto">
          <a:xfrm>
            <a:off x="2670175" y="4724400"/>
            <a:ext cx="990600" cy="9906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76824" name="Text Box 24"/>
          <p:cNvSpPr txBox="1">
            <a:spLocks noChangeArrowheads="1"/>
          </p:cNvSpPr>
          <p:nvPr/>
        </p:nvSpPr>
        <p:spPr bwMode="auto">
          <a:xfrm>
            <a:off x="2671763" y="5073650"/>
            <a:ext cx="92365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latin typeface="+mn-lt"/>
              </a:rPr>
              <a:t>-$75,000</a:t>
            </a:r>
          </a:p>
        </p:txBody>
      </p:sp>
      <p:sp>
        <p:nvSpPr>
          <p:cNvPr id="76825" name="Text Box 25"/>
          <p:cNvSpPr txBox="1">
            <a:spLocks noChangeArrowheads="1"/>
          </p:cNvSpPr>
          <p:nvPr/>
        </p:nvSpPr>
        <p:spPr bwMode="auto">
          <a:xfrm>
            <a:off x="3508375" y="5530850"/>
            <a:ext cx="8611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latin typeface="+mn-lt"/>
              </a:rPr>
              <a:t>$27,706</a:t>
            </a:r>
          </a:p>
        </p:txBody>
      </p:sp>
      <p:sp>
        <p:nvSpPr>
          <p:cNvPr id="76826" name="Text Box 26"/>
          <p:cNvSpPr txBox="1">
            <a:spLocks noChangeArrowheads="1"/>
          </p:cNvSpPr>
          <p:nvPr/>
        </p:nvSpPr>
        <p:spPr bwMode="auto">
          <a:xfrm>
            <a:off x="4264025" y="5378450"/>
            <a:ext cx="8611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latin typeface="+mn-lt"/>
              </a:rPr>
              <a:t>$26,761</a:t>
            </a:r>
          </a:p>
        </p:txBody>
      </p:sp>
      <p:sp>
        <p:nvSpPr>
          <p:cNvPr id="76827" name="Text Box 27"/>
          <p:cNvSpPr txBox="1">
            <a:spLocks noChangeArrowheads="1"/>
          </p:cNvSpPr>
          <p:nvPr/>
        </p:nvSpPr>
        <p:spPr bwMode="auto">
          <a:xfrm>
            <a:off x="4949825" y="5302250"/>
            <a:ext cx="8611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latin typeface="+mn-lt"/>
              </a:rPr>
              <a:t>$21,288</a:t>
            </a:r>
          </a:p>
        </p:txBody>
      </p:sp>
      <p:sp>
        <p:nvSpPr>
          <p:cNvPr id="76828" name="Text Box 28"/>
          <p:cNvSpPr txBox="1">
            <a:spLocks noChangeArrowheads="1"/>
          </p:cNvSpPr>
          <p:nvPr/>
        </p:nvSpPr>
        <p:spPr bwMode="auto">
          <a:xfrm>
            <a:off x="5635625" y="5257800"/>
            <a:ext cx="8611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latin typeface="+mn-lt"/>
              </a:rPr>
              <a:t>$16,295</a:t>
            </a:r>
          </a:p>
        </p:txBody>
      </p:sp>
      <p:sp>
        <p:nvSpPr>
          <p:cNvPr id="76829" name="Text Box 29"/>
          <p:cNvSpPr txBox="1">
            <a:spLocks noChangeArrowheads="1"/>
          </p:cNvSpPr>
          <p:nvPr/>
        </p:nvSpPr>
        <p:spPr bwMode="auto">
          <a:xfrm>
            <a:off x="6137275" y="4876800"/>
            <a:ext cx="8611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latin typeface="+mn-lt"/>
              </a:rPr>
              <a:t>$28,218</a:t>
            </a:r>
          </a:p>
        </p:txBody>
      </p:sp>
      <p:sp>
        <p:nvSpPr>
          <p:cNvPr id="76830" name="Line 30"/>
          <p:cNvSpPr>
            <a:spLocks noChangeShapeType="1"/>
          </p:cNvSpPr>
          <p:nvPr/>
        </p:nvSpPr>
        <p:spPr bwMode="auto">
          <a:xfrm flipV="1">
            <a:off x="3736975" y="5638800"/>
            <a:ext cx="2743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6831" name="Line 31"/>
          <p:cNvSpPr>
            <a:spLocks noChangeShapeType="1"/>
          </p:cNvSpPr>
          <p:nvPr/>
        </p:nvSpPr>
        <p:spPr bwMode="auto">
          <a:xfrm flipH="1" flipV="1">
            <a:off x="3508375" y="57912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6832" name="Line 32"/>
          <p:cNvSpPr>
            <a:spLocks noChangeShapeType="1"/>
          </p:cNvSpPr>
          <p:nvPr/>
        </p:nvSpPr>
        <p:spPr bwMode="auto">
          <a:xfrm flipV="1">
            <a:off x="6480175" y="5410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6833" name="Text Box 33"/>
          <p:cNvSpPr txBox="1">
            <a:spLocks noChangeArrowheads="1"/>
          </p:cNvSpPr>
          <p:nvPr/>
        </p:nvSpPr>
        <p:spPr bwMode="auto">
          <a:xfrm>
            <a:off x="5473700" y="5700713"/>
            <a:ext cx="8627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solidFill>
                  <a:srgbClr val="FF0000"/>
                </a:solidFill>
                <a:latin typeface="+mn-lt"/>
              </a:rPr>
              <a:t>$45,268</a:t>
            </a:r>
          </a:p>
        </p:txBody>
      </p:sp>
      <p:sp>
        <p:nvSpPr>
          <p:cNvPr id="76834" name="Line 34"/>
          <p:cNvSpPr>
            <a:spLocks noChangeShapeType="1"/>
          </p:cNvSpPr>
          <p:nvPr/>
        </p:nvSpPr>
        <p:spPr bwMode="auto">
          <a:xfrm>
            <a:off x="3051175" y="3522663"/>
            <a:ext cx="76200" cy="112553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6835" name="Line 35"/>
          <p:cNvSpPr>
            <a:spLocks noChangeShapeType="1"/>
          </p:cNvSpPr>
          <p:nvPr/>
        </p:nvSpPr>
        <p:spPr bwMode="auto">
          <a:xfrm>
            <a:off x="4041775" y="3522663"/>
            <a:ext cx="0" cy="112553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6836" name="Line 36"/>
          <p:cNvSpPr>
            <a:spLocks noChangeShapeType="1"/>
          </p:cNvSpPr>
          <p:nvPr/>
        </p:nvSpPr>
        <p:spPr bwMode="auto">
          <a:xfrm flipH="1">
            <a:off x="4727575" y="3446463"/>
            <a:ext cx="152400" cy="127793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6837" name="Line 37"/>
          <p:cNvSpPr>
            <a:spLocks noChangeShapeType="1"/>
          </p:cNvSpPr>
          <p:nvPr/>
        </p:nvSpPr>
        <p:spPr bwMode="auto">
          <a:xfrm flipH="1">
            <a:off x="5413375" y="3446463"/>
            <a:ext cx="152400" cy="143033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6838" name="Line 38"/>
          <p:cNvSpPr>
            <a:spLocks noChangeShapeType="1"/>
          </p:cNvSpPr>
          <p:nvPr/>
        </p:nvSpPr>
        <p:spPr bwMode="auto">
          <a:xfrm flipH="1">
            <a:off x="5946775" y="3446463"/>
            <a:ext cx="381000" cy="135413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6839" name="Line 39"/>
          <p:cNvSpPr>
            <a:spLocks noChangeShapeType="1"/>
          </p:cNvSpPr>
          <p:nvPr/>
        </p:nvSpPr>
        <p:spPr bwMode="auto">
          <a:xfrm flipH="1">
            <a:off x="6708775" y="3446463"/>
            <a:ext cx="381000" cy="120173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6840" name="Text Box 40"/>
          <p:cNvSpPr txBox="1">
            <a:spLocks noChangeArrowheads="1"/>
          </p:cNvSpPr>
          <p:nvPr/>
        </p:nvSpPr>
        <p:spPr bwMode="auto">
          <a:xfrm>
            <a:off x="1225550" y="4860925"/>
            <a:ext cx="1001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latin typeface="+mn-lt"/>
              </a:rPr>
              <a:t>Present</a:t>
            </a:r>
          </a:p>
          <a:p>
            <a:pPr algn="ctr" eaLnBrk="0" hangingPunct="0"/>
            <a:r>
              <a:rPr lang="en-US" sz="2000" b="1">
                <a:latin typeface="+mn-lt"/>
              </a:rPr>
              <a:t>Worth</a:t>
            </a:r>
          </a:p>
        </p:txBody>
      </p:sp>
      <p:sp>
        <p:nvSpPr>
          <p:cNvPr id="76841" name="Line 41"/>
          <p:cNvSpPr>
            <a:spLocks noChangeShapeType="1"/>
          </p:cNvSpPr>
          <p:nvPr/>
        </p:nvSpPr>
        <p:spPr bwMode="auto">
          <a:xfrm>
            <a:off x="1679575" y="3370263"/>
            <a:ext cx="0" cy="1430337"/>
          </a:xfrm>
          <a:prstGeom prst="line">
            <a:avLst/>
          </a:prstGeom>
          <a:noFill/>
          <a:ln w="63500">
            <a:solidFill>
              <a:srgbClr val="00B0F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b="1">
              <a:latin typeface="+mn-lt"/>
            </a:endParaRPr>
          </a:p>
        </p:txBody>
      </p:sp>
      <p:sp>
        <p:nvSpPr>
          <p:cNvPr id="76842" name="Rectangle 42"/>
          <p:cNvSpPr>
            <a:spLocks noChangeArrowheads="1"/>
          </p:cNvSpPr>
          <p:nvPr/>
        </p:nvSpPr>
        <p:spPr bwMode="auto">
          <a:xfrm>
            <a:off x="3862388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6843" name="Rectangle 43"/>
          <p:cNvSpPr>
            <a:spLocks noChangeArrowheads="1"/>
          </p:cNvSpPr>
          <p:nvPr/>
        </p:nvSpPr>
        <p:spPr bwMode="auto">
          <a:xfrm>
            <a:off x="3736975" y="3675063"/>
            <a:ext cx="2819400" cy="4572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graphicFrame>
        <p:nvGraphicFramePr>
          <p:cNvPr id="76844" name="Object 44"/>
          <p:cNvGraphicFramePr>
            <a:graphicFrameLocks noChangeAspect="1"/>
          </p:cNvGraphicFramePr>
          <p:nvPr>
            <p:extLst/>
          </p:nvPr>
        </p:nvGraphicFramePr>
        <p:xfrm>
          <a:off x="3902075" y="3698875"/>
          <a:ext cx="2617788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Equation" r:id="rId4" imgW="1384200" imgH="228600" progId="Equation.3">
                  <p:embed/>
                </p:oleObj>
              </mc:Choice>
              <mc:Fallback>
                <p:oleObj name="Equation" r:id="rId4" imgW="1384200" imgH="228600" progId="Equation.3">
                  <p:embed/>
                  <p:pic>
                    <p:nvPicPr>
                      <p:cNvPr id="76844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2075" y="3698875"/>
                        <a:ext cx="2617788" cy="433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02323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7" name="Rectangle 5"/>
          <p:cNvSpPr>
            <a:spLocks noChangeArrowheads="1"/>
          </p:cNvSpPr>
          <p:nvPr/>
        </p:nvSpPr>
        <p:spPr bwMode="auto">
          <a:xfrm>
            <a:off x="500034" y="642918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200" b="1" dirty="0" smtClean="0">
                <a:solidFill>
                  <a:schemeClr val="tx2"/>
                </a:solidFill>
                <a:latin typeface="+mj-lt"/>
              </a:rPr>
              <a:t>Mixed-Dollar Analysis</a:t>
            </a:r>
            <a:endParaRPr lang="en-US" sz="3200" b="1" dirty="0">
              <a:solidFill>
                <a:schemeClr val="tx2"/>
              </a:solidFill>
              <a:latin typeface="+mj-lt"/>
            </a:endParaRPr>
          </a:p>
        </p:txBody>
      </p:sp>
      <p:graphicFrame>
        <p:nvGraphicFramePr>
          <p:cNvPr id="90118" name="Group 6"/>
          <p:cNvGraphicFramePr>
            <a:graphicFrameLocks noGrp="1"/>
          </p:cNvGraphicFramePr>
          <p:nvPr/>
        </p:nvGraphicFramePr>
        <p:xfrm>
          <a:off x="457200" y="3194050"/>
          <a:ext cx="8229600" cy="2911475"/>
        </p:xfrm>
        <a:graphic>
          <a:graphicData uri="http://schemas.openxmlformats.org/drawingml/2006/table">
            <a:tbl>
              <a:tblPr/>
              <a:tblGrid>
                <a:gridCol w="2017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9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925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Age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(Current Age = 5 Years Old)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Estimated College Expenses in Today’s Dollars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College Expenses Converted into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Equivalent Actual Dollars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18 (Freshman)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$30,000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$30,000(</a:t>
                      </a: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F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,6%,13) = $63,988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19 (Sophomore)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30,000(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F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,6%,14) = 67,827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20 (Junior)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30,000(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F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,6%,15) = 71,897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21 (senior)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30,000(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F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,6%,16) = 76,211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0144" name="Text Box 32"/>
          <p:cNvSpPr txBox="1">
            <a:spLocks noChangeArrowheads="1"/>
          </p:cNvSpPr>
          <p:nvPr/>
        </p:nvSpPr>
        <p:spPr bwMode="auto">
          <a:xfrm>
            <a:off x="669925" y="211931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1600">
              <a:latin typeface="Times New Roman" pitchFamily="18" charset="0"/>
            </a:endParaRPr>
          </a:p>
        </p:txBody>
      </p:sp>
      <p:sp>
        <p:nvSpPr>
          <p:cNvPr id="90145" name="Text Box 33"/>
          <p:cNvSpPr txBox="1">
            <a:spLocks noChangeArrowheads="1"/>
          </p:cNvSpPr>
          <p:nvPr/>
        </p:nvSpPr>
        <p:spPr bwMode="auto">
          <a:xfrm>
            <a:off x="434152" y="1625868"/>
            <a:ext cx="836136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College Savings Plan</a:t>
            </a:r>
            <a:r>
              <a:rPr lang="en-US" sz="2000" b="1" dirty="0" smtClean="0">
                <a:latin typeface="+mj-lt"/>
              </a:rPr>
              <a:t>: Determine the required quarterly contribution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Approach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Convert any </a:t>
            </a: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cash flow elements in constant dollars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into </a:t>
            </a: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actual dollars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 Then use the </a:t>
            </a: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market interest rate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to find the equivalent present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value. Assume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6% and </a:t>
            </a:r>
            <a:r>
              <a:rPr lang="en-US" sz="20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8% compounded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quarterly.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34457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3" name="Rectangle 5"/>
          <p:cNvSpPr>
            <a:spLocks noGrp="1" noChangeArrowheads="1"/>
          </p:cNvSpPr>
          <p:nvPr>
            <p:ph type="title"/>
          </p:nvPr>
        </p:nvSpPr>
        <p:spPr>
          <a:xfrm>
            <a:off x="571472" y="571480"/>
            <a:ext cx="7772400" cy="1143000"/>
          </a:xfrm>
        </p:spPr>
        <p:txBody>
          <a:bodyPr/>
          <a:lstStyle/>
          <a:p>
            <a:r>
              <a:rPr lang="en-US" sz="3300" b="1" dirty="0" smtClean="0"/>
              <a:t>Required </a:t>
            </a:r>
            <a:r>
              <a:rPr lang="en-US" sz="3300" b="1" dirty="0"/>
              <a:t>Quarterly Contributions to College Funds</a:t>
            </a:r>
          </a:p>
        </p:txBody>
      </p:sp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611188" y="4508500"/>
            <a:ext cx="1676400" cy="5334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78851" name="Picture 3" descr="fig1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2143116"/>
            <a:ext cx="5286412" cy="392136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539750" y="2420938"/>
            <a:ext cx="2360613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/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2%, 48)</a:t>
            </a:r>
          </a:p>
          <a:p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$229,211</a:t>
            </a:r>
          </a:p>
          <a:p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Let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and solve</a:t>
            </a: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</a:p>
          <a:p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$2,888.48</a:t>
            </a:r>
          </a:p>
        </p:txBody>
      </p:sp>
    </p:spTree>
    <p:extLst>
      <p:ext uri="{BB962C8B-B14F-4D97-AF65-F5344CB8AC3E}">
        <p14:creationId xmlns:p14="http://schemas.microsoft.com/office/powerpoint/2010/main" val="78524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Chapter Opening Story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200" b="1" dirty="0" smtClean="0">
                <a:solidFill>
                  <a:srgbClr val="FF0000"/>
                </a:solidFill>
                <a:latin typeface="+mj-lt"/>
              </a:rPr>
              <a:t>Purchasing Power: The Big Mac Index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 indicator of a country’s individual purchasing power.</a:t>
            </a:r>
            <a:endParaRPr lang="en-US" sz="22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Big Mac prices are calculated by converting the average national Big Mac prices with the latest exchange rate to U.S. dollars.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Two dominant factors are Inflation and cost of labor.</a:t>
            </a:r>
            <a:endParaRPr lang="en-US" sz="2600" dirty="0" smtClean="0"/>
          </a:p>
          <a:p>
            <a:endParaRPr lang="en-US" sz="26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724950"/>
            <a:ext cx="4038600" cy="42764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88024" y="6002039"/>
            <a:ext cx="344196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Source: “The Big Mac Index,” The Economist, January 25, 2014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z="3400" b="1" dirty="0"/>
              <a:t>Effects of Inflation on </a:t>
            </a:r>
            <a:r>
              <a:rPr lang="en-US" sz="3400" b="1" dirty="0" smtClean="0"/>
              <a:t>Projects </a:t>
            </a:r>
            <a:r>
              <a:rPr lang="en-US" sz="3400" b="1" dirty="0"/>
              <a:t>with Depreciable </a:t>
            </a:r>
            <a:r>
              <a:rPr lang="en-US" sz="3400" b="1" dirty="0" smtClean="0"/>
              <a:t>Assets</a:t>
            </a:r>
            <a:endParaRPr lang="en-US" sz="3400" b="1" dirty="0"/>
          </a:p>
        </p:txBody>
      </p:sp>
      <p:graphicFrame>
        <p:nvGraphicFramePr>
          <p:cNvPr id="65558" name="Group 22"/>
          <p:cNvGraphicFramePr>
            <a:graphicFrameLocks noGrp="1"/>
          </p:cNvGraphicFramePr>
          <p:nvPr/>
        </p:nvGraphicFramePr>
        <p:xfrm>
          <a:off x="914400" y="1828800"/>
          <a:ext cx="7391400" cy="3584258"/>
        </p:xfrm>
        <a:graphic>
          <a:graphicData uri="http://schemas.openxmlformats.org/drawingml/2006/table">
            <a:tbl>
              <a:tblPr/>
              <a:tblGrid>
                <a:gridCol w="274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6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Effects of Inflation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Depreciation expense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Salvage value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Depreciation expense is charged to taxable income in dollars of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declining values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; taxable income is overstated, resulting in higher taxes.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Inflated salvage value combined with book values based on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historical costs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results in higher taxable gains.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5550" name="Text Box 14"/>
          <p:cNvSpPr txBox="1">
            <a:spLocks noChangeArrowheads="1"/>
          </p:cNvSpPr>
          <p:nvPr/>
        </p:nvSpPr>
        <p:spPr bwMode="auto">
          <a:xfrm>
            <a:off x="1547813" y="5445125"/>
            <a:ext cx="675627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Note: Depreciation expenses are based on historical costs and</a:t>
            </a: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always expressed in 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actual 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dollars</a:t>
            </a:r>
            <a:r>
              <a:rPr lang="en-US" sz="2000" b="1" dirty="0" smtClean="0">
                <a:solidFill>
                  <a:srgbClr val="595959"/>
                </a:solidFill>
                <a:latin typeface="+mj-lt"/>
              </a:rPr>
              <a:t>.</a:t>
            </a:r>
            <a:endParaRPr lang="en-US" sz="2000" b="1" dirty="0">
              <a:solidFill>
                <a:srgbClr val="59595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2439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Example </a:t>
            </a:r>
            <a:r>
              <a:rPr lang="en-US" sz="3600" b="1" dirty="0" smtClean="0"/>
              <a:t>11.8: Effects of Inflation on Depreciable Assets</a:t>
            </a:r>
            <a:endParaRPr lang="en-US" sz="3600" b="1" dirty="0"/>
          </a:p>
        </p:txBody>
      </p:sp>
      <p:pic>
        <p:nvPicPr>
          <p:cNvPr id="87041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860032" y="2132856"/>
            <a:ext cx="3744416" cy="321252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6" name="Text Placeholder 5"/>
          <p:cNvSpPr>
            <a:spLocks noGrp="1"/>
          </p:cNvSpPr>
          <p:nvPr>
            <p:ph sz="half" idx="2"/>
          </p:nvPr>
        </p:nvSpPr>
        <p:spPr>
          <a:xfrm>
            <a:off x="533400" y="1772816"/>
            <a:ext cx="4038600" cy="452596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Reconsider Example 11.1 with: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general inflation = 5% during the next five years is expected to increase by 5% annually.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Sales, operating costs, and working capital requirements are assumed to increase accordingly.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Depreciation will remain unchanged, but taxes, profits, and thus cash flow will be higher. 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firm’s inflation-free interest rate is known to be 15%.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Determine the PW of the project.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8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581772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Solution: Excel </a:t>
            </a:r>
            <a:r>
              <a:rPr lang="en-US" sz="4000" b="1" dirty="0"/>
              <a:t>Worksheet</a:t>
            </a:r>
          </a:p>
        </p:txBody>
      </p:sp>
      <p:pic>
        <p:nvPicPr>
          <p:cNvPr id="849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107357" y="392917"/>
            <a:ext cx="4786349" cy="6857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65669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7" name="Rectangle 13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724648"/>
          </a:xfrm>
        </p:spPr>
        <p:txBody>
          <a:bodyPr>
            <a:normAutofit/>
          </a:bodyPr>
          <a:lstStyle/>
          <a:p>
            <a:r>
              <a:rPr lang="en-US" sz="3600" b="1" dirty="0"/>
              <a:t>Effects of Borrowed Funds</a:t>
            </a:r>
            <a:r>
              <a:rPr lang="en-US" sz="3600" b="1" dirty="0" smtClean="0"/>
              <a:t> Under </a:t>
            </a:r>
            <a:r>
              <a:rPr lang="en-US" sz="3600" b="1" dirty="0"/>
              <a:t>Inflation</a:t>
            </a:r>
          </a:p>
        </p:txBody>
      </p:sp>
      <p:graphicFrame>
        <p:nvGraphicFramePr>
          <p:cNvPr id="67598" name="Group 14"/>
          <p:cNvGraphicFramePr>
            <a:graphicFrameLocks noGrp="1"/>
          </p:cNvGraphicFramePr>
          <p:nvPr>
            <p:extLst/>
          </p:nvPr>
        </p:nvGraphicFramePr>
        <p:xfrm>
          <a:off x="1187624" y="1828800"/>
          <a:ext cx="6480720" cy="3688432"/>
        </p:xfrm>
        <a:graphic>
          <a:graphicData uri="http://schemas.openxmlformats.org/drawingml/2006/table">
            <a:tbl>
              <a:tblPr/>
              <a:tblGrid>
                <a:gridCol w="2402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8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7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Effects of Inflation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14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Loan repayments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Borrowers repay historical loan amounts with dollars of decreased purchasing power, 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reducing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 the debt-financing cost.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39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Example </a:t>
            </a:r>
            <a:r>
              <a:rPr lang="en-US" sz="3200" b="1" dirty="0" smtClean="0"/>
              <a:t>11.10: </a:t>
            </a:r>
            <a:r>
              <a:rPr lang="en-US" sz="3200" b="1" dirty="0"/>
              <a:t>Effects of Inflation on Payments with Financing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idx="1"/>
          </p:nvPr>
        </p:nvSpPr>
        <p:spPr>
          <a:xfrm>
            <a:off x="1331640" y="1600200"/>
            <a:ext cx="735516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FF0000"/>
                </a:solidFill>
              </a:rPr>
              <a:t>Given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Borrowing rate = 15.5%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General inflation rate = 5%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Inflation-free interest rate = 15%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Amount of borrowing = $62,500 over 5 years</a:t>
            </a:r>
          </a:p>
          <a:p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FF0000"/>
                </a:solidFill>
              </a:rPr>
              <a:t>Find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NPW</a:t>
            </a:r>
          </a:p>
          <a:p>
            <a:pPr marL="0" indent="0">
              <a:buNone/>
            </a:pP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769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 rot="5400000">
            <a:off x="2945485" y="69873"/>
            <a:ext cx="5487795" cy="67182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15" name="Text Placeholder 14"/>
          <p:cNvSpPr>
            <a:spLocks noGrp="1"/>
          </p:cNvSpPr>
          <p:nvPr>
            <p:ph sz="half" idx="4294967295"/>
          </p:nvPr>
        </p:nvSpPr>
        <p:spPr>
          <a:xfrm>
            <a:off x="-488062" y="846138"/>
            <a:ext cx="2952328" cy="4525963"/>
          </a:xfrm>
        </p:spPr>
        <p:txBody>
          <a:bodyPr>
            <a:normAutofit fontScale="92500" lnSpcReduction="10000"/>
          </a:bodyPr>
          <a:lstStyle/>
          <a:p>
            <a:endParaRPr 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Market interest rate = 0.15 + 0.05 + 0.0075 = </a:t>
            </a:r>
            <a:r>
              <a:rPr lang="en-US" sz="2200" b="1" dirty="0" smtClean="0">
                <a:solidFill>
                  <a:srgbClr val="FF0000"/>
                </a:solidFill>
                <a:latin typeface="+mj-lt"/>
              </a:rPr>
              <a:t>20.75%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NPW without borrowing:     	 	   $38,898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NPW with borrowing: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$54,159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gain in NPW due to debt financing:  	  	  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$15,261</a:t>
            </a:r>
          </a:p>
          <a:p>
            <a:pPr>
              <a:buFont typeface="Wingdings" pitchFamily="2" charset="2"/>
              <a:buChar char="q"/>
            </a:pP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48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45" name="Rectangle 13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Autofit/>
          </a:bodyPr>
          <a:lstStyle/>
          <a:p>
            <a:r>
              <a:rPr lang="en-US" sz="3600" b="1" dirty="0"/>
              <a:t>Effects of Inflation on Return on Investment</a:t>
            </a:r>
          </a:p>
        </p:txBody>
      </p:sp>
      <p:graphicFrame>
        <p:nvGraphicFramePr>
          <p:cNvPr id="69634" name="Group 2"/>
          <p:cNvGraphicFramePr>
            <a:graphicFrameLocks noGrp="1"/>
          </p:cNvGraphicFramePr>
          <p:nvPr/>
        </p:nvGraphicFramePr>
        <p:xfrm>
          <a:off x="928662" y="2143116"/>
          <a:ext cx="7391400" cy="3154680"/>
        </p:xfrm>
        <a:graphic>
          <a:graphicData uri="http://schemas.openxmlformats.org/drawingml/2006/table">
            <a:tbl>
              <a:tblPr/>
              <a:tblGrid>
                <a:gridCol w="274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Effects of Inflation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Rate of Return and NPW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Unless revenues are sufficiently increased to keep pace with inflation, tax effects and/or a working capital drain result in lower rate of return or lower NPW.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236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Example 11.11: IRR Analysis with Inflation</a:t>
            </a:r>
            <a:endParaRPr lang="en-US" sz="3600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IRR in the absence of inflation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2493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80088" y="2174874"/>
            <a:ext cx="3994412" cy="40285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dirty="0" smtClean="0">
                <a:solidFill>
                  <a:srgbClr val="FF0000"/>
                </a:solidFill>
                <a:latin typeface="+mj-lt"/>
              </a:rPr>
              <a:t>IRR calculation under inflation</a:t>
            </a:r>
            <a:endParaRPr lang="en-US" sz="18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2493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4645025" y="2327821"/>
            <a:ext cx="4041775" cy="387558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21171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914400"/>
          </a:xfrm>
        </p:spPr>
        <p:txBody>
          <a:bodyPr>
            <a:normAutofit/>
          </a:bodyPr>
          <a:lstStyle/>
          <a:p>
            <a:r>
              <a:rPr lang="en-US" sz="3600" b="1" dirty="0"/>
              <a:t>Rate of Return Analysis</a:t>
            </a:r>
            <a:r>
              <a:rPr lang="en-US" sz="3600" b="1" dirty="0" smtClean="0"/>
              <a:t> Under </a:t>
            </a:r>
            <a:r>
              <a:rPr lang="en-US" sz="3600" b="1" dirty="0"/>
              <a:t>Inflation</a:t>
            </a:r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76400"/>
            <a:ext cx="3962400" cy="4419600"/>
          </a:xfrm>
        </p:spPr>
        <p:txBody>
          <a:bodyPr/>
          <a:lstStyle/>
          <a:p>
            <a:r>
              <a:rPr lang="en-US" sz="2200" b="1" dirty="0">
                <a:solidFill>
                  <a:srgbClr val="FF0000"/>
                </a:solidFill>
                <a:latin typeface="+mj-lt"/>
              </a:rPr>
              <a:t>Principle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True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(real) rate of return should be based on constant dollars.</a:t>
            </a:r>
          </a:p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the rate of return is computed based on 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cash flows in actual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dollars, the real rate of return can be calculated as:</a:t>
            </a:r>
          </a:p>
        </p:txBody>
      </p:sp>
      <p:graphicFrame>
        <p:nvGraphicFramePr>
          <p:cNvPr id="72709" name="Group 5"/>
          <p:cNvGraphicFramePr>
            <a:graphicFrameLocks noGrp="1"/>
          </p:cNvGraphicFramePr>
          <p:nvPr/>
        </p:nvGraphicFramePr>
        <p:xfrm>
          <a:off x="4953000" y="1676400"/>
          <a:ext cx="3352800" cy="3169920"/>
        </p:xfrm>
        <a:graphic>
          <a:graphicData uri="http://schemas.openxmlformats.org/drawingml/2006/table">
            <a:tbl>
              <a:tblPr/>
              <a:tblGrid>
                <a:gridCol w="601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4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3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Net cash flows in actual dollars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Net cash flows in constant dollars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0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-$30,000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13,570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15,860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13,358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13,626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-$30,000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12,336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13,108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10,036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9,307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2723" name="Text Box 19"/>
          <p:cNvSpPr txBox="1">
            <a:spLocks noChangeArrowheads="1"/>
          </p:cNvSpPr>
          <p:nvPr/>
        </p:nvSpPr>
        <p:spPr bwMode="auto">
          <a:xfrm>
            <a:off x="5045895" y="4953000"/>
            <a:ext cx="324479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IRR               31.34%              19.40%    </a:t>
            </a:r>
          </a:p>
        </p:txBody>
      </p:sp>
      <p:graphicFrame>
        <p:nvGraphicFramePr>
          <p:cNvPr id="72724" name="Object 20"/>
          <p:cNvGraphicFramePr>
            <a:graphicFrameLocks noChangeAspect="1"/>
          </p:cNvGraphicFramePr>
          <p:nvPr/>
        </p:nvGraphicFramePr>
        <p:xfrm>
          <a:off x="1216025" y="4572007"/>
          <a:ext cx="2427281" cy="1357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Equation" r:id="rId4" imgW="1117440" imgH="1091880" progId="">
                  <p:embed/>
                </p:oleObj>
              </mc:Choice>
              <mc:Fallback>
                <p:oleObj name="Equation" r:id="rId4" imgW="1117440" imgH="1091880" progId="">
                  <p:embed/>
                  <p:pic>
                    <p:nvPicPr>
                      <p:cNvPr id="7272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6025" y="4572007"/>
                        <a:ext cx="2427281" cy="1357323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27" name="Object 23"/>
          <p:cNvGraphicFramePr>
            <a:graphicFrameLocks noChangeAspect="1"/>
          </p:cNvGraphicFramePr>
          <p:nvPr/>
        </p:nvGraphicFramePr>
        <p:xfrm>
          <a:off x="6096000" y="1262063"/>
          <a:ext cx="1119188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Equation" r:id="rId6" imgW="533160" imgH="304560" progId="">
                  <p:embed/>
                </p:oleObj>
              </mc:Choice>
              <mc:Fallback>
                <p:oleObj name="Equation" r:id="rId6" imgW="533160" imgH="304560" progId="">
                  <p:embed/>
                  <p:pic>
                    <p:nvPicPr>
                      <p:cNvPr id="7272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1262063"/>
                        <a:ext cx="1119188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7609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MARR to Use </a:t>
            </a:r>
            <a:endParaRPr lang="en-US" b="1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you use 31.34% as your IRR, you should use a </a:t>
            </a:r>
            <a:r>
              <a:rPr lang="en-US" sz="2800" b="1" u="sng" dirty="0">
                <a:solidFill>
                  <a:srgbClr val="FF0000"/>
                </a:solidFill>
                <a:latin typeface="+mj-lt"/>
              </a:rPr>
              <a:t>market interest rate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(or inflation-adjusted MARR) to make an accept and reject decision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you use 19.40% as your IRR, you should use </a:t>
            </a:r>
            <a:r>
              <a:rPr lang="en-US" sz="2800" b="1" u="sng" dirty="0">
                <a:solidFill>
                  <a:srgbClr val="FF0000"/>
                </a:solidFill>
                <a:latin typeface="+mj-lt"/>
              </a:rPr>
              <a:t>an inflation-free interest rate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(inflation-free MARR) to make an accept and reject decision. In our example, MARR’ = 20%.</a:t>
            </a:r>
          </a:p>
        </p:txBody>
      </p:sp>
    </p:spTree>
    <p:extLst>
      <p:ext uri="{BB962C8B-B14F-4D97-AF65-F5344CB8AC3E}">
        <p14:creationId xmlns:p14="http://schemas.microsoft.com/office/powerpoint/2010/main" val="778216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55" name="Rectangle 23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65321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+mn-lt"/>
              </a:rPr>
              <a:t>Inflation: Decrease in Purchasing Power</a:t>
            </a:r>
            <a:endParaRPr lang="en-US" sz="3600" b="1" dirty="0">
              <a:latin typeface="+mn-lt"/>
            </a:endParaRPr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69636" name="Line 4"/>
          <p:cNvSpPr>
            <a:spLocks noChangeShapeType="1"/>
          </p:cNvSpPr>
          <p:nvPr/>
        </p:nvSpPr>
        <p:spPr bwMode="auto">
          <a:xfrm>
            <a:off x="1463675" y="2500313"/>
            <a:ext cx="213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69637" name="Line 5"/>
          <p:cNvSpPr>
            <a:spLocks noChangeShapeType="1"/>
          </p:cNvSpPr>
          <p:nvPr/>
        </p:nvSpPr>
        <p:spPr bwMode="auto">
          <a:xfrm flipV="1">
            <a:off x="1463675" y="1814513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1295400" y="2562225"/>
            <a:ext cx="6006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1990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1524000" y="1722438"/>
            <a:ext cx="7040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$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110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69640" name="Line 8"/>
          <p:cNvSpPr>
            <a:spLocks noChangeShapeType="1"/>
          </p:cNvSpPr>
          <p:nvPr/>
        </p:nvSpPr>
        <p:spPr bwMode="auto">
          <a:xfrm>
            <a:off x="4892675" y="2500313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69641" name="Text Box 9"/>
          <p:cNvSpPr txBox="1">
            <a:spLocks noChangeArrowheads="1"/>
          </p:cNvSpPr>
          <p:nvPr/>
        </p:nvSpPr>
        <p:spPr bwMode="auto">
          <a:xfrm>
            <a:off x="4835525" y="2557463"/>
            <a:ext cx="218040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1990             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2015           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69642" name="Line 10"/>
          <p:cNvSpPr>
            <a:spLocks noChangeShapeType="1"/>
          </p:cNvSpPr>
          <p:nvPr/>
        </p:nvSpPr>
        <p:spPr bwMode="auto">
          <a:xfrm flipV="1">
            <a:off x="6340475" y="1814513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69643" name="Text Box 11"/>
          <p:cNvSpPr txBox="1">
            <a:spLocks noChangeArrowheads="1"/>
          </p:cNvSpPr>
          <p:nvPr/>
        </p:nvSpPr>
        <p:spPr bwMode="auto">
          <a:xfrm>
            <a:off x="6340475" y="1676400"/>
            <a:ext cx="7040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$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110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685800" y="2895600"/>
            <a:ext cx="37496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could buy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50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Big Macs in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the year 1990 with $110.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4724400" y="2895600"/>
            <a:ext cx="37496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can only buy </a:t>
            </a:r>
            <a:r>
              <a:rPr lang="en-US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23.81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Big Macs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 the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year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2015.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69646" name="Text Box 14"/>
          <p:cNvSpPr txBox="1">
            <a:spLocks noChangeArrowheads="1"/>
          </p:cNvSpPr>
          <p:nvPr/>
        </p:nvSpPr>
        <p:spPr bwMode="auto">
          <a:xfrm>
            <a:off x="1697038" y="4079875"/>
            <a:ext cx="16722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2.20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/ unit</a:t>
            </a:r>
          </a:p>
        </p:txBody>
      </p:sp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4902200" y="4094163"/>
            <a:ext cx="16722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$4.62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/ unit</a:t>
            </a:r>
          </a:p>
        </p:txBody>
      </p:sp>
      <p:sp>
        <p:nvSpPr>
          <p:cNvPr id="69648" name="Line 16"/>
          <p:cNvSpPr>
            <a:spLocks noChangeShapeType="1"/>
          </p:cNvSpPr>
          <p:nvPr/>
        </p:nvSpPr>
        <p:spPr bwMode="auto">
          <a:xfrm>
            <a:off x="3733800" y="43434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9649" name="Text Box 17"/>
          <p:cNvSpPr txBox="1">
            <a:spLocks noChangeArrowheads="1"/>
          </p:cNvSpPr>
          <p:nvPr/>
        </p:nvSpPr>
        <p:spPr bwMode="auto">
          <a:xfrm>
            <a:off x="3829050" y="3927475"/>
            <a:ext cx="11063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+210%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69650" name="Text Box 18"/>
          <p:cNvSpPr txBox="1">
            <a:spLocks noChangeArrowheads="1"/>
          </p:cNvSpPr>
          <p:nvPr/>
        </p:nvSpPr>
        <p:spPr bwMode="auto">
          <a:xfrm>
            <a:off x="3505200" y="4343400"/>
            <a:ext cx="13874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1600" b="1" dirty="0">
                <a:solidFill>
                  <a:srgbClr val="FF0000"/>
                </a:solidFill>
                <a:latin typeface="+mj-lt"/>
              </a:rPr>
              <a:t>Price change due to inflation</a:t>
            </a:r>
          </a:p>
        </p:txBody>
      </p:sp>
      <p:sp>
        <p:nvSpPr>
          <p:cNvPr id="69651" name="Text Box 19"/>
          <p:cNvSpPr txBox="1">
            <a:spLocks noChangeArrowheads="1"/>
          </p:cNvSpPr>
          <p:nvPr/>
        </p:nvSpPr>
        <p:spPr bwMode="auto">
          <a:xfrm>
            <a:off x="6156325" y="478631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160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69652" name="Text Box 20"/>
          <p:cNvSpPr txBox="1">
            <a:spLocks noChangeArrowheads="1"/>
          </p:cNvSpPr>
          <p:nvPr/>
        </p:nvSpPr>
        <p:spPr bwMode="auto">
          <a:xfrm>
            <a:off x="4343400" y="5181600"/>
            <a:ext cx="429188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$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110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 year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2015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has only $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52.38 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worth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the purchasing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power of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1990.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69653" name="Line 21"/>
          <p:cNvSpPr>
            <a:spLocks noChangeShapeType="1"/>
          </p:cNvSpPr>
          <p:nvPr/>
        </p:nvSpPr>
        <p:spPr bwMode="auto">
          <a:xfrm flipV="1">
            <a:off x="6324600" y="1828800"/>
            <a:ext cx="0" cy="685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69654" name="Line 22"/>
          <p:cNvSpPr>
            <a:spLocks noChangeShapeType="1"/>
          </p:cNvSpPr>
          <p:nvPr/>
        </p:nvSpPr>
        <p:spPr bwMode="auto">
          <a:xfrm flipV="1">
            <a:off x="1447800" y="1828800"/>
            <a:ext cx="0" cy="685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69656" name="Line 24"/>
          <p:cNvSpPr>
            <a:spLocks noChangeShapeType="1"/>
          </p:cNvSpPr>
          <p:nvPr/>
        </p:nvSpPr>
        <p:spPr bwMode="auto">
          <a:xfrm>
            <a:off x="5148263" y="24209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21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b="1" dirty="0"/>
              <a:t>Effects of Inflation on Working Capital</a:t>
            </a:r>
          </a:p>
        </p:txBody>
      </p:sp>
      <p:graphicFrame>
        <p:nvGraphicFramePr>
          <p:cNvPr id="68610" name="Group 2"/>
          <p:cNvGraphicFramePr>
            <a:graphicFrameLocks noGrp="1"/>
          </p:cNvGraphicFramePr>
          <p:nvPr/>
        </p:nvGraphicFramePr>
        <p:xfrm>
          <a:off x="857224" y="2357430"/>
          <a:ext cx="7391400" cy="2717800"/>
        </p:xfrm>
        <a:graphic>
          <a:graphicData uri="http://schemas.openxmlformats.org/drawingml/2006/table">
            <a:tbl>
              <a:tblPr/>
              <a:tblGrid>
                <a:gridCol w="274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Effects of Inflation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Working capital requirement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Known as 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working capital drain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 the cost of working capital increases in an inflationary environment.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03588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Example </a:t>
            </a:r>
            <a:r>
              <a:rPr lang="en-US" sz="2800" b="1" dirty="0" smtClean="0"/>
              <a:t>11.12: Effects of Inflation on Working Capital </a:t>
            </a:r>
            <a:endParaRPr lang="en-US" sz="2800" b="1" dirty="0"/>
          </a:p>
        </p:txBody>
      </p:sp>
      <p:pic>
        <p:nvPicPr>
          <p:cNvPr id="113665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000240"/>
            <a:ext cx="4038600" cy="41434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11366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214554"/>
            <a:ext cx="4038600" cy="39290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11366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000241"/>
            <a:ext cx="407196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32549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4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Working Capital Requirements</a:t>
            </a:r>
            <a:r>
              <a:rPr lang="en-US" sz="3600" b="1" dirty="0" smtClean="0"/>
              <a:t> Under </a:t>
            </a:r>
            <a:r>
              <a:rPr lang="en-US" sz="3600" b="1" dirty="0"/>
              <a:t>Inflation</a:t>
            </a:r>
          </a:p>
        </p:txBody>
      </p:sp>
      <p:pic>
        <p:nvPicPr>
          <p:cNvPr id="99333" name="Picture 5" descr="fg11_04EXM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67009" y="1042691"/>
            <a:ext cx="5443688" cy="5335013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84054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73" name="Rectangle 17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724648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Deflation: Increase in Purchasing Power </a:t>
            </a:r>
            <a:endParaRPr lang="en-US" sz="3600" b="1" dirty="0"/>
          </a:p>
        </p:txBody>
      </p:sp>
      <p:sp>
        <p:nvSpPr>
          <p:cNvPr id="70658" name="Line 2"/>
          <p:cNvSpPr>
            <a:spLocks noChangeShapeType="1"/>
          </p:cNvSpPr>
          <p:nvPr/>
        </p:nvSpPr>
        <p:spPr bwMode="auto">
          <a:xfrm>
            <a:off x="914400" y="21336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70659" name="Line 3"/>
          <p:cNvSpPr>
            <a:spLocks noChangeShapeType="1"/>
          </p:cNvSpPr>
          <p:nvPr/>
        </p:nvSpPr>
        <p:spPr bwMode="auto">
          <a:xfrm>
            <a:off x="4876800" y="21336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1624409" y="2133600"/>
            <a:ext cx="6006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2012                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70661" name="Line 5"/>
          <p:cNvSpPr>
            <a:spLocks noChangeShapeType="1"/>
          </p:cNvSpPr>
          <p:nvPr/>
        </p:nvSpPr>
        <p:spPr bwMode="auto">
          <a:xfrm flipV="1">
            <a:off x="1908175" y="1557338"/>
            <a:ext cx="0" cy="6096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1928794" y="1428736"/>
            <a:ext cx="6014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$100</a:t>
            </a: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5774182" y="2133600"/>
            <a:ext cx="20835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2012                       2015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70664" name="Line 8"/>
          <p:cNvSpPr>
            <a:spLocks noChangeShapeType="1"/>
          </p:cNvSpPr>
          <p:nvPr/>
        </p:nvSpPr>
        <p:spPr bwMode="auto">
          <a:xfrm flipV="1">
            <a:off x="7572396" y="1643050"/>
            <a:ext cx="0" cy="5334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70665" name="Text Box 9"/>
          <p:cNvSpPr txBox="1">
            <a:spLocks noChangeArrowheads="1"/>
          </p:cNvSpPr>
          <p:nvPr/>
        </p:nvSpPr>
        <p:spPr bwMode="auto">
          <a:xfrm>
            <a:off x="7643834" y="1500174"/>
            <a:ext cx="6014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$100</a:t>
            </a:r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609600" y="2835275"/>
            <a:ext cx="32924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With $100, you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could purchase </a:t>
            </a:r>
            <a:r>
              <a:rPr lang="en-US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27.17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gallons of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unleaded gasoline in 2012.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70667" name="Text Box 11"/>
          <p:cNvSpPr txBox="1">
            <a:spLocks noChangeArrowheads="1"/>
          </p:cNvSpPr>
          <p:nvPr/>
        </p:nvSpPr>
        <p:spPr bwMode="auto">
          <a:xfrm>
            <a:off x="4724400" y="2819400"/>
            <a:ext cx="32924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With $100, you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can now purchase </a:t>
            </a:r>
            <a:r>
              <a:rPr lang="en-US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42.55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gallons of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unleaded gasoline in 2015.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70668" name="Text Box 12"/>
          <p:cNvSpPr txBox="1">
            <a:spLocks noChangeArrowheads="1"/>
          </p:cNvSpPr>
          <p:nvPr/>
        </p:nvSpPr>
        <p:spPr bwMode="auto">
          <a:xfrm>
            <a:off x="1811338" y="4665663"/>
            <a:ext cx="19330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$3.68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/ gallon</a:t>
            </a:r>
          </a:p>
        </p:txBody>
      </p:sp>
      <p:sp>
        <p:nvSpPr>
          <p:cNvPr id="70669" name="Text Box 13"/>
          <p:cNvSpPr txBox="1">
            <a:spLocks noChangeArrowheads="1"/>
          </p:cNvSpPr>
          <p:nvPr/>
        </p:nvSpPr>
        <p:spPr bwMode="auto">
          <a:xfrm>
            <a:off x="5621338" y="4665663"/>
            <a:ext cx="19330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$2.35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/ gallon</a:t>
            </a:r>
          </a:p>
        </p:txBody>
      </p:sp>
      <p:sp>
        <p:nvSpPr>
          <p:cNvPr id="70670" name="Text Box 14"/>
          <p:cNvSpPr txBox="1">
            <a:spLocks noChangeArrowheads="1"/>
          </p:cNvSpPr>
          <p:nvPr/>
        </p:nvSpPr>
        <p:spPr bwMode="auto">
          <a:xfrm>
            <a:off x="3579813" y="5122863"/>
            <a:ext cx="24542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2000" b="1" dirty="0">
                <a:solidFill>
                  <a:srgbClr val="FF0000"/>
                </a:solidFill>
                <a:latin typeface="+mj-lt"/>
              </a:rPr>
              <a:t>Price change due to deflation</a:t>
            </a:r>
          </a:p>
        </p:txBody>
      </p:sp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3937752" y="4495800"/>
            <a:ext cx="12684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−36.14%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70672" name="Line 16"/>
          <p:cNvSpPr>
            <a:spLocks noChangeShapeType="1"/>
          </p:cNvSpPr>
          <p:nvPr/>
        </p:nvSpPr>
        <p:spPr bwMode="auto">
          <a:xfrm>
            <a:off x="3886200" y="4894263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70675" name="Line 19"/>
          <p:cNvSpPr>
            <a:spLocks noChangeShapeType="1"/>
          </p:cNvSpPr>
          <p:nvPr/>
        </p:nvSpPr>
        <p:spPr bwMode="auto">
          <a:xfrm>
            <a:off x="1187450" y="19891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70676" name="Line 20"/>
          <p:cNvSpPr>
            <a:spLocks noChangeShapeType="1"/>
          </p:cNvSpPr>
          <p:nvPr/>
        </p:nvSpPr>
        <p:spPr bwMode="auto">
          <a:xfrm>
            <a:off x="2700338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70677" name="Line 21"/>
          <p:cNvSpPr>
            <a:spLocks noChangeShapeType="1"/>
          </p:cNvSpPr>
          <p:nvPr/>
        </p:nvSpPr>
        <p:spPr bwMode="auto">
          <a:xfrm>
            <a:off x="3419475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70678" name="Line 22"/>
          <p:cNvSpPr>
            <a:spLocks noChangeShapeType="1"/>
          </p:cNvSpPr>
          <p:nvPr/>
        </p:nvSpPr>
        <p:spPr bwMode="auto">
          <a:xfrm>
            <a:off x="5219700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70679" name="Line 23"/>
          <p:cNvSpPr>
            <a:spLocks noChangeShapeType="1"/>
          </p:cNvSpPr>
          <p:nvPr/>
        </p:nvSpPr>
        <p:spPr bwMode="auto">
          <a:xfrm>
            <a:off x="6011863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70680" name="Line 24"/>
          <p:cNvSpPr>
            <a:spLocks noChangeShapeType="1"/>
          </p:cNvSpPr>
          <p:nvPr/>
        </p:nvSpPr>
        <p:spPr bwMode="auto">
          <a:xfrm>
            <a:off x="7596188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Inflation </a:t>
            </a:r>
            <a:r>
              <a:rPr lang="en-US" b="1" dirty="0" smtClean="0"/>
              <a:t>Terminology I</a:t>
            </a:r>
            <a:endParaRPr lang="en-US" b="1" dirty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Font typeface="Courier New" panose="02070309020205020404" pitchFamily="49" charset="0"/>
              <a:buChar char="o"/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Producer Price Index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  <a:r>
              <a:rPr lang="en-US" sz="1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statistical measure of industrial price change, compiled monthly by the Bureau of Labor Statistics, U.S. Department of Labor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buFont typeface="Courier New" panose="02070309020205020404" pitchFamily="49" charset="0"/>
              <a:buChar char="o"/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Consumer Price Index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  <a:r>
              <a:rPr lang="en-US" sz="1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statistical measure of change, over time, of the prices of goods and services in major expenditure groups—such as food, housing, apparel, transportation, and medical care—typically purchased by urban consumers</a:t>
            </a:r>
            <a:endParaRPr lang="en-US" sz="2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buFont typeface="Courier New" panose="02070309020205020404" pitchFamily="49" charset="0"/>
              <a:buChar char="o"/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Average Inflation Rate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600" b="1" i="1" dirty="0">
                <a:solidFill>
                  <a:srgbClr val="FF0000"/>
                </a:solidFill>
                <a:latin typeface="+mj-lt"/>
              </a:rPr>
              <a:t>f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):</a:t>
            </a:r>
            <a:r>
              <a:rPr lang="en-US" sz="1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single average 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rate that accounts for the effect of varying yearly inflation rates over a period of several </a:t>
            </a:r>
            <a:r>
              <a:rPr lang="en-US" sz="1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years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buFont typeface="Courier New" panose="02070309020205020404" pitchFamily="49" charset="0"/>
              <a:buChar char="o"/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General Inflation Rate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600" b="1" i="1" dirty="0">
                <a:solidFill>
                  <a:srgbClr val="FF0000"/>
                </a:solidFill>
                <a:latin typeface="+mj-lt"/>
              </a:rPr>
              <a:t>f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)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1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average inflation rate calculated based on the CPI for all items in the market </a:t>
            </a:r>
            <a:r>
              <a:rPr lang="en-US" sz="1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basket</a:t>
            </a: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endParaRPr lang="en-US" sz="1900" dirty="0">
              <a:solidFill>
                <a:schemeClr val="tx2"/>
              </a:solidFill>
            </a:endParaRPr>
          </a:p>
        </p:txBody>
      </p:sp>
      <p:sp>
        <p:nvSpPr>
          <p:cNvPr id="71684" name="Line 4"/>
          <p:cNvSpPr>
            <a:spLocks noChangeShapeType="1"/>
          </p:cNvSpPr>
          <p:nvPr/>
        </p:nvSpPr>
        <p:spPr bwMode="auto">
          <a:xfrm>
            <a:off x="4038600" y="4914992"/>
            <a:ext cx="228600" cy="0"/>
          </a:xfrm>
          <a:prstGeom prst="line">
            <a:avLst/>
          </a:prstGeom>
          <a:ln>
            <a:headEnd/>
            <a:tailEnd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1" name="Rectangle 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+mn-lt"/>
              </a:rPr>
              <a:t>Consumer Price </a:t>
            </a:r>
            <a:r>
              <a:rPr lang="en-US" sz="4000" b="1" dirty="0" smtClean="0">
                <a:latin typeface="+mn-lt"/>
              </a:rPr>
              <a:t>Index (CPI)</a:t>
            </a:r>
            <a:endParaRPr lang="en-US" sz="4000" b="1" dirty="0">
              <a:latin typeface="+mn-lt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0" y="1624012"/>
            <a:ext cx="4038600" cy="4525963"/>
          </a:xfrm>
        </p:spPr>
        <p:txBody>
          <a:bodyPr>
            <a:normAutofit lnSpcReduction="10000"/>
          </a:bodyPr>
          <a:lstStyle/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CPI (Old measure) − Base Period = 1967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1967: 100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2015: 712.35 (May)</a:t>
            </a:r>
          </a:p>
          <a:p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CPI (New measure) − Base Period (1982–84)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1982–84: 100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2015: 237.85 (May)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sz="half" idx="2"/>
          </p:nvPr>
        </p:nvSpPr>
        <p:spPr>
          <a:xfrm>
            <a:off x="533400" y="1502296"/>
            <a:ext cx="4038600" cy="4525963"/>
          </a:xfrm>
        </p:spPr>
        <p:txBody>
          <a:bodyPr>
            <a:normAutofit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b="1" dirty="0" smtClean="0">
                <a:solidFill>
                  <a:srgbClr val="FF0000"/>
                </a:solidFill>
              </a:rPr>
              <a:t>Definition</a:t>
            </a:r>
            <a:r>
              <a:rPr lang="en-US" b="1" dirty="0" smtClean="0"/>
              <a:t>: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 measure that examines the weighted average prices of a consumer goods and services.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b="1" dirty="0" smtClean="0">
                <a:solidFill>
                  <a:srgbClr val="FF0000"/>
                </a:solidFill>
              </a:rPr>
              <a:t>How to calculate</a:t>
            </a:r>
            <a:r>
              <a:rPr lang="en-US" b="1" dirty="0" smtClean="0"/>
              <a:t>: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Taking price changes for each item in the market basket of goods and services and averaging them. 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609600" y="38100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800" b="1">
              <a:solidFill>
                <a:schemeClr val="tx2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Selected Price </a:t>
            </a:r>
            <a:r>
              <a:rPr lang="en-US" sz="3600" b="1" dirty="0" smtClean="0"/>
              <a:t>Indexes</a:t>
            </a:r>
            <a:endParaRPr lang="en-US" sz="3600" b="1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1787203"/>
            <a:ext cx="8229600" cy="41519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5" name="Rectangle 13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8054975" cy="116205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Average Inflation Rate (</a:t>
            </a:r>
            <a:r>
              <a:rPr lang="en-US" sz="4800" b="1" i="1" dirty="0"/>
              <a:t>f </a:t>
            </a:r>
            <a:r>
              <a:rPr lang="en-US" sz="4800" b="1" dirty="0"/>
              <a:t>)</a:t>
            </a:r>
          </a:p>
        </p:txBody>
      </p:sp>
      <p:sp>
        <p:nvSpPr>
          <p:cNvPr id="17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4355976" y="1676400"/>
            <a:ext cx="4330824" cy="361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buFont typeface="Courier New" panose="02070309020205020404" pitchFamily="49" charset="0"/>
              <a:buChar char="o"/>
            </a:pP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Step 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1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Find the actual inflated price at the end of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year 2.</a:t>
            </a:r>
            <a:b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None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$100 ( 1 + 0.04) ( 1 + 0.08) = $112.32</a:t>
            </a:r>
          </a:p>
          <a:p>
            <a:pPr eaLnBrk="0" hangingPunct="0"/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+mj-lt"/>
              </a:rPr>
              <a:t>Step 2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Find the average inflation rate by solving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following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equivalence equation.</a:t>
            </a:r>
          </a:p>
          <a:p>
            <a:pPr eaLnBrk="0" hangingPunct="0">
              <a:buNone/>
            </a:pP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None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100 ( 1+ </a:t>
            </a: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</a:t>
            </a:r>
            <a:r>
              <a:rPr lang="en-US" sz="18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 $112.32</a:t>
            </a:r>
          </a:p>
          <a:p>
            <a:pPr eaLnBrk="0" hangingPunct="0">
              <a:buNone/>
            </a:pP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 5.98%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half" idx="2"/>
          </p:nvPr>
        </p:nvSpPr>
        <p:spPr>
          <a:xfrm>
            <a:off x="457200" y="1700808"/>
            <a:ext cx="3826768" cy="4425355"/>
          </a:xfrm>
        </p:spPr>
        <p:txBody>
          <a:bodyPr>
            <a:normAutofit/>
          </a:bodyPr>
          <a:lstStyle/>
          <a:p>
            <a:pPr eaLnBrk="0" hangingPunct="0"/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Given:</a:t>
            </a:r>
          </a:p>
          <a:p>
            <a:pPr marL="285750" indent="-285750" eaLnBrk="0" hangingPunct="0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Base Price = $100 (year 0)</a:t>
            </a:r>
          </a:p>
          <a:p>
            <a:pPr marL="285750" indent="-285750" eaLnBrk="0" hangingPunct="0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Inflation rate (year 1) = 4%</a:t>
            </a:r>
          </a:p>
          <a:p>
            <a:pPr marL="285750" indent="-285750" eaLnBrk="0" hangingPunct="0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Inflation rate (year 2) = 8%</a:t>
            </a:r>
          </a:p>
          <a:p>
            <a:pPr eaLnBrk="0" hangingPunct="0"/>
            <a:endParaRPr 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/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Find: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Average inflation rate over 2 years</a:t>
            </a:r>
          </a:p>
        </p:txBody>
      </p:sp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685800" y="2286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>
              <a:solidFill>
                <a:schemeClr val="tx2"/>
              </a:solidFill>
              <a:latin typeface="Garamond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339752" y="4693195"/>
            <a:ext cx="2877258" cy="1629403"/>
            <a:chOff x="2339752" y="4693195"/>
            <a:chExt cx="2877258" cy="1629403"/>
          </a:xfrm>
        </p:grpSpPr>
        <p:sp>
          <p:nvSpPr>
            <p:cNvPr id="74758" name="Line 6"/>
            <p:cNvSpPr>
              <a:spLocks noChangeShapeType="1"/>
            </p:cNvSpPr>
            <p:nvPr/>
          </p:nvSpPr>
          <p:spPr bwMode="auto">
            <a:xfrm>
              <a:off x="2660427" y="5549330"/>
              <a:ext cx="1981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b="1">
                <a:latin typeface="+mn-lt"/>
              </a:endParaRPr>
            </a:p>
          </p:txBody>
        </p:sp>
        <p:sp>
          <p:nvSpPr>
            <p:cNvPr id="74759" name="Line 7"/>
            <p:cNvSpPr>
              <a:spLocks noChangeShapeType="1"/>
            </p:cNvSpPr>
            <p:nvPr/>
          </p:nvSpPr>
          <p:spPr bwMode="auto">
            <a:xfrm flipV="1">
              <a:off x="4641627" y="4975028"/>
              <a:ext cx="0" cy="5743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b="1">
                <a:latin typeface="+mn-lt"/>
              </a:endParaRPr>
            </a:p>
          </p:txBody>
        </p:sp>
        <p:sp>
          <p:nvSpPr>
            <p:cNvPr id="74760" name="Line 8"/>
            <p:cNvSpPr>
              <a:spLocks noChangeShapeType="1"/>
            </p:cNvSpPr>
            <p:nvPr/>
          </p:nvSpPr>
          <p:spPr bwMode="auto">
            <a:xfrm>
              <a:off x="2660427" y="5549330"/>
              <a:ext cx="0" cy="4466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b="1">
                <a:latin typeface="+mn-lt"/>
              </a:endParaRPr>
            </a:p>
          </p:txBody>
        </p:sp>
        <p:sp>
          <p:nvSpPr>
            <p:cNvPr id="74761" name="Text Box 9"/>
            <p:cNvSpPr txBox="1">
              <a:spLocks noChangeArrowheads="1"/>
            </p:cNvSpPr>
            <p:nvPr/>
          </p:nvSpPr>
          <p:spPr bwMode="auto">
            <a:xfrm>
              <a:off x="2339752" y="5984044"/>
              <a:ext cx="60144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b="1">
                  <a:latin typeface="+mn-lt"/>
                </a:rPr>
                <a:t>$100</a:t>
              </a:r>
            </a:p>
          </p:txBody>
        </p:sp>
        <p:sp>
          <p:nvSpPr>
            <p:cNvPr id="74762" name="Text Box 10"/>
            <p:cNvSpPr txBox="1">
              <a:spLocks noChangeArrowheads="1"/>
            </p:cNvSpPr>
            <p:nvPr/>
          </p:nvSpPr>
          <p:spPr bwMode="auto">
            <a:xfrm>
              <a:off x="4355877" y="4693195"/>
              <a:ext cx="86113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b="1">
                  <a:latin typeface="+mn-lt"/>
                </a:rPr>
                <a:t>$112.32</a:t>
              </a:r>
            </a:p>
          </p:txBody>
        </p:sp>
        <p:sp>
          <p:nvSpPr>
            <p:cNvPr id="74763" name="Text Box 11"/>
            <p:cNvSpPr txBox="1">
              <a:spLocks noChangeArrowheads="1"/>
            </p:cNvSpPr>
            <p:nvPr/>
          </p:nvSpPr>
          <p:spPr bwMode="auto">
            <a:xfrm>
              <a:off x="2527077" y="5282120"/>
              <a:ext cx="121219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b="1">
                  <a:latin typeface="+mn-lt"/>
                </a:rPr>
                <a:t>0	1</a:t>
              </a:r>
            </a:p>
          </p:txBody>
        </p:sp>
        <p:sp>
          <p:nvSpPr>
            <p:cNvPr id="74764" name="Text Box 12"/>
            <p:cNvSpPr txBox="1">
              <a:spLocks noChangeArrowheads="1"/>
            </p:cNvSpPr>
            <p:nvPr/>
          </p:nvSpPr>
          <p:spPr bwMode="auto">
            <a:xfrm>
              <a:off x="4508277" y="5601177"/>
              <a:ext cx="28886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b="1">
                  <a:latin typeface="+mn-lt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103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1369</TotalTime>
  <Words>1895</Words>
  <Application>Microsoft Office PowerPoint</Application>
  <PresentationFormat>On-screen Show (4:3)</PresentationFormat>
  <Paragraphs>367</Paragraphs>
  <Slides>42</Slides>
  <Notes>42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3" baseType="lpstr">
      <vt:lpstr>Arial</vt:lpstr>
      <vt:lpstr>Calibri</vt:lpstr>
      <vt:lpstr>Calibri (Headings)</vt:lpstr>
      <vt:lpstr>Courier New</vt:lpstr>
      <vt:lpstr>Garamond</vt:lpstr>
      <vt:lpstr>Times New Roman</vt:lpstr>
      <vt:lpstr>Verdana</vt:lpstr>
      <vt:lpstr>Wingdings</vt:lpstr>
      <vt:lpstr>Office Theme</vt:lpstr>
      <vt:lpstr>Equation</vt:lpstr>
      <vt:lpstr>MathType Equation</vt:lpstr>
      <vt:lpstr>Meaning and Measure of Inflation</vt:lpstr>
      <vt:lpstr>What is Inflation?</vt:lpstr>
      <vt:lpstr>Chapter Opening Story </vt:lpstr>
      <vt:lpstr>Inflation: Decrease in Purchasing Power</vt:lpstr>
      <vt:lpstr>Deflation: Increase in Purchasing Power </vt:lpstr>
      <vt:lpstr>Inflation Terminology I</vt:lpstr>
      <vt:lpstr>Consumer Price Index (CPI)</vt:lpstr>
      <vt:lpstr>Selected Price Indexes</vt:lpstr>
      <vt:lpstr>Average Inflation Rate (f )</vt:lpstr>
      <vt:lpstr>Example 11.1: Average Inflation Rate</vt:lpstr>
      <vt:lpstr>Solution</vt:lpstr>
      <vt:lpstr>General Inflation Rate (f)</vt:lpstr>
      <vt:lpstr>Example 11.2: Yearly and Average Inflation Rates</vt:lpstr>
      <vt:lpstr>Solution</vt:lpstr>
      <vt:lpstr>PowerPoint Presentation</vt:lpstr>
      <vt:lpstr>Finding Actual Dollars</vt:lpstr>
      <vt:lpstr>Finding Constant Dollars</vt:lpstr>
      <vt:lpstr>Inflation Terminology III</vt:lpstr>
      <vt:lpstr>Inflation and Cash Flow Analysis</vt:lpstr>
      <vt:lpstr>Equivalence Calculations Under Inflation</vt:lpstr>
      <vt:lpstr>When to Use Constant Dollar Analysis?</vt:lpstr>
      <vt:lpstr>Actual Dollars Analysis</vt:lpstr>
      <vt:lpstr>Example 11.6: Deflation Method</vt:lpstr>
      <vt:lpstr>Graphical Overview on Deflation Method</vt:lpstr>
      <vt:lpstr>Adjusted-Discount Method</vt:lpstr>
      <vt:lpstr>Example 11.7: Adjusted-Discounted Method</vt:lpstr>
      <vt:lpstr>Graphical Overview on Adjusted Discount Method</vt:lpstr>
      <vt:lpstr>PowerPoint Presentation</vt:lpstr>
      <vt:lpstr>Required Quarterly Contributions to College Funds</vt:lpstr>
      <vt:lpstr>Effects of Inflation on Projects with Depreciable Assets</vt:lpstr>
      <vt:lpstr>Example 11.8: Effects of Inflation on Depreciable Assets</vt:lpstr>
      <vt:lpstr>Solution: Excel Worksheet</vt:lpstr>
      <vt:lpstr>Effects of Borrowed Funds Under Inflation</vt:lpstr>
      <vt:lpstr>Example 11.10: Effects of Inflation on Payments with Financing</vt:lpstr>
      <vt:lpstr>PowerPoint Presentation</vt:lpstr>
      <vt:lpstr>Effects of Inflation on Return on Investment</vt:lpstr>
      <vt:lpstr>Example 11.11: IRR Analysis with Inflation</vt:lpstr>
      <vt:lpstr>Rate of Return Analysis Under Inflation</vt:lpstr>
      <vt:lpstr>MARR to Use </vt:lpstr>
      <vt:lpstr>Effects of Inflation on Working Capital</vt:lpstr>
      <vt:lpstr>Example 11.12: Effects of Inflation on Working Capital </vt:lpstr>
      <vt:lpstr>Working Capital Requirements Under Inflation</vt:lpstr>
    </vt:vector>
  </TitlesOfParts>
  <Company>Auburn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Meaning and Measure of Inflation</dc:title>
  <dc:creator>Chan S. Park</dc:creator>
  <cp:lastModifiedBy>Emre Uzun</cp:lastModifiedBy>
  <cp:revision>75</cp:revision>
  <dcterms:created xsi:type="dcterms:W3CDTF">2015-08-04T17:42:51Z</dcterms:created>
  <dcterms:modified xsi:type="dcterms:W3CDTF">2018-07-17T12:01:41Z</dcterms:modified>
</cp:coreProperties>
</file>