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0" r:id="rId1"/>
  </p:sldMasterIdLst>
  <p:notesMasterIdLst>
    <p:notesMasterId r:id="rId14"/>
  </p:notesMasterIdLst>
  <p:sldIdLst>
    <p:sldId id="256" r:id="rId2"/>
    <p:sldId id="303" r:id="rId3"/>
    <p:sldId id="273" r:id="rId4"/>
    <p:sldId id="306" r:id="rId5"/>
    <p:sldId id="299" r:id="rId6"/>
    <p:sldId id="307" r:id="rId7"/>
    <p:sldId id="289" r:id="rId8"/>
    <p:sldId id="304" r:id="rId9"/>
    <p:sldId id="295" r:id="rId10"/>
    <p:sldId id="296" r:id="rId11"/>
    <p:sldId id="305" r:id="rId12"/>
    <p:sldId id="297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66FF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B43032A-5CDC-4A6C-BEBB-E5B387471F4D}" type="datetimeFigureOut">
              <a:rPr lang="en-US"/>
              <a:pPr>
                <a:defRPr/>
              </a:pPr>
              <a:t>4/24/2019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7480EAC-A8C9-4CFF-B00E-E57F7C2863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6324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EC41B0C-5A03-4270-8026-CF184A6BA86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793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2330BE-5384-4F0E-9E78-4F6C5C9F263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58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2330BE-5384-4F0E-9E78-4F6C5C9F263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444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C8B5ADC-6D60-4EDB-B551-259C039B495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613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F1C5C2A-0EED-4830-8329-BC7F47D5A96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38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F1C5C2A-0EED-4830-8329-BC7F47D5A96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38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5D0DA-ECC7-421A-B505-B29436B13F6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107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5D0DA-ECC7-421A-B505-B29436B13F6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0310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5D0DA-ECC7-421A-B505-B29436B13F6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889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3C2E626-D16A-42C4-9DE0-F884E5275DF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661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E50AD81-3069-4515-9414-B7150E61692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4733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0F8D76E-DFB0-4763-86A6-3B8D9918491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4738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EAF9909-243A-4CC3-94E7-5A0E13807E9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5912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691EB03-13E6-433D-9792-306AE0DF4A3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8036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FA3F008-DBA7-4262-B8F4-DC8405084F2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6060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664FC82-AE90-4870-B7E6-2353EA77DBD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2472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7A918DB-68CB-4793-98CB-1D404A3BDA2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7065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EC5C60-50DB-4E27-A24A-218190B3A6A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0763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700D4A-E191-4E1D-97EF-277882AC5F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2243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/>
              <a:t>Contemporary Engineering Economics, 6e, GE, ©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3A2DC4-EA83-41C7-B25B-B3A9B67EDA5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381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0" y="6403975"/>
            <a:ext cx="9153525" cy="457200"/>
          </a:xfrm>
          <a:prstGeom prst="rect">
            <a:avLst/>
          </a:prstGeom>
          <a:solidFill>
            <a:srgbClr val="263B94"/>
          </a:solidFill>
          <a:ln w="9525">
            <a:solidFill>
              <a:srgbClr val="263B94"/>
            </a:solidFill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defTabSz="457200" eaLnBrk="0" hangingPunct="0"/>
            <a:endParaRPr lang="en-US"/>
          </a:p>
        </p:txBody>
      </p:sp>
      <p:pic>
        <p:nvPicPr>
          <p:cNvPr id="8" name="Picture 8" descr="Pearson_Bound_White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621588" y="6403975"/>
            <a:ext cx="1533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Pearson_Strap_Bound_White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3175" y="6403975"/>
            <a:ext cx="1766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47"/>
          <p:cNvSpPr txBox="1">
            <a:spLocks noChangeArrowheads="1"/>
          </p:cNvSpPr>
          <p:nvPr userDrawn="1"/>
        </p:nvSpPr>
        <p:spPr bwMode="auto">
          <a:xfrm>
            <a:off x="1600200" y="6400800"/>
            <a:ext cx="5629275" cy="457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prstTxWarp prst="textNoShape">
              <a:avLst/>
            </a:prstTxWarp>
          </a:bodyPr>
          <a:lstStyle/>
          <a:p>
            <a:pPr eaLnBrk="0" hangingPunct="0"/>
            <a:r>
              <a:rPr lang="en-US" sz="900" i="1" dirty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Contemporary Engineering Economics, 6e, GE</a:t>
            </a:r>
          </a:p>
          <a:p>
            <a:pPr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Park</a:t>
            </a:r>
          </a:p>
        </p:txBody>
      </p:sp>
      <p:sp>
        <p:nvSpPr>
          <p:cNvPr id="11" name="Text Box 47"/>
          <p:cNvSpPr txBox="1">
            <a:spLocks noChangeArrowheads="1"/>
          </p:cNvSpPr>
          <p:nvPr userDrawn="1"/>
        </p:nvSpPr>
        <p:spPr bwMode="auto">
          <a:xfrm>
            <a:off x="4495800" y="64008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</a:rPr>
              <a:t>Copyright © 2016, Pearson Education, Ltd.</a:t>
            </a:r>
          </a:p>
          <a:p>
            <a:pPr algn="r"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</a:rPr>
              <a:t>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371933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b="1" dirty="0">
                <a:latin typeface="+mn-lt"/>
              </a:rPr>
              <a:t>Process of Developing Project Cash Flows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dirty="0"/>
              <a:t>Lecture No.33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Chapter 10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Contemporary Engineering Economics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Copyright © 2016</a:t>
            </a:r>
          </a:p>
          <a:p>
            <a:pPr eaLnBrk="1" hangingPunct="1">
              <a:lnSpc>
                <a:spcPct val="90000"/>
              </a:lnSpc>
              <a:buClrTx/>
              <a:buSzTx/>
              <a:buFontTx/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2900" b="1">
              <a:solidFill>
                <a:schemeClr val="tx2"/>
              </a:solidFill>
              <a:latin typeface="Garamond" pitchFamily="18" charset="0"/>
            </a:endParaRPr>
          </a:p>
        </p:txBody>
      </p:sp>
      <p:graphicFrame>
        <p:nvGraphicFramePr>
          <p:cNvPr id="6758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455716"/>
              </p:ext>
            </p:extLst>
          </p:nvPr>
        </p:nvGraphicFramePr>
        <p:xfrm>
          <a:off x="1371600" y="2514600"/>
          <a:ext cx="6629400" cy="3049588"/>
        </p:xfrm>
        <a:graphic>
          <a:graphicData uri="http://schemas.openxmlformats.org/drawingml/2006/table">
            <a:tbl>
              <a:tblPr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End of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Beginning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Balance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Interest Payment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Principal Payment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Ending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Balance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$62,500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$6,250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$10,237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$52,263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52,263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5,226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11,261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41,002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41,002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4,100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12,387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28,615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28,615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2,861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13,626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14,989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14,989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1,499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14,988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7631" name="Text Box 47"/>
          <p:cNvSpPr txBox="1">
            <a:spLocks noChangeArrowheads="1"/>
          </p:cNvSpPr>
          <p:nvPr/>
        </p:nvSpPr>
        <p:spPr bwMode="auto">
          <a:xfrm>
            <a:off x="583991" y="609600"/>
            <a:ext cx="820461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Now suppose that half of the investment is financed.	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Amount financed: $62,500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Financing rate: 10% per year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Annual installment: $16,487 or,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= $62,500(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/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, 10%, 5)</a:t>
            </a:r>
          </a:p>
        </p:txBody>
      </p:sp>
      <p:sp>
        <p:nvSpPr>
          <p:cNvPr id="67632" name="Text Box 48"/>
          <p:cNvSpPr txBox="1">
            <a:spLocks noChangeArrowheads="1"/>
          </p:cNvSpPr>
          <p:nvPr/>
        </p:nvSpPr>
        <p:spPr bwMode="auto">
          <a:xfrm>
            <a:off x="5181600" y="5791200"/>
            <a:ext cx="9460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C3300"/>
                </a:solidFill>
                <a:latin typeface="+mn-lt"/>
              </a:rPr>
              <a:t>$16,487</a:t>
            </a:r>
          </a:p>
        </p:txBody>
      </p:sp>
      <p:sp>
        <p:nvSpPr>
          <p:cNvPr id="67633" name="AutoShape 49"/>
          <p:cNvSpPr>
            <a:spLocks/>
          </p:cNvSpPr>
          <p:nvPr/>
        </p:nvSpPr>
        <p:spPr bwMode="auto">
          <a:xfrm rot="-5396715">
            <a:off x="5486400" y="5029200"/>
            <a:ext cx="152400" cy="1371600"/>
          </a:xfrm>
          <a:prstGeom prst="leftBrace">
            <a:avLst>
              <a:gd name="adj1" fmla="val 75000"/>
              <a:gd name="adj2" fmla="val 5000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420820-CF56-4D43-B43B-210CF33BE3C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935" y="0"/>
            <a:ext cx="6592130" cy="6453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6310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7" name="Rectangle 9"/>
          <p:cNvSpPr>
            <a:spLocks noGrp="1" noChangeArrowheads="1"/>
          </p:cNvSpPr>
          <p:nvPr>
            <p:ph type="title"/>
          </p:nvPr>
        </p:nvSpPr>
        <p:spPr>
          <a:xfrm>
            <a:off x="629840" y="457200"/>
            <a:ext cx="7887097" cy="595536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+mn-lt"/>
              </a:rPr>
              <a:t>Profitability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629840" y="1475333"/>
            <a:ext cx="7614568" cy="439365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Effects of debt financing on profitability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NPW with debt financing </a:t>
            </a:r>
          </a:p>
          <a:p>
            <a:pPr marL="628650" lvl="1" indent="-285750"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PW(15%) = $44,439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Example: When Projects Require Only Operating and Investing Activities</a:t>
            </a:r>
            <a:br>
              <a:rPr lang="en-US" sz="2800" dirty="0">
                <a:solidFill>
                  <a:schemeClr val="accent2"/>
                </a:solidFill>
              </a:rPr>
            </a:b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11268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400" b="1" dirty="0">
                <a:solidFill>
                  <a:srgbClr val="FF0000"/>
                </a:solidFill>
              </a:rPr>
              <a:t>Given: </a:t>
            </a:r>
            <a:r>
              <a:rPr lang="en-US" sz="2400" b="1" dirty="0"/>
              <a:t>Financial Data</a:t>
            </a:r>
          </a:p>
          <a:p>
            <a:pPr lvl="1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Investment: $125,000</a:t>
            </a:r>
          </a:p>
          <a:p>
            <a:pPr lvl="1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Project life: 5 years</a:t>
            </a:r>
          </a:p>
          <a:p>
            <a:pPr lvl="1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Salvage value: $50,000</a:t>
            </a:r>
          </a:p>
          <a:p>
            <a:pPr lvl="1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Annual labor savings: $100,000</a:t>
            </a:r>
          </a:p>
          <a:p>
            <a:pPr lvl="1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Annual manufacturing costs</a:t>
            </a:r>
          </a:p>
          <a:p>
            <a:pPr lvl="2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Labor: $20,000</a:t>
            </a:r>
          </a:p>
          <a:p>
            <a:pPr lvl="2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Materials:$12,000</a:t>
            </a:r>
          </a:p>
          <a:p>
            <a:pPr lvl="2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Overhead:$8,000</a:t>
            </a:r>
          </a:p>
          <a:p>
            <a:pPr lvl="1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Depreciation method: 7-year MACRS</a:t>
            </a:r>
          </a:p>
          <a:p>
            <a:pPr lvl="1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Income tax rate: 40%</a:t>
            </a:r>
          </a:p>
          <a:p>
            <a:pPr lvl="1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MARR: 15%</a:t>
            </a:r>
          </a:p>
          <a:p>
            <a:pPr>
              <a:lnSpc>
                <a:spcPct val="80000"/>
              </a:lnSpc>
            </a:pP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400" b="1" dirty="0">
                <a:solidFill>
                  <a:srgbClr val="FF0000"/>
                </a:solidFill>
              </a:rPr>
              <a:t>Find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Determine the project cash flows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800" dirty="0"/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20176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en-US" sz="2800" dirty="0">
                <a:solidFill>
                  <a:schemeClr val="accent2"/>
                </a:solidFill>
              </a:rPr>
            </a:br>
            <a:endParaRPr lang="en-US" sz="2800" dirty="0">
              <a:solidFill>
                <a:schemeClr val="accent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9311EB-27B3-4743-BBCF-FF7BFB18306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9403"/>
            <a:ext cx="7886700" cy="6309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8E1EA-61AD-435F-81AD-47B0D5E56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+mn-lt"/>
              </a:rPr>
              <a:t>Profitability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F1152-AA96-46FD-AF13-7A3B58272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8650" lvl="1" indent="-285750">
              <a:buFont typeface="Courier New" panose="02070309020205020404" pitchFamily="49" charset="0"/>
              <a:buChar char="o"/>
            </a:pP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NPW of the investment if MARR is 15%:</a:t>
            </a:r>
          </a:p>
          <a:p>
            <a:pPr marL="628650" lvl="1" indent="-285750"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PW(15%) = $43,152</a:t>
            </a:r>
          </a:p>
        </p:txBody>
      </p:sp>
    </p:spTree>
    <p:extLst>
      <p:ext uri="{BB962C8B-B14F-4D97-AF65-F5344CB8AC3E}">
        <p14:creationId xmlns:p14="http://schemas.microsoft.com/office/powerpoint/2010/main" val="1861112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3"/>
          <p:cNvSpPr>
            <a:spLocks noGrp="1" noChangeArrowheads="1"/>
          </p:cNvSpPr>
          <p:nvPr>
            <p:ph type="title"/>
          </p:nvPr>
        </p:nvSpPr>
        <p:spPr>
          <a:xfrm>
            <a:off x="428596" y="785794"/>
            <a:ext cx="8229600" cy="796086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+mn-lt"/>
              </a:rPr>
              <a:t>When Projects Require Working-Capital Investments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What is working capital?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8229600" cy="3684588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accent1"/>
              </a:buClr>
              <a:buSzPct val="6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Definition: The amount carried in </a:t>
            </a:r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</a:t>
            </a:r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accounts receivable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and </a:t>
            </a:r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inventory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that is available to meet day-to-day operating needs. </a:t>
            </a:r>
          </a:p>
          <a:p>
            <a:pPr>
              <a:buClr>
                <a:schemeClr val="accent1"/>
              </a:buClr>
              <a:buSzPct val="6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Working capital is used for non-depreciable assets (like raw material inventory, labor salaries, safety stock inventory…).</a:t>
            </a:r>
          </a:p>
          <a:p>
            <a:pPr lvl="1">
              <a:buClr>
                <a:schemeClr val="accent1"/>
              </a:buClr>
              <a:buSzPct val="6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So, no depreciation is allowed on working capital expenditures. </a:t>
            </a:r>
          </a:p>
          <a:p>
            <a:pPr lvl="1">
              <a:buClr>
                <a:schemeClr val="accent1"/>
              </a:buClr>
              <a:buSzPct val="6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need to invest in these assets before you receive your first revenue stream.</a:t>
            </a:r>
          </a:p>
          <a:p>
            <a:pPr>
              <a:buClr>
                <a:schemeClr val="accent1"/>
              </a:buClr>
              <a:buSzPct val="6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When the project ends, working capital will be fully recovered!</a:t>
            </a:r>
          </a:p>
          <a:p>
            <a:pPr lvl="1">
              <a:buClr>
                <a:schemeClr val="accent1"/>
              </a:buClr>
              <a:buSzPct val="65000"/>
              <a:buFont typeface="Wingdings" panose="05000000000000000000" pitchFamily="2" charset="2"/>
              <a:buChar char="q"/>
            </a:pP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685800" y="1981200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855622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F1152-AA96-46FD-AF13-7A3B58272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  <a:buSzPct val="65000"/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Suppose now that $23,331 is required as working capital for the previous example.</a:t>
            </a:r>
          </a:p>
          <a:p>
            <a:pPr lvl="1">
              <a:buClr>
                <a:schemeClr val="accent1"/>
              </a:buClr>
              <a:buSzPct val="65000"/>
              <a:buFont typeface="Wingdings" panose="05000000000000000000" pitchFamily="2" charset="2"/>
              <a:buChar char="q"/>
            </a:pPr>
            <a:r>
              <a:rPr lang="en-US" sz="2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are NOT expected to know how $23,331 is obtained.</a:t>
            </a:r>
          </a:p>
          <a:p>
            <a:pPr lvl="1">
              <a:buClr>
                <a:schemeClr val="accent1"/>
              </a:buClr>
              <a:buSzPct val="65000"/>
              <a:buFont typeface="Wingdings" panose="05000000000000000000" pitchFamily="2" charset="2"/>
              <a:buChar char="q"/>
            </a:pPr>
            <a:r>
              <a:rPr lang="en-US" sz="2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However you are responsible for how you would use this amount in the project cash flow (next slide)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33A338-63AC-4CC7-9BF6-85F51F926827}"/>
              </a:ext>
            </a:extLst>
          </p:cNvPr>
          <p:cNvSpPr txBox="1">
            <a:spLocks noChangeArrowheads="1"/>
          </p:cNvSpPr>
          <p:nvPr/>
        </p:nvSpPr>
        <p:spPr>
          <a:xfrm>
            <a:off x="781050" y="5175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Example: When Projects Require Operating, Investing Activities and Working Capital</a:t>
            </a:r>
            <a:br>
              <a:rPr lang="en-US" sz="2800" dirty="0">
                <a:solidFill>
                  <a:schemeClr val="accent2"/>
                </a:solidFill>
              </a:rPr>
            </a:br>
            <a:endParaRPr lang="en-US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53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383ABB-C7C3-40B0-A850-07CE9DC1BC7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55" y="34601"/>
            <a:ext cx="8132290" cy="6309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1" name="Rectangle 7"/>
          <p:cNvSpPr>
            <a:spLocks noGrp="1" noChangeArrowheads="1"/>
          </p:cNvSpPr>
          <p:nvPr>
            <p:ph type="title"/>
          </p:nvPr>
        </p:nvSpPr>
        <p:spPr>
          <a:xfrm>
            <a:off x="629840" y="457200"/>
            <a:ext cx="7907523" cy="667544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Profitability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629840" y="1772816"/>
            <a:ext cx="7614568" cy="409617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Changes in Profitability</a:t>
            </a:r>
          </a:p>
          <a:p>
            <a:pPr marL="628650" lvl="1" indent="-28575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NPW without the Working Capital Requirement</a:t>
            </a:r>
          </a:p>
          <a:p>
            <a:pPr lvl="2"/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PW(15%) = $43,152</a:t>
            </a:r>
          </a:p>
          <a:p>
            <a:pPr marL="971550" lvl="2" indent="-285750">
              <a:buFont typeface="Courier New" panose="02070309020205020404" pitchFamily="49" charset="0"/>
              <a:buChar char="o"/>
            </a:pP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628650" lvl="1" indent="-28575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NPW with the Working Capital Requirement </a:t>
            </a:r>
          </a:p>
          <a:p>
            <a:pPr lvl="2"/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PW(15%) = $31,420</a:t>
            </a:r>
          </a:p>
          <a:p>
            <a:pPr>
              <a:buFont typeface="Wingdings" pitchFamily="2" charset="2"/>
              <a:buChar char="q"/>
            </a:pP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Difference: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$11,732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(lost earnings due to funds tied up in working capital)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832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400" b="1" dirty="0">
                <a:latin typeface="+mn-lt"/>
              </a:rPr>
              <a:t>When Projects Are Financed with Borrowed Funds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928802"/>
            <a:ext cx="4033838" cy="420212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600" b="1" dirty="0">
                <a:solidFill>
                  <a:srgbClr val="FF0000"/>
                </a:solidFill>
              </a:rPr>
              <a:t>Key issue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en-US" sz="26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Interest payment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is a tax-deductible expense. </a:t>
            </a:r>
          </a:p>
          <a:p>
            <a:pPr>
              <a:lnSpc>
                <a:spcPct val="90000"/>
              </a:lnSpc>
            </a:pPr>
            <a:r>
              <a:rPr lang="en-US" sz="2600" b="1" dirty="0">
                <a:solidFill>
                  <a:srgbClr val="FF0000"/>
                </a:solidFill>
              </a:rPr>
              <a:t>What needs to be done</a:t>
            </a:r>
          </a:p>
          <a:p>
            <a:pPr lvl="1"/>
            <a:r>
              <a:rPr lang="en-US" sz="23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Once a loan repayment schedule is known, separate the interest payments from the annual installments.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52963" y="1928802"/>
            <a:ext cx="4033837" cy="4202123"/>
          </a:xfrm>
        </p:spPr>
        <p:txBody>
          <a:bodyPr/>
          <a:lstStyle/>
          <a:p>
            <a:r>
              <a:rPr lang="en-US" sz="2600" b="1" dirty="0">
                <a:solidFill>
                  <a:srgbClr val="FF0000"/>
                </a:solidFill>
              </a:rPr>
              <a:t>What about principal payments?</a:t>
            </a:r>
          </a:p>
          <a:p>
            <a:pPr lvl="1"/>
            <a:r>
              <a:rPr lang="en-US" sz="23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 the amount of borrowing is NOT viewed as </a:t>
            </a:r>
            <a:r>
              <a:rPr lang="en-US" sz="23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income</a:t>
            </a:r>
            <a:r>
              <a:rPr lang="en-US" sz="23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to the borrower, the repayments of principal are NOT viewed as </a:t>
            </a:r>
            <a:r>
              <a:rPr lang="en-US" sz="23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expenses </a:t>
            </a:r>
            <a:r>
              <a:rPr lang="en-US" sz="23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either—NO tax effect.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1084</TotalTime>
  <Words>455</Words>
  <Application>Microsoft Office PowerPoint</Application>
  <PresentationFormat>On-screen Show (4:3)</PresentationFormat>
  <Paragraphs>102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Garamond</vt:lpstr>
      <vt:lpstr>Verdana</vt:lpstr>
      <vt:lpstr>Wingdings</vt:lpstr>
      <vt:lpstr>Office Theme</vt:lpstr>
      <vt:lpstr>Process of Developing Project Cash Flows</vt:lpstr>
      <vt:lpstr>Example: When Projects Require Only Operating and Investing Activities </vt:lpstr>
      <vt:lpstr> </vt:lpstr>
      <vt:lpstr>Profitability</vt:lpstr>
      <vt:lpstr>When Projects Require Working-Capital Investments</vt:lpstr>
      <vt:lpstr>PowerPoint Presentation</vt:lpstr>
      <vt:lpstr>PowerPoint Presentation</vt:lpstr>
      <vt:lpstr>Profitability</vt:lpstr>
      <vt:lpstr>When Projects Are Financed with Borrowed Funds</vt:lpstr>
      <vt:lpstr>PowerPoint Presentation</vt:lpstr>
      <vt:lpstr>PowerPoint Presentation</vt:lpstr>
      <vt:lpstr>Profitability</vt:lpstr>
    </vt:vector>
  </TitlesOfParts>
  <Company>Auburn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 of Developing Project Cash Flows</dc:title>
  <dc:creator>Chan S. Park</dc:creator>
  <cp:lastModifiedBy>Emre Uzun</cp:lastModifiedBy>
  <cp:revision>83</cp:revision>
  <dcterms:created xsi:type="dcterms:W3CDTF">2015-08-06T19:48:00Z</dcterms:created>
  <dcterms:modified xsi:type="dcterms:W3CDTF">2019-04-24T19:33:48Z</dcterms:modified>
</cp:coreProperties>
</file>