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57" r:id="rId17"/>
    <p:sldId id="273" r:id="rId18"/>
    <p:sldId id="258" r:id="rId19"/>
    <p:sldId id="277" r:id="rId20"/>
    <p:sldId id="275" r:id="rId21"/>
    <p:sldId id="280" r:id="rId22"/>
    <p:sldId id="276" r:id="rId23"/>
    <p:sldId id="272" r:id="rId24"/>
    <p:sldId id="270" r:id="rId25"/>
  </p:sldIdLst>
  <p:sldSz cx="9144000" cy="6858000" type="screen4x3"/>
  <p:notesSz cx="7104063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3300"/>
    <a:srgbClr val="CCFFCC"/>
    <a:srgbClr val="99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6111" autoAdjust="0"/>
  </p:normalViewPr>
  <p:slideViewPr>
    <p:cSldViewPr>
      <p:cViewPr varScale="1">
        <p:scale>
          <a:sx n="112" d="100"/>
          <a:sy n="112" d="100"/>
        </p:scale>
        <p:origin x="158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786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786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D8DE51D8-4531-4E20-9804-D01889742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45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786" y="0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6513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715" y="4861781"/>
            <a:ext cx="5682634" cy="460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786" y="9721868"/>
            <a:ext cx="3078736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DB4C8447-AA65-495E-93CA-89200EEF1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26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0E9C30-F165-4626-8AAB-C8744DC744AD}" type="slidenum">
              <a:rPr lang="en-US">
                <a:latin typeface="Arial" charset="0"/>
              </a:rPr>
              <a:pPr/>
              <a:t>1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453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372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36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41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80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FD59C-5A5F-4CE7-93DC-88B2191906D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620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90FF73-315F-4B22-836C-A5175711E0E4}" type="slidenum">
              <a:rPr lang="en-US"/>
              <a:pPr/>
              <a:t>15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92" y="4861781"/>
            <a:ext cx="5210880" cy="4604560"/>
          </a:xfrm>
        </p:spPr>
        <p:txBody>
          <a:bodyPr/>
          <a:lstStyle/>
          <a:p>
            <a:r>
              <a:rPr lang="en-US"/>
              <a:t>Figure: 06-05</a:t>
            </a:r>
          </a:p>
        </p:txBody>
      </p:sp>
    </p:spTree>
    <p:extLst>
      <p:ext uri="{BB962C8B-B14F-4D97-AF65-F5344CB8AC3E}">
        <p14:creationId xmlns:p14="http://schemas.microsoft.com/office/powerpoint/2010/main" val="3886730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DAAF7B-3E66-43ED-9EB0-ACC091233F88}" type="slidenum">
              <a:rPr lang="en-US">
                <a:latin typeface="Arial" charset="0"/>
              </a:rPr>
              <a:pPr/>
              <a:t>16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89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677114-13C2-453C-9247-F01056E252F5}" type="slidenum">
              <a:rPr lang="en-US">
                <a:latin typeface="Arial" charset="0"/>
              </a:rPr>
              <a:pPr/>
              <a:t>17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837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A86DF0-901B-4B6A-897E-DECC5EAD485E}" type="slidenum">
              <a:rPr lang="en-US">
                <a:latin typeface="Arial" charset="0"/>
              </a:rPr>
              <a:pPr/>
              <a:t>18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2810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4C8447-AA65-495E-93CA-89200EEF12E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0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067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36BFE0-1087-4039-B1C1-FF1D91CEC237}" type="slidenum">
              <a:rPr lang="en-US">
                <a:latin typeface="Arial" charset="0"/>
              </a:rPr>
              <a:pPr/>
              <a:t>20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7828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956E20-22A5-4966-9D5E-3C4BC06EB9F0}" type="slidenum">
              <a:rPr lang="en-US">
                <a:latin typeface="Arial" charset="0"/>
              </a:rPr>
              <a:pPr/>
              <a:t>22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74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0E49B9-1274-45FA-BE15-92D54A3EE110}" type="slidenum">
              <a:rPr lang="en-US">
                <a:latin typeface="Arial" charset="0"/>
              </a:rPr>
              <a:pPr/>
              <a:t>23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0909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0470B0-DDBD-4173-B6B6-1A5C745BB257}" type="slidenum">
              <a:rPr lang="en-US">
                <a:latin typeface="Arial" charset="0"/>
              </a:rPr>
              <a:pPr/>
              <a:t>24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631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08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18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53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10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5869D-5492-44FA-ABA2-01239A0BEFF9}" type="slidenum">
              <a:rPr lang="en-US"/>
              <a:pPr/>
              <a:t>7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92" y="4861781"/>
            <a:ext cx="5210880" cy="4604560"/>
          </a:xfrm>
        </p:spPr>
        <p:txBody>
          <a:bodyPr/>
          <a:lstStyle/>
          <a:p>
            <a:r>
              <a:rPr lang="en-US"/>
              <a:t>Figure: 06-02EXM</a:t>
            </a:r>
          </a:p>
        </p:txBody>
      </p:sp>
    </p:spTree>
    <p:extLst>
      <p:ext uri="{BB962C8B-B14F-4D97-AF65-F5344CB8AC3E}">
        <p14:creationId xmlns:p14="http://schemas.microsoft.com/office/powerpoint/2010/main" val="971117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F83F66-2C20-44D1-8981-1047306ECF5D}" type="slidenum">
              <a:rPr lang="en-US"/>
              <a:pPr/>
              <a:t>8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92" y="4861781"/>
            <a:ext cx="5210880" cy="4604560"/>
          </a:xfrm>
        </p:spPr>
        <p:txBody>
          <a:bodyPr/>
          <a:lstStyle/>
          <a:p>
            <a:r>
              <a:rPr lang="en-US"/>
              <a:t>Figure: 06-03</a:t>
            </a:r>
          </a:p>
        </p:txBody>
      </p:sp>
    </p:spTree>
    <p:extLst>
      <p:ext uri="{BB962C8B-B14F-4D97-AF65-F5344CB8AC3E}">
        <p14:creationId xmlns:p14="http://schemas.microsoft.com/office/powerpoint/2010/main" val="1002459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3842C-4C65-48AC-B932-12CBB9C57FD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08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23C07DA-C2C6-415A-90D6-9D99F336FD6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6752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2FD2AA6-0387-4FA5-9D0F-A2E93C93B81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55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BDC0D1C-6CD9-4FD4-B877-2FAC2BF9064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9104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7B0BE-4376-4855-A81E-BA4A46DE31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93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94B0A41-B70F-4DC6-8EDC-E8C1C91D8CB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05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1F67FA-9D79-4C52-BCCE-B34212FE265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603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E8FDC1D-4991-4C6C-B9A7-5A0A29C7A30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861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E8C8A7D-18C8-4DF0-9604-E9AF42270B7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282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3F1DC5-45D8-4BDC-91D2-EC6A47A8395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0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A4A5B4F-E093-4657-9531-7A3CEF111E5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56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5EF37CF-BE6A-480B-BAAE-69C68C0D55A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00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D0EE63-6F54-41BE-99B2-2508052A6C3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8404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 smtClean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  <a:endParaRPr lang="en-US" sz="900" i="1" dirty="0">
              <a:solidFill>
                <a:schemeClr val="bg1"/>
              </a:solidFill>
              <a:latin typeface="Verdana" pitchFamily="-103" charset="0"/>
              <a:ea typeface="Verdana" pitchFamily="-103" charset="0"/>
              <a:cs typeface="Verdana" pitchFamily="-103" charset="0"/>
            </a:endParaRP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 smtClean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  <a:endParaRPr lang="en-US" sz="900" dirty="0">
              <a:solidFill>
                <a:schemeClr val="bg1"/>
              </a:solidFill>
              <a:latin typeface="Verdana" pitchFamily="-103" charset="0"/>
            </a:endParaRP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400801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Applying </a:t>
            </a:r>
            <a:r>
              <a:rPr lang="en-US" b="1" dirty="0" smtClean="0">
                <a:latin typeface="+mn-lt"/>
              </a:rPr>
              <a:t>Annual </a:t>
            </a:r>
            <a:r>
              <a:rPr lang="en-US" b="1" dirty="0">
                <a:latin typeface="+mn-lt"/>
              </a:rPr>
              <a:t>Worth Analysis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R="0">
              <a:lnSpc>
                <a:spcPct val="90000"/>
              </a:lnSpc>
            </a:pPr>
            <a:r>
              <a:rPr lang="en-US" sz="2400" dirty="0" smtClean="0"/>
              <a:t>Lecture No. 20</a:t>
            </a:r>
          </a:p>
          <a:p>
            <a:pPr marR="0">
              <a:lnSpc>
                <a:spcPct val="90000"/>
              </a:lnSpc>
            </a:pPr>
            <a:r>
              <a:rPr lang="en-US" sz="2400" dirty="0" smtClean="0"/>
              <a:t>Chapter 6</a:t>
            </a:r>
          </a:p>
          <a:p>
            <a:pPr marR="0">
              <a:lnSpc>
                <a:spcPct val="90000"/>
              </a:lnSpc>
            </a:pPr>
            <a:r>
              <a:rPr lang="en-US" sz="2400" dirty="0" smtClean="0"/>
              <a:t>Contemporary Engineering Economics</a:t>
            </a:r>
          </a:p>
          <a:p>
            <a:pPr marR="0">
              <a:lnSpc>
                <a:spcPct val="90000"/>
              </a:lnSpc>
            </a:pPr>
            <a:r>
              <a:rPr lang="en-US" sz="2400" dirty="0" smtClean="0"/>
              <a:t>Copyright © 2016</a:t>
            </a:r>
          </a:p>
          <a:p>
            <a:pPr marR="0">
              <a:lnSpc>
                <a:spcPct val="90000"/>
              </a:lnSpc>
              <a:buClrTx/>
              <a:buSzTx/>
              <a:buFontTx/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033838" cy="4149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When only costs are involved, the AE method is called the </a:t>
            </a:r>
            <a:r>
              <a:rPr lang="en-US" sz="2600" b="1" dirty="0">
                <a:solidFill>
                  <a:srgbClr val="FF3300"/>
                </a:solidFill>
              </a:rPr>
              <a:t>annual equivalent </a:t>
            </a:r>
            <a:r>
              <a:rPr lang="en-US" sz="2600" b="1" dirty="0" smtClean="0">
                <a:solidFill>
                  <a:srgbClr val="FF3300"/>
                </a:solidFill>
              </a:rPr>
              <a:t>cost (AEC)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Revenues must cover two kinds of costs: </a:t>
            </a:r>
            <a:r>
              <a:rPr lang="en-US" sz="2600" b="1" u="sng" dirty="0" smtClean="0">
                <a:solidFill>
                  <a:schemeClr val="bg2">
                    <a:lumMod val="50000"/>
                  </a:schemeClr>
                </a:solidFill>
              </a:rPr>
              <a:t>operating </a:t>
            </a:r>
            <a:r>
              <a:rPr lang="en-US" sz="2600" b="1" u="sng" dirty="0">
                <a:solidFill>
                  <a:schemeClr val="bg2">
                    <a:lumMod val="50000"/>
                  </a:schemeClr>
                </a:solidFill>
              </a:rPr>
              <a:t>costs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26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capital costs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562600" y="2133600"/>
            <a:ext cx="2133600" cy="3200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5791200" y="2438400"/>
            <a:ext cx="1676400" cy="1066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791200" y="3962400"/>
            <a:ext cx="1676400" cy="9906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762000" y="762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+mn-lt"/>
              </a:rPr>
              <a:t>Annual Equivalent </a:t>
            </a:r>
            <a:r>
              <a:rPr lang="en-US" sz="4000" b="1" dirty="0" smtClean="0">
                <a:solidFill>
                  <a:schemeClr val="tx2"/>
                </a:solidFill>
                <a:latin typeface="+mn-lt"/>
              </a:rPr>
              <a:t>Cost (AEC</a:t>
            </a:r>
            <a:r>
              <a:rPr lang="en-US" sz="4000" b="1" dirty="0" smtClean="0">
                <a:solidFill>
                  <a:schemeClr val="tx2"/>
                </a:solidFill>
                <a:latin typeface="+mj-lt"/>
              </a:rPr>
              <a:t>)</a:t>
            </a:r>
            <a:endParaRPr lang="en-US" sz="4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028212" y="2555875"/>
            <a:ext cx="12107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FF3300"/>
                </a:solidFill>
                <a:latin typeface="+mj-lt"/>
              </a:rPr>
              <a:t>Capital </a:t>
            </a:r>
          </a:p>
          <a:p>
            <a:pPr algn="ctr"/>
            <a:r>
              <a:rPr lang="en-US" sz="2400" b="1" dirty="0">
                <a:solidFill>
                  <a:srgbClr val="FF3300"/>
                </a:solidFill>
                <a:latin typeface="+mj-lt"/>
              </a:rPr>
              <a:t>costs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5829411" y="4038600"/>
            <a:ext cx="16381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Operating </a:t>
            </a:r>
          </a:p>
          <a:p>
            <a:pPr algn="ctr"/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costs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477000" y="3470275"/>
            <a:ext cx="35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+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 rot="-5400000">
            <a:off x="3567112" y="3519488"/>
            <a:ext cx="3228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Equivalent Costs</a:t>
            </a:r>
          </a:p>
        </p:txBody>
      </p:sp>
      <p:sp>
        <p:nvSpPr>
          <p:cNvPr id="2" name="Rectangle 1"/>
          <p:cNvSpPr/>
          <p:nvPr/>
        </p:nvSpPr>
        <p:spPr>
          <a:xfrm>
            <a:off x="685800" y="5612758"/>
            <a:ext cx="77724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Tx/>
              <a:buSzTx/>
              <a:buFontTx/>
              <a:buNone/>
            </a:pPr>
            <a:r>
              <a:rPr lang="en-US" sz="2400" b="1" dirty="0">
                <a:latin typeface="+mn-lt"/>
              </a:rPr>
              <a:t>Annual equivalent cost = Capital cost + Operating costs</a:t>
            </a:r>
          </a:p>
        </p:txBody>
      </p:sp>
    </p:spTree>
    <p:extLst>
      <p:ext uri="{BB962C8B-B14F-4D97-AF65-F5344CB8AC3E}">
        <p14:creationId xmlns:p14="http://schemas.microsoft.com/office/powerpoint/2010/main" val="2948958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Capital (Ownership) </a:t>
            </a:r>
            <a:r>
              <a:rPr lang="en-US" sz="3600" b="1" dirty="0" smtClean="0">
                <a:latin typeface="+mn-lt"/>
              </a:rPr>
              <a:t>Cost</a:t>
            </a:r>
            <a:endParaRPr lang="en-US" sz="3600" b="1" dirty="0">
              <a:latin typeface="+mn-lt"/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3072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3300"/>
                </a:solidFill>
              </a:rPr>
              <a:t>Def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Owning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equipment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associated with two transactions—(1) its initial cost (</a:t>
            </a:r>
            <a:r>
              <a:rPr lang="en-US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), and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(2) its salvage value (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b="1" dirty="0" smtClean="0">
                <a:solidFill>
                  <a:srgbClr val="FF3300"/>
                </a:solidFill>
              </a:rPr>
              <a:t>Capital </a:t>
            </a:r>
            <a:r>
              <a:rPr lang="en-US" sz="2400" b="1" dirty="0">
                <a:solidFill>
                  <a:srgbClr val="FF3300"/>
                </a:solidFill>
              </a:rPr>
              <a:t>costs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Taking  these items into consideration, we calculate the 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capital costs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as: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876800"/>
            <a:ext cx="3583121" cy="796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752600"/>
            <a:ext cx="3524250" cy="3933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0882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4" name="Rectangle 70"/>
          <p:cNvSpPr>
            <a:spLocks noGrp="1" noChangeArrowheads="1"/>
          </p:cNvSpPr>
          <p:nvPr>
            <p:ph type="title"/>
          </p:nvPr>
        </p:nvSpPr>
        <p:spPr>
          <a:xfrm>
            <a:off x="495300" y="762000"/>
            <a:ext cx="8305800" cy="43891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Cost of Owning a Vehicle</a:t>
            </a:r>
            <a:endParaRPr lang="en-US" sz="3600" b="1" dirty="0">
              <a:latin typeface="+mn-lt"/>
            </a:endParaRPr>
          </a:p>
        </p:txBody>
      </p:sp>
      <p:graphicFrame>
        <p:nvGraphicFramePr>
          <p:cNvPr id="11333" name="Group 69"/>
          <p:cNvGraphicFramePr>
            <a:graphicFrameLocks noGrp="1"/>
          </p:cNvGraphicFramePr>
          <p:nvPr>
            <p:extLst/>
          </p:nvPr>
        </p:nvGraphicFramePr>
        <p:xfrm>
          <a:off x="1323975" y="1371601"/>
          <a:ext cx="6496050" cy="4943073"/>
        </p:xfrm>
        <a:graphic>
          <a:graphicData uri="http://schemas.openxmlformats.org/drawingml/2006/table">
            <a:tbl>
              <a:tblPr/>
              <a:tblGrid>
                <a:gridCol w="195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6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SEGMENT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BEST MODELS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ASKING PRICE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PRICE AFTER 3 YEARS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Compact car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 Cooper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$19,800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$12,078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Midsize car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Volkswagen Passat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$28,872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$15,013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Sports car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Porsche 911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$87,500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$48,125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Compact Luxury  car 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BMW 3 Series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$39,257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$20,806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Luxury car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Mercedes CLK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$51,275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$30,765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Minivan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Honda Odyssey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$26,876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$15,051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Subcompact SUV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Honda CR-V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$20,540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$10,681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Compact SUV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Acura MDX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$37,500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$21,375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Full size SUV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Toyota Sequoia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$37,842 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$18,921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Compact truck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Toyota Tacoma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$21,200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$10,812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3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Full size truck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Toyota Tundra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$25,653 </a:t>
                      </a:r>
                      <a:endParaRPr kumimoji="0" 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$13,083 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7350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629841" y="661989"/>
            <a:ext cx="7752159" cy="747711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Example: Capital Cost (Mini-Cooper) </a:t>
            </a:r>
            <a:endParaRPr lang="en-US" sz="3600" dirty="0">
              <a:latin typeface="+mn-lt"/>
            </a:endParaRPr>
          </a:p>
        </p:txBody>
      </p:sp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3887391" y="1676400"/>
            <a:ext cx="4629150" cy="4184651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Capital Recovery Cost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3300"/>
                </a:solidFill>
              </a:rPr>
              <a:t> Given</a:t>
            </a:r>
            <a:r>
              <a:rPr lang="en-US" sz="2800" b="1" dirty="0" smtClean="0"/>
              <a:t>: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None/>
            </a:pPr>
            <a:endParaRPr lang="en-US" sz="2800" b="1" dirty="0"/>
          </a:p>
          <a:p>
            <a:pPr marL="685800" lvl="1" indent="-342900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i="1" dirty="0"/>
              <a:t>I</a:t>
            </a:r>
            <a:r>
              <a:rPr lang="en-US" sz="2800" b="1" dirty="0"/>
              <a:t> = $19,800</a:t>
            </a:r>
          </a:p>
          <a:p>
            <a:pPr marL="685800" lvl="1" indent="-342900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i="1" dirty="0"/>
              <a:t>N =</a:t>
            </a:r>
            <a:r>
              <a:rPr lang="en-US" sz="2800" b="1" dirty="0"/>
              <a:t>  3 years</a:t>
            </a:r>
          </a:p>
          <a:p>
            <a:pPr marL="685800" lvl="1" indent="-342900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i="1" dirty="0"/>
              <a:t>S = </a:t>
            </a:r>
            <a:r>
              <a:rPr lang="en-US" sz="2800" b="1" dirty="0"/>
              <a:t>$12,078</a:t>
            </a:r>
          </a:p>
          <a:p>
            <a:pPr marL="685800" lvl="1" indent="-342900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800" b="1" i="1" dirty="0" err="1"/>
              <a:t>i</a:t>
            </a:r>
            <a:r>
              <a:rPr lang="en-US" sz="2800" b="1" dirty="0"/>
              <a:t> = 6%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None/>
            </a:pPr>
            <a:endParaRPr lang="en-US" sz="2800" b="1" dirty="0"/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3300"/>
                </a:solidFill>
              </a:rPr>
              <a:t> Find</a:t>
            </a:r>
            <a:r>
              <a:rPr lang="en-US" sz="2800" b="1" dirty="0"/>
              <a:t>: CR(6%)</a:t>
            </a:r>
          </a:p>
          <a:p>
            <a:endParaRPr lang="en-US" sz="2200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62000" y="838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7379" y="4572000"/>
            <a:ext cx="3880129" cy="13128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209800"/>
            <a:ext cx="3886200" cy="21891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61781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/>
          </p:nvPr>
        </p:nvSpPr>
        <p:spPr>
          <a:xfrm>
            <a:off x="629840" y="457200"/>
            <a:ext cx="7752159" cy="914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Example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6.4: Required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Annual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Revenue</a:t>
            </a:r>
            <a:endParaRPr 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53" name="Content Placeholder 52"/>
          <p:cNvSpPr>
            <a:spLocks noGrp="1"/>
          </p:cNvSpPr>
          <p:nvPr>
            <p:ph idx="1"/>
          </p:nvPr>
        </p:nvSpPr>
        <p:spPr>
          <a:xfrm>
            <a:off x="3887391" y="1600200"/>
            <a:ext cx="4629150" cy="4260851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of Owning and Operating 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Text Placeholder 5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3300"/>
                </a:solidFill>
              </a:rPr>
              <a:t>Given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 $20,000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$4,000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= 5 years</a:t>
            </a:r>
          </a:p>
          <a:p>
            <a:pPr marL="628650" lvl="1" indent="-285750">
              <a:buFont typeface="Courier New" panose="02070309020205020404" pitchFamily="49" charset="0"/>
              <a:buChar char="o"/>
            </a:pPr>
            <a:r>
              <a:rPr lang="en-US" sz="18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= 10%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FF3300"/>
                </a:solidFill>
              </a:rPr>
              <a:t>Find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See if an annual revenue of $5,000 is large enough to cover both the capital and operating costs.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2143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4774" y="2065565"/>
            <a:ext cx="2962275" cy="381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648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Solution</a:t>
            </a:r>
            <a:endParaRPr lang="en-US" sz="3600" dirty="0">
              <a:latin typeface="+mn-lt"/>
            </a:endParaRPr>
          </a:p>
        </p:txBody>
      </p:sp>
      <p:pic>
        <p:nvPicPr>
          <p:cNvPr id="8" name="Picture 2" descr="fg06_0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015836" y="1447800"/>
            <a:ext cx="5112327" cy="35038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7" name="Text Placeholder 6"/>
          <p:cNvSpPr>
            <a:spLocks noGrp="1"/>
          </p:cNvSpPr>
          <p:nvPr>
            <p:ph type="body" sz="half" idx="4294967295"/>
          </p:nvPr>
        </p:nvSpPr>
        <p:spPr>
          <a:xfrm>
            <a:off x="1295400" y="5156503"/>
            <a:ext cx="7467600" cy="87778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Need additional revenue in the amount of </a:t>
            </a:r>
            <a:r>
              <a:rPr lang="en-US" sz="2400" b="1" dirty="0" smtClean="0">
                <a:solidFill>
                  <a:srgbClr val="FF3300"/>
                </a:solidFill>
              </a:rPr>
              <a:t>$120.76 </a:t>
            </a:r>
            <a:r>
              <a:rPr lang="en-US" sz="2400" b="1" dirty="0" smtClean="0"/>
              <a:t>to justify the investment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7898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US" sz="5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4400" b="1" dirty="0" smtClean="0">
                <a:latin typeface="+mn-lt"/>
              </a:rPr>
              <a:t>Where to Apply the AE Analysis</a:t>
            </a:r>
            <a:endParaRPr lang="en-US" dirty="0"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600200" y="2057400"/>
            <a:ext cx="5562600" cy="4389437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Unit cost (or profit) calculation</a:t>
            </a:r>
          </a:p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Outsourcing (make-buy) decision</a:t>
            </a:r>
          </a:p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Pricing the use of an asset</a:t>
            </a:r>
          </a:p>
          <a:p>
            <a:endParaRPr lang="en-US" dirty="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762000" y="6858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n-US" sz="38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742950"/>
          </a:xfrm>
        </p:spPr>
        <p:txBody>
          <a:bodyPr/>
          <a:lstStyle/>
          <a:p>
            <a:pPr algn="ctr"/>
            <a:r>
              <a:rPr lang="en-US" sz="4000" b="1" dirty="0" smtClean="0">
                <a:latin typeface="+mn-lt"/>
              </a:rPr>
              <a:t>Unit Cost (Profit) Calculation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Step 1: Determine the </a:t>
            </a:r>
            <a:r>
              <a:rPr lang="en-US" sz="2800" b="1" dirty="0" smtClean="0">
                <a:solidFill>
                  <a:srgbClr val="FF0000"/>
                </a:solidFill>
              </a:rPr>
              <a:t>number of units (annual volume)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be produced (or serviced) each year over the life of the asset.</a:t>
            </a:r>
          </a:p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Step 2: Determine the </a:t>
            </a:r>
            <a:r>
              <a:rPr lang="en-US" sz="2800" b="1" dirty="0" smtClean="0">
                <a:solidFill>
                  <a:srgbClr val="FF0000"/>
                </a:solidFill>
              </a:rPr>
              <a:t>annual equivalent cost (or worth)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of owning and operating the asset.</a:t>
            </a:r>
          </a:p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Step 3: Divide the equivalent cost (worth) by the annual volume.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2" name="Rectangle 2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900" b="1" dirty="0">
                <a:latin typeface="+mn-lt"/>
              </a:rPr>
              <a:t>Example </a:t>
            </a:r>
            <a:r>
              <a:rPr lang="en-US" sz="2900" b="1" dirty="0" smtClean="0">
                <a:latin typeface="+mn-lt"/>
              </a:rPr>
              <a:t>6.5: </a:t>
            </a:r>
            <a:r>
              <a:rPr lang="en-US" sz="2900" b="1" dirty="0">
                <a:latin typeface="+mn-lt"/>
              </a:rPr>
              <a:t>Unit Profit per Machine </a:t>
            </a:r>
            <a:r>
              <a:rPr lang="en-US" sz="2900" b="1" dirty="0" smtClean="0">
                <a:latin typeface="+mn-lt"/>
              </a:rPr>
              <a:t>Hour When Annual Operating Hours Remain Constant</a:t>
            </a:r>
            <a:endParaRPr lang="en-US" sz="2900" b="1" dirty="0">
              <a:latin typeface="+mn-lt"/>
            </a:endParaRPr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eaLnBrk="0" hangingPunct="0">
              <a:buNone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0" hangingPunct="0">
              <a:buNone/>
            </a:pPr>
            <a:endParaRPr lang="en-US" sz="2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0" hangingPunct="0">
              <a:buNone/>
            </a:pPr>
            <a:endParaRPr lang="en-US" sz="2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half" idx="4294967295"/>
          </p:nvPr>
        </p:nvSpPr>
        <p:spPr>
          <a:xfrm>
            <a:off x="1485900" y="1905000"/>
            <a:ext cx="6172200" cy="4435475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Project Cash Flows and Operating Hours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338811"/>
            <a:ext cx="4433761" cy="3800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8"/>
          <p:cNvSpPr txBox="1">
            <a:spLocks noChangeArrowheads="1"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Example 6.6: Unit Profit per Machine Hour When Annual Operating Hours Fluctuate</a:t>
            </a:r>
            <a:endParaRPr kumimoji="0" lang="en-US" sz="29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7" name="Content Placeholder 29"/>
          <p:cNvSpPr txBox="1">
            <a:spLocks/>
          </p:cNvSpPr>
          <p:nvPr/>
        </p:nvSpPr>
        <p:spPr>
          <a:xfrm>
            <a:off x="457200" y="1920085"/>
            <a:ext cx="4038600" cy="4404515"/>
          </a:xfrm>
          <a:prstGeom prst="rect">
            <a:avLst/>
          </a:prstGeom>
        </p:spPr>
        <p:txBody>
          <a:bodyPr/>
          <a:lstStyle/>
          <a:p>
            <a:pPr marL="914400" marR="0" lvl="2" indent="-2460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0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0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SzPct val="95000"/>
              <a:buFont typeface="Wingdings 2" pitchFamily="18" charset="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30"/>
          <p:cNvSpPr txBox="1">
            <a:spLocks/>
          </p:cNvSpPr>
          <p:nvPr/>
        </p:nvSpPr>
        <p:spPr>
          <a:xfrm>
            <a:off x="2476500" y="1830324"/>
            <a:ext cx="4038600" cy="4434840"/>
          </a:xfrm>
          <a:prstGeom prst="rect">
            <a:avLst/>
          </a:prstGeom>
        </p:spPr>
        <p:txBody>
          <a:bodyPr/>
          <a:lstStyle/>
          <a:p>
            <a:pPr marL="273050" marR="0" lvl="0" indent="-2730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SzPct val="95000"/>
              <a:buFont typeface="Wingdings 2" pitchFamily="18" charset="2"/>
              <a:buChar char="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066581"/>
            <a:ext cx="5181600" cy="397908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+mn-lt"/>
              </a:rPr>
              <a:t>Annual Worth Analysis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56906" y="1611429"/>
            <a:ext cx="3886200" cy="4351338"/>
          </a:xfrm>
          <a:solidFill>
            <a:srgbClr val="FFFF99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Annual Equivalent Conversion</a:t>
            </a:r>
            <a:endParaRPr lang="en-US" sz="24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sz="half" idx="2"/>
          </p:nvPr>
        </p:nvSpPr>
        <p:spPr>
          <a:xfrm>
            <a:off x="457200" y="1608706"/>
            <a:ext cx="3886200" cy="4351338"/>
          </a:xfrm>
        </p:spPr>
        <p:txBody>
          <a:bodyPr>
            <a:normAutofit fontScale="92500"/>
          </a:bodyPr>
          <a:lstStyle/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</a:rPr>
              <a:t>Principle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Measure an investment’s worth on an annual basis.</a:t>
            </a:r>
          </a:p>
          <a:p>
            <a:pPr eaLnBrk="0" hangingPunct="0">
              <a:spcBef>
                <a:spcPct val="0"/>
              </a:spcBef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</a:rPr>
              <a:t>Benefits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By knowing the annual equivalent worth, we can:</a:t>
            </a:r>
          </a:p>
          <a:p>
            <a:pPr lvl="1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Seek consistency of report format.</a:t>
            </a:r>
          </a:p>
          <a:p>
            <a:pPr lvl="1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Determine the unit cost (or unit profit).</a:t>
            </a:r>
          </a:p>
          <a:p>
            <a:pPr lvl="1" eaLnBrk="0" hangingPunct="0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Facilitate the unequal project life comparison.</a:t>
            </a:r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72000" y="3429000"/>
            <a:ext cx="3657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4305300" y="36957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4876800" y="32766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5219700" y="31623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5639594" y="3123406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6096000" y="3124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6400800" y="29718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7086600" y="32004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 flipH="1" flipV="1">
            <a:off x="7581900" y="32385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 flipH="1" flipV="1">
            <a:off x="7924800" y="3124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572000" y="5257800"/>
            <a:ext cx="3657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4838700" y="50673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 flipH="1" flipV="1">
            <a:off x="52966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57538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62110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 flipH="1" flipV="1">
            <a:off x="66682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 flipH="1" flipV="1">
            <a:off x="71254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80398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 flipH="1" flipV="1">
            <a:off x="7582694" y="50665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Striped Right Arrow 39"/>
          <p:cNvSpPr/>
          <p:nvPr/>
        </p:nvSpPr>
        <p:spPr>
          <a:xfrm rot="5400000">
            <a:off x="6077712" y="3904488"/>
            <a:ext cx="6736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latin typeface="+mn-lt"/>
              </a:rPr>
              <a:t>Make or Buy Decision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4419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Step 1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Determine the </a:t>
            </a:r>
            <a:r>
              <a:rPr lang="en-US" sz="2800" b="1" u="sng" dirty="0" smtClean="0"/>
              <a:t>time span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(planning horizon) for which the part (or product) will be needed.</a:t>
            </a: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Step 2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Determine the </a:t>
            </a:r>
            <a:r>
              <a:rPr lang="en-US" sz="2800" b="1" u="sng" dirty="0" smtClean="0"/>
              <a:t>annual volume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the part (or product).</a:t>
            </a: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Step 3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Obtain the </a:t>
            </a:r>
            <a:r>
              <a:rPr lang="en-US" sz="2800" b="1" u="sng" dirty="0" smtClean="0"/>
              <a:t>unit cost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purchasing the part (or product) from an outside firm.</a:t>
            </a: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FF0000"/>
                </a:solidFill>
              </a:rPr>
              <a:t>Step 4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Determine the equipment, manpower, and all other resources required to make the part (or product).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90600"/>
            <a:ext cx="7886700" cy="51863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Step 5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Estimate the net cash flows associated with the “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make” option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over the planning horizon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Step 6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Compute the annual equivalent cost of producing the part (or product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pPr>
              <a:lnSpc>
                <a:spcPct val="8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Step 7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Compute the unit cost of making the part (or product) by dividing the annual equivalent cost by the required annual volume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Step 8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Choose the option with the minimum unit cost.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2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800" b="1" dirty="0">
                <a:latin typeface="+mn-lt"/>
              </a:rPr>
              <a:t>Example </a:t>
            </a:r>
            <a:r>
              <a:rPr lang="en-US" sz="3800" b="1" dirty="0" smtClean="0">
                <a:latin typeface="+mn-lt"/>
              </a:rPr>
              <a:t>6.7: </a:t>
            </a:r>
            <a:r>
              <a:rPr lang="en-US" sz="3800" b="1" dirty="0">
                <a:latin typeface="+mn-lt"/>
              </a:rPr>
              <a:t>Outsourcing </a:t>
            </a:r>
            <a:r>
              <a:rPr lang="en-US" sz="3800" b="1" dirty="0" smtClean="0">
                <a:latin typeface="+mn-lt"/>
              </a:rPr>
              <a:t>Production of Electric Compressors</a:t>
            </a:r>
            <a:endParaRPr lang="en-US" sz="3800" b="1" dirty="0">
              <a:latin typeface="+mn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b="1" dirty="0" smtClean="0"/>
              <a:t>Investment and Other Financial Date Related to Outsourcing </a:t>
            </a:r>
            <a:endParaRPr lang="en-US" b="1" dirty="0" smtClean="0"/>
          </a:p>
          <a:p>
            <a:pPr lvl="1"/>
            <a:r>
              <a:rPr lang="en-US" sz="2000" b="1" dirty="0" smtClean="0"/>
              <a:t>Electric compressor: $42 per unit</a:t>
            </a:r>
          </a:p>
          <a:p>
            <a:pPr lvl="1"/>
            <a:r>
              <a:rPr lang="en-US" sz="2000" b="1" dirty="0" smtClean="0"/>
              <a:t>Required investment: $325,000</a:t>
            </a:r>
          </a:p>
          <a:p>
            <a:pPr lvl="1"/>
            <a:r>
              <a:rPr lang="en-US" sz="2000" b="1" dirty="0" smtClean="0"/>
              <a:t>Salvage value: $60,000</a:t>
            </a:r>
          </a:p>
          <a:p>
            <a:pPr lvl="1"/>
            <a:r>
              <a:rPr lang="en-US" sz="2000" b="1" dirty="0" smtClean="0"/>
              <a:t>Service life: 7 years</a:t>
            </a:r>
          </a:p>
          <a:p>
            <a:pPr lvl="1"/>
            <a:r>
              <a:rPr lang="en-US" sz="2000" b="1" dirty="0" smtClean="0"/>
              <a:t>Annual maintenance cost: $120,000</a:t>
            </a:r>
          </a:p>
          <a:p>
            <a:pPr lvl="1"/>
            <a:r>
              <a:rPr lang="en-US" sz="2000" b="1" dirty="0" smtClean="0"/>
              <a:t>MARR: 18%</a:t>
            </a:r>
            <a:endParaRPr lang="en-US" sz="2000" b="1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29150" y="2133600"/>
            <a:ext cx="3886200" cy="2759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59055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+mn-lt"/>
              </a:rPr>
              <a:t>Pricing the Use of an Asset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cost per square foot for owning and operating a real property (example, user fee)</a:t>
            </a:r>
          </a:p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cost of using a private car for business (cost per mile)</a:t>
            </a:r>
          </a:p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cost of flying a private jet (cost per seat)</a:t>
            </a:r>
          </a:p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cost of using a parking deck (cost per hour)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>
                <a:latin typeface="+mn-lt"/>
              </a:rPr>
              <a:t>Example </a:t>
            </a:r>
            <a:r>
              <a:rPr lang="en-US" sz="3200" b="1" smtClean="0">
                <a:latin typeface="+mn-lt"/>
              </a:rPr>
              <a:t>6.8: </a:t>
            </a:r>
            <a:r>
              <a:rPr lang="en-US" sz="3200" b="1" dirty="0">
                <a:latin typeface="+mn-lt"/>
              </a:rPr>
              <a:t>Pricing an Apartment Rental Fee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FF3300"/>
                </a:solidFill>
              </a:rPr>
              <a:t>Investment Problem</a:t>
            </a:r>
            <a:r>
              <a:rPr lang="en-US" sz="2400" b="1" dirty="0" smtClean="0"/>
              <a:t>: Building a 50-unit apartment complex</a:t>
            </a:r>
          </a:p>
        </p:txBody>
      </p:sp>
      <p:sp>
        <p:nvSpPr>
          <p:cNvPr id="8" name="Rectangle 7"/>
          <p:cNvSpPr/>
          <p:nvPr/>
        </p:nvSpPr>
        <p:spPr>
          <a:xfrm>
            <a:off x="2336461" y="2362200"/>
            <a:ext cx="46234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Land investment cost = $1,000,000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Building investment cost = $2,500,000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Annual upkeep cost = $150,000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Property taxes and insurance = 5% of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total investment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Occupancy rate = 85%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Study period = 25 years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Salvage value = Only land cost can be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recovered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full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Interest rate = 15%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4400" y="5493187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>
                <a:solidFill>
                  <a:srgbClr val="FF3300"/>
                </a:solidFill>
              </a:rPr>
              <a:t>At Issue</a:t>
            </a:r>
            <a:r>
              <a:rPr lang="en-US" sz="2400" b="1" dirty="0"/>
              <a:t>: How to price the monthly rental per unit?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latin typeface="+mn-lt"/>
              </a:rPr>
              <a:t>Fundamental Decision </a:t>
            </a:r>
            <a:r>
              <a:rPr lang="en-US" sz="4800" b="1" dirty="0" smtClean="0">
                <a:latin typeface="+mn-lt"/>
              </a:rPr>
              <a:t>Rules</a:t>
            </a:r>
            <a:endParaRPr lang="en-US" sz="4800" b="1" dirty="0"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2033587"/>
            <a:ext cx="4040188" cy="304800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For Single Project:</a:t>
            </a:r>
            <a:endParaRPr lang="en-US" sz="5600" dirty="0" smtClean="0">
              <a:solidFill>
                <a:srgbClr val="FF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b="1" dirty="0" smtClean="0">
                <a:solidFill>
                  <a:srgbClr val="3333FF"/>
                </a:solidFill>
              </a:rPr>
              <a:t>If </a:t>
            </a:r>
            <a:r>
              <a:rPr lang="en-US" sz="2400" b="1" dirty="0">
                <a:solidFill>
                  <a:srgbClr val="3333FF"/>
                </a:solidFill>
              </a:rPr>
              <a:t>AE(</a:t>
            </a:r>
            <a:r>
              <a:rPr lang="en-US" sz="2400" b="1" i="1" dirty="0" err="1">
                <a:solidFill>
                  <a:srgbClr val="3333FF"/>
                </a:solidFill>
              </a:rPr>
              <a:t>i</a:t>
            </a:r>
            <a:r>
              <a:rPr lang="en-US" sz="2400" b="1" dirty="0">
                <a:solidFill>
                  <a:srgbClr val="3333FF"/>
                </a:solidFill>
              </a:rPr>
              <a:t>) &gt; 0,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accept the investment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lvl="1"/>
            <a:endParaRPr lang="en-US" sz="2400" b="1" dirty="0">
              <a:solidFill>
                <a:srgbClr val="3333FF"/>
              </a:solidFill>
            </a:endParaRPr>
          </a:p>
          <a:p>
            <a:pPr lvl="1"/>
            <a:r>
              <a:rPr lang="en-US" sz="2400" b="1" dirty="0">
                <a:solidFill>
                  <a:srgbClr val="3333FF"/>
                </a:solidFill>
              </a:rPr>
              <a:t>If AE(</a:t>
            </a:r>
            <a:r>
              <a:rPr lang="en-US" sz="2400" b="1" i="1" dirty="0" err="1">
                <a:solidFill>
                  <a:srgbClr val="3333FF"/>
                </a:solidFill>
              </a:rPr>
              <a:t>i</a:t>
            </a:r>
            <a:r>
              <a:rPr lang="en-US" sz="2400" b="1" dirty="0">
                <a:solidFill>
                  <a:srgbClr val="3333FF"/>
                </a:solidFill>
              </a:rPr>
              <a:t>) = 0,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remain indifferent to the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investment.</a:t>
            </a:r>
          </a:p>
          <a:p>
            <a:pPr lvl="1"/>
            <a:endParaRPr lang="en-US" sz="2400" b="1" dirty="0">
              <a:solidFill>
                <a:srgbClr val="3333FF"/>
              </a:solidFill>
            </a:endParaRPr>
          </a:p>
          <a:p>
            <a:pPr lvl="1"/>
            <a:r>
              <a:rPr lang="en-US" sz="2400" b="1" dirty="0">
                <a:solidFill>
                  <a:srgbClr val="3333FF"/>
                </a:solidFill>
              </a:rPr>
              <a:t>If AE(</a:t>
            </a:r>
            <a:r>
              <a:rPr lang="en-US" sz="2400" b="1" i="1" dirty="0" err="1">
                <a:solidFill>
                  <a:srgbClr val="3333FF"/>
                </a:solidFill>
              </a:rPr>
              <a:t>i</a:t>
            </a:r>
            <a:r>
              <a:rPr lang="en-US" sz="2400" b="1" dirty="0">
                <a:solidFill>
                  <a:srgbClr val="3333FF"/>
                </a:solidFill>
              </a:rPr>
              <a:t>) &lt; 0,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reject the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investment.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5025" y="2153841"/>
            <a:ext cx="4041775" cy="284559"/>
          </a:xfrm>
        </p:spPr>
        <p:txBody>
          <a:bodyPr>
            <a:normAutofit fontScale="25000" lnSpcReduction="20000"/>
          </a:bodyPr>
          <a:lstStyle/>
          <a:p>
            <a:endParaRPr lang="en-US" sz="9600" dirty="0" smtClean="0">
              <a:solidFill>
                <a:srgbClr val="FF0000"/>
              </a:solidFill>
            </a:endParaRPr>
          </a:p>
          <a:p>
            <a:endParaRPr lang="en-US" sz="9600" dirty="0">
              <a:solidFill>
                <a:srgbClr val="FF0000"/>
              </a:solidFill>
            </a:endParaRPr>
          </a:p>
          <a:p>
            <a:r>
              <a:rPr lang="en-US" sz="9600" dirty="0" smtClean="0">
                <a:solidFill>
                  <a:srgbClr val="FF0000"/>
                </a:solidFill>
              </a:rPr>
              <a:t>For Mutually Exclusive Alternatives: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1"/>
            <a:r>
              <a:rPr lang="en-US" sz="2400" b="1" u="sng" dirty="0" smtClean="0">
                <a:solidFill>
                  <a:srgbClr val="3333FF"/>
                </a:solidFill>
              </a:rPr>
              <a:t>Service projects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Select the alternative with the minimum annual equivalent cost (AEC).</a:t>
            </a:r>
          </a:p>
          <a:p>
            <a:pPr lvl="1"/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n-US" sz="2400" b="1" u="sng" dirty="0" smtClean="0">
                <a:solidFill>
                  <a:srgbClr val="3333FF"/>
                </a:solidFill>
              </a:rPr>
              <a:t>Revenue projects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Select the alternative with the maximum AE(</a:t>
            </a: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7399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Example </a:t>
            </a:r>
            <a:r>
              <a:rPr lang="en-US" sz="3600" b="1" dirty="0" smtClean="0">
                <a:latin typeface="+mn-lt"/>
              </a:rPr>
              <a:t>6.1: </a:t>
            </a:r>
            <a:r>
              <a:rPr lang="en-US" sz="3600" b="1" dirty="0">
                <a:latin typeface="+mn-lt"/>
              </a:rPr>
              <a:t>Economics of Installing </a:t>
            </a:r>
            <a:r>
              <a:rPr lang="en-US" sz="3600" b="1" dirty="0" smtClean="0">
                <a:latin typeface="+mn-lt"/>
              </a:rPr>
              <a:t>a </a:t>
            </a:r>
            <a:br>
              <a:rPr lang="en-US" sz="3600" b="1" dirty="0" smtClean="0">
                <a:latin typeface="+mn-lt"/>
              </a:rPr>
            </a:br>
            <a:r>
              <a:rPr lang="en-US" sz="3600" b="1" dirty="0" smtClean="0">
                <a:latin typeface="+mn-lt"/>
              </a:rPr>
              <a:t>Feed-water </a:t>
            </a:r>
            <a:r>
              <a:rPr lang="en-US" sz="3600" b="1" dirty="0">
                <a:latin typeface="+mn-lt"/>
              </a:rPr>
              <a:t>Heater </a:t>
            </a:r>
          </a:p>
        </p:txBody>
      </p:sp>
      <p:sp>
        <p:nvSpPr>
          <p:cNvPr id="3584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 dirty="0" smtClean="0"/>
              <a:t>Install a 150MW unit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Initial cost = $1,650,000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Service life = 25 years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Salvage value = 0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Expected improvement in fuel efficiency = 1%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Fuel cost = $0.05kWh</a:t>
            </a:r>
          </a:p>
          <a:p>
            <a:pPr lvl="1">
              <a:lnSpc>
                <a:spcPct val="90000"/>
              </a:lnSpc>
            </a:pPr>
            <a:r>
              <a:rPr lang="en-US" sz="2200" b="1" dirty="0" smtClean="0">
                <a:solidFill>
                  <a:srgbClr val="3333FF"/>
                </a:solidFill>
              </a:rPr>
              <a:t>Load factor = 85%</a:t>
            </a:r>
          </a:p>
          <a:p>
            <a:pPr>
              <a:lnSpc>
                <a:spcPct val="90000"/>
              </a:lnSpc>
            </a:pPr>
            <a:r>
              <a:rPr lang="en-US" sz="2600" b="1" dirty="0" smtClean="0"/>
              <a:t>Determine the annual worth for installing the unit at </a:t>
            </a:r>
          </a:p>
          <a:p>
            <a:pPr>
              <a:lnSpc>
                <a:spcPct val="90000"/>
              </a:lnSpc>
              <a:buNone/>
            </a:pPr>
            <a:r>
              <a:rPr lang="en-US" sz="2600" b="1" i="1" dirty="0" err="1" smtClean="0"/>
              <a:t>i</a:t>
            </a:r>
            <a:r>
              <a:rPr lang="en-US" sz="2600" b="1" dirty="0" smtClean="0"/>
              <a:t> = 12%.</a:t>
            </a:r>
          </a:p>
          <a:p>
            <a:pPr>
              <a:lnSpc>
                <a:spcPct val="90000"/>
              </a:lnSpc>
            </a:pPr>
            <a:r>
              <a:rPr lang="en-US" sz="2600" b="1" dirty="0" smtClean="0"/>
              <a:t>If the fuel cost increases at the annual rate of 4%, what is AE(12%)?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42643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Solution: Calculation </a:t>
            </a:r>
            <a:r>
              <a:rPr lang="en-US" b="1" dirty="0">
                <a:latin typeface="+mn-lt"/>
              </a:rPr>
              <a:t>of Annual Fuel Savings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endParaRPr lang="en-US" sz="1800" b="1" dirty="0">
              <a:latin typeface="+mj-lt"/>
            </a:endParaRPr>
          </a:p>
          <a:p>
            <a:pPr marL="0" indent="0">
              <a:buNone/>
            </a:pPr>
            <a:endParaRPr lang="en-US" sz="2000" b="1" dirty="0">
              <a:latin typeface="+mj-lt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4294967295"/>
          </p:nvPr>
        </p:nvSpPr>
        <p:spPr>
          <a:xfrm>
            <a:off x="758599" y="1523206"/>
            <a:ext cx="3349625" cy="3811588"/>
          </a:xfrm>
        </p:spPr>
        <p:txBody>
          <a:bodyPr>
            <a:normAutofit fontScale="77500" lnSpcReduction="20000"/>
          </a:bodyPr>
          <a:lstStyle/>
          <a:p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Required input power before adding the second unit</a:t>
            </a:r>
          </a:p>
          <a:p>
            <a:endParaRPr lang="en-US" sz="1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1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1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Required input power after adding the second unit</a:t>
            </a:r>
          </a:p>
          <a:p>
            <a:endParaRPr lang="en-US" sz="1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1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1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Reduction in energy consumption</a:t>
            </a:r>
          </a:p>
          <a:p>
            <a:endParaRPr lang="en-US" sz="1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>
              <a:buNone/>
            </a:pP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272,727kW − 267,857kW =</a:t>
            </a:r>
          </a:p>
          <a:p>
            <a:pPr marL="0" indent="0">
              <a:buNone/>
            </a:pPr>
            <a:r>
              <a:rPr lang="en-US" sz="2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4,870 kW</a:t>
            </a:r>
          </a:p>
          <a:p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operating hours</a:t>
            </a:r>
          </a:p>
          <a:p>
            <a:pPr>
              <a:buFont typeface="Wingdings" pitchFamily="2" charset="2"/>
              <a:buChar char="q"/>
            </a:pPr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1200" dirty="0"/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2832100" y="3306763"/>
            <a:ext cx="25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buFont typeface="Symbol" pitchFamily="18" charset="2"/>
              <a:buNone/>
            </a:pPr>
            <a:r>
              <a:rPr lang="en-US" sz="1000">
                <a:ea typeface="New York" charset="0"/>
                <a:cs typeface="Times New Roman" pitchFamily="18" charset="0"/>
              </a:rPr>
              <a:t>: </a:t>
            </a:r>
            <a:endParaRPr lang="en-US">
              <a:ea typeface="New York" charset="0"/>
              <a:cs typeface="Times New Roman" pitchFamily="18" charset="0"/>
            </a:endParaRP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2832100" y="3957638"/>
            <a:ext cx="2222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tabLst>
                <a:tab pos="965200" algn="l"/>
              </a:tabLst>
            </a:pPr>
            <a:r>
              <a:rPr lang="en-US" sz="1200">
                <a:latin typeface="Times New Roman" pitchFamily="18" charset="0"/>
                <a:ea typeface="New York" charset="0"/>
                <a:cs typeface="Times New Roman" pitchFamily="18" charset="0"/>
              </a:rPr>
              <a:t>.</a:t>
            </a:r>
            <a:endParaRPr lang="en-US">
              <a:ea typeface="New York" charset="0"/>
              <a:cs typeface="Times New Roman" pitchFamily="18" charset="0"/>
            </a:endParaRP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0" y="2614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3686" y="2887106"/>
            <a:ext cx="3759200" cy="228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2708" y="2011479"/>
            <a:ext cx="2521977" cy="61436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38927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4495" y="3003477"/>
            <a:ext cx="2438400" cy="59400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38928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2096" y="5029200"/>
            <a:ext cx="2743200" cy="53357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5029200" y="2133600"/>
            <a:ext cx="2707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Annual Fuel Savings</a:t>
            </a:r>
            <a:endParaRPr lang="en-US" sz="2000" b="1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12095" y="4094955"/>
            <a:ext cx="2743201" cy="614363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65418" y="447677"/>
            <a:ext cx="7945182" cy="6762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Solution: Annual </a:t>
            </a:r>
            <a:r>
              <a:rPr lang="en-US" sz="3600" b="1" dirty="0">
                <a:latin typeface="+mn-lt"/>
              </a:rPr>
              <a:t>Worth Calculations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114800" y="1676400"/>
            <a:ext cx="4572000" cy="4572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Diagrams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685800" y="1676400"/>
            <a:ext cx="3276600" cy="45720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1800" dirty="0" smtClean="0"/>
              <a:t> (a) with constant fuel price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sz="1800" dirty="0" smtClean="0"/>
              <a:t> (b) with escalating fuel price</a:t>
            </a:r>
            <a:endParaRPr lang="en-US" sz="1800" dirty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2986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0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818" y="4479923"/>
            <a:ext cx="3144582" cy="14557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818" y="2362200"/>
            <a:ext cx="2971800" cy="116046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1" y="2590800"/>
            <a:ext cx="4525978" cy="3200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0718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Repeating </a:t>
            </a:r>
            <a:r>
              <a:rPr lang="en-US" sz="3600" b="1" dirty="0">
                <a:latin typeface="+mn-lt"/>
              </a:rPr>
              <a:t>Cash Flow Cycles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3300"/>
                </a:solidFill>
              </a:rPr>
              <a:t>First Cycle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b="1" dirty="0" smtClean="0">
              <a:solidFill>
                <a:srgbClr val="FF3300"/>
              </a:solidFill>
              <a:latin typeface="+mj-lt"/>
            </a:endParaRPr>
          </a:p>
          <a:p>
            <a:endParaRPr lang="en-US" b="1" dirty="0">
              <a:solidFill>
                <a:srgbClr val="FF3300"/>
              </a:solidFill>
            </a:endParaRPr>
          </a:p>
          <a:p>
            <a:r>
              <a:rPr lang="en-US" b="1" dirty="0" smtClean="0">
                <a:solidFill>
                  <a:srgbClr val="FF3300"/>
                </a:solidFill>
              </a:rPr>
              <a:t>Repeating Cycles</a:t>
            </a:r>
          </a:p>
          <a:p>
            <a:endParaRPr lang="en-US" dirty="0"/>
          </a:p>
        </p:txBody>
      </p:sp>
      <p:pic>
        <p:nvPicPr>
          <p:cNvPr id="8" name="Picture 2" descr="fg06_02EXM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981200"/>
            <a:ext cx="4038600" cy="36528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685800" y="2540000"/>
          <a:ext cx="3721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5" imgW="3720960" imgH="888840" progId="">
                  <p:embed/>
                </p:oleObj>
              </mc:Choice>
              <mc:Fallback>
                <p:oleObj name="Equation" r:id="rId5" imgW="3720960" imgH="888840" progId="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40000"/>
                        <a:ext cx="3721100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838200" y="4648200"/>
          <a:ext cx="2247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7" imgW="2247840" imgH="457200" progId="">
                  <p:embed/>
                </p:oleObj>
              </mc:Choice>
              <mc:Fallback>
                <p:oleObj name="Equation" r:id="rId7" imgW="2247840" imgH="457200" progId="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648200"/>
                        <a:ext cx="22479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08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838200"/>
            <a:ext cx="8305800" cy="55168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Example </a:t>
            </a:r>
            <a:r>
              <a:rPr lang="en-US" sz="3600" b="1" dirty="0" smtClean="0">
                <a:latin typeface="+mn-lt"/>
              </a:rPr>
              <a:t>6.3: Comparing </a:t>
            </a:r>
            <a:r>
              <a:rPr lang="en-US" sz="3600" b="1" dirty="0">
                <a:latin typeface="+mn-lt"/>
              </a:rPr>
              <a:t>Alternatives</a:t>
            </a:r>
          </a:p>
        </p:txBody>
      </p:sp>
      <p:pic>
        <p:nvPicPr>
          <p:cNvPr id="31746" name="Picture 2" descr="fg06_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752600"/>
            <a:ext cx="5859463" cy="43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171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b="1" dirty="0" smtClean="0">
                <a:latin typeface="+mn-lt"/>
              </a:rPr>
              <a:t>Solution</a:t>
            </a:r>
            <a:endParaRPr lang="en-US" b="1" dirty="0">
              <a:latin typeface="+mn-lt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600200"/>
            <a:ext cx="7886700" cy="4576763"/>
          </a:xfrm>
        </p:spPr>
        <p:txBody>
          <a:bodyPr/>
          <a:lstStyle/>
          <a:p>
            <a:r>
              <a:rPr lang="en-US" sz="2000" b="1" dirty="0"/>
              <a:t>Required</a:t>
            </a:r>
            <a:r>
              <a:rPr lang="en-US" sz="2000" b="1" dirty="0" smtClean="0"/>
              <a:t> assumptions</a:t>
            </a:r>
          </a:p>
          <a:p>
            <a:pPr lvl="1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life of the selected alternative is required on a continuous basis.</a:t>
            </a:r>
          </a:p>
          <a:p>
            <a:pPr lvl="1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alternative will be replaced by an identical asset that has the same costs and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performance.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n-US" sz="2000" b="1" dirty="0">
                <a:solidFill>
                  <a:srgbClr val="FF3300"/>
                </a:solidFill>
                <a:latin typeface="+mj-lt"/>
              </a:rPr>
              <a:t>Model </a:t>
            </a:r>
            <a:r>
              <a:rPr lang="en-US" sz="2000" b="1" dirty="0" smtClean="0">
                <a:solidFill>
                  <a:srgbClr val="FF3300"/>
                </a:solidFill>
                <a:latin typeface="+mj-lt"/>
              </a:rPr>
              <a:t>A</a:t>
            </a:r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/>
            <a:r>
              <a:rPr lang="en-US" sz="2000" b="1" dirty="0">
                <a:solidFill>
                  <a:srgbClr val="FF3300"/>
                </a:solidFill>
                <a:latin typeface="+mj-lt"/>
              </a:rPr>
              <a:t>Model </a:t>
            </a:r>
            <a:r>
              <a:rPr lang="en-US" sz="2000" b="1" dirty="0" smtClean="0">
                <a:solidFill>
                  <a:srgbClr val="FF3300"/>
                </a:solidFill>
                <a:latin typeface="+mj-lt"/>
              </a:rPr>
              <a:t>B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>
            <p:extLst/>
          </p:nvPr>
        </p:nvGraphicFramePr>
        <p:xfrm>
          <a:off x="2422525" y="3390106"/>
          <a:ext cx="321627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4" imgW="2120760" imgH="698400" progId="">
                  <p:embed/>
                </p:oleObj>
              </mc:Choice>
              <mc:Fallback>
                <p:oleObj name="Equation" r:id="rId4" imgW="2120760" imgH="698400" progId="">
                  <p:embed/>
                  <p:pic>
                    <p:nvPicPr>
                      <p:cNvPr id="440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525" y="3390106"/>
                        <a:ext cx="3216275" cy="99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>
            <p:extLst/>
          </p:nvPr>
        </p:nvGraphicFramePr>
        <p:xfrm>
          <a:off x="2438400" y="4876800"/>
          <a:ext cx="3200400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6" imgW="2133360" imgH="698400" progId="">
                  <p:embed/>
                </p:oleObj>
              </mc:Choice>
              <mc:Fallback>
                <p:oleObj name="Equation" r:id="rId6" imgW="2133360" imgH="698400" progId="">
                  <p:embed/>
                  <p:pic>
                    <p:nvPicPr>
                      <p:cNvPr id="440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876800"/>
                        <a:ext cx="3200400" cy="114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423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Words>1130</Words>
  <Application>Microsoft Office PowerPoint</Application>
  <PresentationFormat>On-screen Show (4:3)</PresentationFormat>
  <Paragraphs>238</Paragraphs>
  <Slides>24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Calibri</vt:lpstr>
      <vt:lpstr>Calibri Light</vt:lpstr>
      <vt:lpstr>Courier New</vt:lpstr>
      <vt:lpstr>New York</vt:lpstr>
      <vt:lpstr>Symbol</vt:lpstr>
      <vt:lpstr>Times New Roman</vt:lpstr>
      <vt:lpstr>Verdana</vt:lpstr>
      <vt:lpstr>Wingdings</vt:lpstr>
      <vt:lpstr>Wingdings 2</vt:lpstr>
      <vt:lpstr>Office Theme</vt:lpstr>
      <vt:lpstr>Equation</vt:lpstr>
      <vt:lpstr>Applying Annual Worth Analysis</vt:lpstr>
      <vt:lpstr>Annual Worth Analysis</vt:lpstr>
      <vt:lpstr>Fundamental Decision Rules</vt:lpstr>
      <vt:lpstr>Example 6.1: Economics of Installing a  Feed-water Heater </vt:lpstr>
      <vt:lpstr>Solution: Calculation of Annual Fuel Savings</vt:lpstr>
      <vt:lpstr>Solution: Annual Worth Calculations</vt:lpstr>
      <vt:lpstr>Repeating Cash Flow Cycles</vt:lpstr>
      <vt:lpstr>Example 6.3: Comparing Alternatives</vt:lpstr>
      <vt:lpstr>Solution</vt:lpstr>
      <vt:lpstr>PowerPoint Presentation</vt:lpstr>
      <vt:lpstr>Capital (Ownership) Cost</vt:lpstr>
      <vt:lpstr>Cost of Owning a Vehicle</vt:lpstr>
      <vt:lpstr>Example: Capital Cost (Mini-Cooper) </vt:lpstr>
      <vt:lpstr>Example 6.4: Required Annual Revenue</vt:lpstr>
      <vt:lpstr>Solution</vt:lpstr>
      <vt:lpstr> Where to Apply the AE Analysis</vt:lpstr>
      <vt:lpstr>Unit Cost (Profit) Calculation</vt:lpstr>
      <vt:lpstr>Example 6.5: Unit Profit per Machine Hour When Annual Operating Hours Remain Constant</vt:lpstr>
      <vt:lpstr>PowerPoint Presentation</vt:lpstr>
      <vt:lpstr>Make or Buy Decision</vt:lpstr>
      <vt:lpstr>PowerPoint Presentation</vt:lpstr>
      <vt:lpstr>Example 6.7: Outsourcing Production of Electric Compressors</vt:lpstr>
      <vt:lpstr>Pricing the Use of an Asset</vt:lpstr>
      <vt:lpstr>Example 6.8: Pricing an Apartment Rental Fee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Applying the Annual Worth Analysis</dc:title>
  <dc:creator>Chan S. Park</dc:creator>
  <cp:lastModifiedBy>Windows User</cp:lastModifiedBy>
  <cp:revision>59</cp:revision>
  <dcterms:created xsi:type="dcterms:W3CDTF">2015-08-04T16:43:06Z</dcterms:created>
  <dcterms:modified xsi:type="dcterms:W3CDTF">2019-07-11T07:26:45Z</dcterms:modified>
</cp:coreProperties>
</file>