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5B5B"/>
    <a:srgbClr val="C0F0FF"/>
    <a:srgbClr val="CEF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4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115F-442D-4A51-81DB-C5A2CCF2255A}" type="datetimeFigureOut">
              <a:rPr lang="en-US" smtClean="0"/>
              <a:t>7/30/2019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846-EECA-4481-9791-60EE3F16F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624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115F-442D-4A51-81DB-C5A2CCF2255A}" type="datetimeFigureOut">
              <a:rPr lang="en-US" smtClean="0"/>
              <a:t>7/30/2019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846-EECA-4481-9791-60EE3F16F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228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115F-442D-4A51-81DB-C5A2CCF2255A}" type="datetimeFigureOut">
              <a:rPr lang="en-US" smtClean="0"/>
              <a:t>7/30/2019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846-EECA-4481-9791-60EE3F16F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301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115F-442D-4A51-81DB-C5A2CCF2255A}" type="datetimeFigureOut">
              <a:rPr lang="en-US" smtClean="0"/>
              <a:t>7/30/2019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846-EECA-4481-9791-60EE3F16F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02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115F-442D-4A51-81DB-C5A2CCF2255A}" type="datetimeFigureOut">
              <a:rPr lang="en-US" smtClean="0"/>
              <a:t>7/30/2019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846-EECA-4481-9791-60EE3F16F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497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115F-442D-4A51-81DB-C5A2CCF2255A}" type="datetimeFigureOut">
              <a:rPr lang="en-US" smtClean="0"/>
              <a:t>7/30/2019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846-EECA-4481-9791-60EE3F16F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84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115F-442D-4A51-81DB-C5A2CCF2255A}" type="datetimeFigureOut">
              <a:rPr lang="en-US" smtClean="0"/>
              <a:t>7/30/2019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846-EECA-4481-9791-60EE3F16F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412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115F-442D-4A51-81DB-C5A2CCF2255A}" type="datetimeFigureOut">
              <a:rPr lang="en-US" smtClean="0"/>
              <a:t>7/30/2019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846-EECA-4481-9791-60EE3F16F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514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115F-442D-4A51-81DB-C5A2CCF2255A}" type="datetimeFigureOut">
              <a:rPr lang="en-US" smtClean="0"/>
              <a:t>7/30/2019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846-EECA-4481-9791-60EE3F16F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307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115F-442D-4A51-81DB-C5A2CCF2255A}" type="datetimeFigureOut">
              <a:rPr lang="en-US" smtClean="0"/>
              <a:t>7/30/2019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846-EECA-4481-9791-60EE3F16F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112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115F-442D-4A51-81DB-C5A2CCF2255A}" type="datetimeFigureOut">
              <a:rPr lang="en-US" smtClean="0"/>
              <a:t>7/30/2019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846-EECA-4481-9791-60EE3F16F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090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4115F-442D-4A51-81DB-C5A2CCF2255A}" type="datetimeFigureOut">
              <a:rPr lang="en-US" smtClean="0"/>
              <a:t>7/30/2019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C2846-EECA-4481-9791-60EE3F16F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56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IE 342 </a:t>
            </a:r>
            <a:br>
              <a:rPr lang="en-US" dirty="0" smtClean="0"/>
            </a:br>
            <a:r>
              <a:rPr lang="en-US" dirty="0" smtClean="0"/>
              <a:t>Decision Tree Examples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415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1517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70919"/>
            <a:ext cx="7886700" cy="54864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/>
              <a:t>You are considering marketing a new product. Once the product is introduced, there is a </a:t>
            </a:r>
            <a:r>
              <a:rPr lang="en-US" b="1" dirty="0"/>
              <a:t>70%</a:t>
            </a:r>
            <a:r>
              <a:rPr lang="en-US" dirty="0"/>
              <a:t> chance of encountering a competitive product. Two options are available in each situation:</a:t>
            </a:r>
          </a:p>
          <a:p>
            <a:pPr algn="just"/>
            <a:r>
              <a:rPr lang="en-US" b="1" dirty="0"/>
              <a:t>Option 1 (with competitive product): </a:t>
            </a:r>
            <a:r>
              <a:rPr lang="en-US" dirty="0"/>
              <a:t>In this situation, you have two options; you can raise or lower your price and see how your competitor responds. </a:t>
            </a:r>
          </a:p>
          <a:p>
            <a:pPr lvl="1" algn="just"/>
            <a:r>
              <a:rPr lang="en-US" b="1" dirty="0"/>
              <a:t>If you raise your price</a:t>
            </a:r>
            <a:r>
              <a:rPr lang="en-US" dirty="0"/>
              <a:t>, your competitor can raise or lower its price with equal probability. If the competitor raises its price, your profit will be </a:t>
            </a:r>
            <a:r>
              <a:rPr lang="en-US" b="1" dirty="0"/>
              <a:t>$60</a:t>
            </a:r>
            <a:r>
              <a:rPr lang="en-US" dirty="0"/>
              <a:t>, and if the competitor lowers its price, you will lose </a:t>
            </a:r>
            <a:r>
              <a:rPr lang="en-US" b="1" dirty="0"/>
              <a:t>$20</a:t>
            </a:r>
            <a:r>
              <a:rPr lang="en-US" dirty="0"/>
              <a:t>. </a:t>
            </a:r>
            <a:endParaRPr lang="en-US" dirty="0" smtClean="0"/>
          </a:p>
          <a:p>
            <a:pPr lvl="1" algn="just"/>
            <a:r>
              <a:rPr lang="en-US" b="1" dirty="0" smtClean="0"/>
              <a:t>If </a:t>
            </a:r>
            <a:r>
              <a:rPr lang="en-US" b="1" dirty="0"/>
              <a:t>you lower your price</a:t>
            </a:r>
            <a:r>
              <a:rPr lang="en-US" dirty="0"/>
              <a:t>, your competitor can again raise or lower its price. With a probability of </a:t>
            </a:r>
            <a:r>
              <a:rPr lang="en-US" b="1" dirty="0" smtClean="0"/>
              <a:t>20%</a:t>
            </a:r>
            <a:r>
              <a:rPr lang="en-US" dirty="0" smtClean="0"/>
              <a:t> </a:t>
            </a:r>
            <a:r>
              <a:rPr lang="en-US" dirty="0"/>
              <a:t>it raises its price and your profit will be </a:t>
            </a:r>
            <a:r>
              <a:rPr lang="en-US" b="1" dirty="0"/>
              <a:t>$40 </a:t>
            </a:r>
            <a:r>
              <a:rPr lang="en-US" dirty="0"/>
              <a:t>and with a probability of </a:t>
            </a:r>
            <a:r>
              <a:rPr lang="en-US" b="1" dirty="0" smtClean="0"/>
              <a:t>80%</a:t>
            </a:r>
            <a:r>
              <a:rPr lang="en-US" dirty="0" smtClean="0"/>
              <a:t>, </a:t>
            </a:r>
            <a:r>
              <a:rPr lang="en-US" dirty="0"/>
              <a:t>it lowers its price and your profit will be </a:t>
            </a:r>
            <a:r>
              <a:rPr lang="en-US" b="1" dirty="0"/>
              <a:t>$10</a:t>
            </a:r>
            <a:r>
              <a:rPr lang="en-US" dirty="0"/>
              <a:t>. </a:t>
            </a:r>
          </a:p>
          <a:p>
            <a:pPr algn="just"/>
            <a:r>
              <a:rPr lang="en-US" b="1" dirty="0"/>
              <a:t>Option 2 (without competitive product): </a:t>
            </a:r>
            <a:r>
              <a:rPr lang="en-US" dirty="0"/>
              <a:t>You still have two options. If you raise, your profit will be </a:t>
            </a:r>
            <a:r>
              <a:rPr lang="en-US" b="1" dirty="0"/>
              <a:t>$100 </a:t>
            </a:r>
            <a:r>
              <a:rPr lang="en-US" dirty="0"/>
              <a:t>and if you lower your profit will be </a:t>
            </a:r>
            <a:r>
              <a:rPr lang="en-US" b="1" dirty="0"/>
              <a:t>$30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smtClean="0"/>
              <a:t>Construct </a:t>
            </a:r>
            <a:r>
              <a:rPr lang="en-US" dirty="0"/>
              <a:t>decision tree, determine payoffs and find out decision rules.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355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1517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70919"/>
            <a:ext cx="7886700" cy="54864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/>
              <a:t>A company is considering purchasing of a new labor-saving machine. The machine’s cost will turn out to be </a:t>
            </a:r>
            <a:r>
              <a:rPr lang="en-US" b="1" dirty="0"/>
              <a:t>$55/day</a:t>
            </a:r>
            <a:r>
              <a:rPr lang="en-US" dirty="0"/>
              <a:t>. Each hour of labor that is saved reduces cost by </a:t>
            </a:r>
            <a:r>
              <a:rPr lang="en-US" b="1" dirty="0"/>
              <a:t>$5</a:t>
            </a:r>
            <a:r>
              <a:rPr lang="en-US" dirty="0"/>
              <a:t>. However, there is some uncertainty over the number of hours that actually will be saved. </a:t>
            </a:r>
          </a:p>
          <a:p>
            <a:pPr algn="just"/>
            <a:r>
              <a:rPr lang="en-US" dirty="0"/>
              <a:t>It is judged that the hours of labor saved per day will be </a:t>
            </a:r>
            <a:r>
              <a:rPr lang="en-US" b="1" dirty="0" smtClean="0"/>
              <a:t>10 </a:t>
            </a:r>
            <a:r>
              <a:rPr lang="en-US" b="1" dirty="0" err="1" smtClean="0"/>
              <a:t>hrs</a:t>
            </a:r>
            <a:r>
              <a:rPr lang="en-US" dirty="0" smtClean="0"/>
              <a:t>, </a:t>
            </a:r>
            <a:r>
              <a:rPr lang="en-US" b="1" dirty="0"/>
              <a:t>11 </a:t>
            </a:r>
            <a:r>
              <a:rPr lang="en-US" b="1" dirty="0" err="1" smtClean="0"/>
              <a:t>hrs</a:t>
            </a:r>
            <a:r>
              <a:rPr lang="en-US" b="1" dirty="0" smtClean="0"/>
              <a:t> </a:t>
            </a:r>
            <a:r>
              <a:rPr lang="en-US" dirty="0" smtClean="0"/>
              <a:t>or </a:t>
            </a:r>
            <a:r>
              <a:rPr lang="en-US" b="1" dirty="0" smtClean="0"/>
              <a:t>13 </a:t>
            </a:r>
            <a:r>
              <a:rPr lang="en-US" b="1" dirty="0" err="1" smtClean="0"/>
              <a:t>hrs</a:t>
            </a:r>
            <a:r>
              <a:rPr lang="en-US" dirty="0" smtClean="0"/>
              <a:t>, </a:t>
            </a:r>
            <a:r>
              <a:rPr lang="en-US" dirty="0"/>
              <a:t>with probabilities of </a:t>
            </a:r>
            <a:r>
              <a:rPr lang="en-US" b="1" dirty="0" smtClean="0"/>
              <a:t>0.1</a:t>
            </a:r>
            <a:r>
              <a:rPr lang="en-US" dirty="0" smtClean="0"/>
              <a:t>, </a:t>
            </a:r>
            <a:r>
              <a:rPr lang="en-US" b="1" dirty="0"/>
              <a:t>0.6</a:t>
            </a:r>
            <a:r>
              <a:rPr lang="en-US" dirty="0"/>
              <a:t> and </a:t>
            </a:r>
            <a:r>
              <a:rPr lang="en-US" b="1" dirty="0"/>
              <a:t>0.3</a:t>
            </a:r>
            <a:r>
              <a:rPr lang="en-US" dirty="0"/>
              <a:t>, respectively. </a:t>
            </a:r>
            <a:endParaRPr lang="en-US" dirty="0" smtClean="0"/>
          </a:p>
          <a:p>
            <a:pPr algn="just"/>
            <a:r>
              <a:rPr lang="en-US" dirty="0" smtClean="0"/>
              <a:t>Construct a decision </a:t>
            </a:r>
            <a:r>
              <a:rPr lang="en-US" dirty="0"/>
              <a:t>tree, determine payoffs and find out decision rules to maximize the profit. </a:t>
            </a:r>
            <a:endParaRPr lang="en-US" dirty="0" smtClean="0"/>
          </a:p>
          <a:p>
            <a:pPr algn="just"/>
            <a:r>
              <a:rPr lang="en-US" dirty="0" smtClean="0"/>
              <a:t>Define </a:t>
            </a:r>
            <a:r>
              <a:rPr lang="en-US" dirty="0"/>
              <a:t>“profit” as the excess of labor-cost savings over the machine cost (i.e. </a:t>
            </a:r>
            <a:r>
              <a:rPr lang="en-US" dirty="0" smtClean="0"/>
              <a:t>profit = labor </a:t>
            </a:r>
            <a:r>
              <a:rPr lang="en-US" dirty="0"/>
              <a:t>cost savings-machine costs</a:t>
            </a:r>
            <a:r>
              <a:rPr lang="en-US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158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1517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 3 (Bill’s Investment Problem)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70919"/>
            <a:ext cx="7886700" cy="54864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Suppose Bill has </a:t>
            </a:r>
            <a:r>
              <a:rPr lang="en-US" b="1" dirty="0"/>
              <a:t>$50,000 </a:t>
            </a:r>
            <a:r>
              <a:rPr lang="en-US" dirty="0"/>
              <a:t>to invest in the financial market for one year. His choices have been narrowed to two options: </a:t>
            </a:r>
          </a:p>
          <a:p>
            <a:r>
              <a:rPr lang="en-US" b="1" dirty="0"/>
              <a:t>Option 1 (Stock): </a:t>
            </a:r>
            <a:r>
              <a:rPr lang="en-US" dirty="0"/>
              <a:t>Buy </a:t>
            </a:r>
            <a:r>
              <a:rPr lang="en-US" b="1" dirty="0"/>
              <a:t>1,000</a:t>
            </a:r>
            <a:r>
              <a:rPr lang="en-US" dirty="0"/>
              <a:t> shares of a stock at </a:t>
            </a:r>
            <a:r>
              <a:rPr lang="en-US" b="1" dirty="0"/>
              <a:t>$50/share </a:t>
            </a:r>
            <a:r>
              <a:rPr lang="en-US" dirty="0"/>
              <a:t>that will be held for one year. There is a brokerage fee of </a:t>
            </a:r>
            <a:r>
              <a:rPr lang="en-US" b="1" dirty="0"/>
              <a:t>$100 </a:t>
            </a:r>
            <a:r>
              <a:rPr lang="en-US" dirty="0"/>
              <a:t>for the transaction (for either buying or selling stocks). For simplicity, assume that, the stock is expected to provide a return at any one of three different levels: 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high level (A) return of </a:t>
            </a:r>
            <a:r>
              <a:rPr lang="en-US" b="1" dirty="0"/>
              <a:t>$25,000 </a:t>
            </a:r>
            <a:r>
              <a:rPr lang="en-US" dirty="0"/>
              <a:t>with probability </a:t>
            </a:r>
            <a:r>
              <a:rPr lang="en-US" b="1" dirty="0" smtClean="0"/>
              <a:t>0.25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medium level (B) return of </a:t>
            </a:r>
            <a:r>
              <a:rPr lang="en-US" b="1" dirty="0"/>
              <a:t>$4,500 </a:t>
            </a:r>
            <a:r>
              <a:rPr lang="en-US" dirty="0"/>
              <a:t>with probability </a:t>
            </a:r>
            <a:r>
              <a:rPr lang="en-US" b="1" dirty="0" smtClean="0"/>
              <a:t>0.4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low level(C) return (loss) of </a:t>
            </a:r>
            <a:r>
              <a:rPr lang="en-US" b="1" dirty="0"/>
              <a:t>-$15,000 </a:t>
            </a:r>
            <a:r>
              <a:rPr lang="en-US" dirty="0"/>
              <a:t>with probability </a:t>
            </a:r>
            <a:r>
              <a:rPr lang="en-US" b="1" dirty="0"/>
              <a:t>0.35</a:t>
            </a:r>
            <a:r>
              <a:rPr lang="en-US" dirty="0"/>
              <a:t>. </a:t>
            </a:r>
            <a:endParaRPr lang="en-US" dirty="0" smtClean="0"/>
          </a:p>
          <a:p>
            <a:pPr lvl="1"/>
            <a:r>
              <a:rPr lang="en-US" dirty="0" smtClean="0"/>
              <a:t>No </a:t>
            </a:r>
            <a:r>
              <a:rPr lang="en-US" dirty="0"/>
              <a:t>stock dividend is anticipated for this stock. </a:t>
            </a:r>
          </a:p>
          <a:p>
            <a:r>
              <a:rPr lang="en-US" b="1" dirty="0"/>
              <a:t>Option 2 (Bond): </a:t>
            </a:r>
            <a:r>
              <a:rPr lang="en-US" dirty="0"/>
              <a:t>Purchase a </a:t>
            </a:r>
            <a:r>
              <a:rPr lang="en-US" b="1" dirty="0"/>
              <a:t>$50,000 </a:t>
            </a:r>
            <a:r>
              <a:rPr lang="en-US" dirty="0"/>
              <a:t>bond, which has a return of </a:t>
            </a:r>
            <a:r>
              <a:rPr lang="en-US" b="1" dirty="0"/>
              <a:t>$3,750</a:t>
            </a:r>
            <a:r>
              <a:rPr lang="en-US" dirty="0"/>
              <a:t>. The interest earned from this bond is nontaxable income. However, there is a </a:t>
            </a:r>
            <a:r>
              <a:rPr lang="en-US" b="1" dirty="0"/>
              <a:t>$150 </a:t>
            </a:r>
            <a:r>
              <a:rPr lang="en-US" dirty="0"/>
              <a:t>transaction fee for either buying or selling the bond. </a:t>
            </a:r>
          </a:p>
          <a:p>
            <a:r>
              <a:rPr lang="en-US" dirty="0"/>
              <a:t>Which alternative should be selected to maximize Bill’s gain. Assume that any long-term capital gains will be taxed at 20%. Bill’s MARR is known to be 5% after taxes. Determine the payoff amount at the tip of each branch. </a:t>
            </a:r>
          </a:p>
        </p:txBody>
      </p:sp>
    </p:spTree>
    <p:extLst>
      <p:ext uri="{BB962C8B-B14F-4D97-AF65-F5344CB8AC3E}">
        <p14:creationId xmlns:p14="http://schemas.microsoft.com/office/powerpoint/2010/main" val="1470741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4824" y="1757363"/>
            <a:ext cx="8134351" cy="4419600"/>
          </a:xfrm>
          <a:prstGeom prst="rect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6350" cap="flat" cmpd="sng" algn="ctr">
            <a:solidFill>
              <a:srgbClr val="4BACC6"/>
            </a:solidFill>
            <a:prstDash val="solid"/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4694623" y="2704542"/>
            <a:ext cx="182175" cy="162226"/>
          </a:xfrm>
          <a:prstGeom prst="rect">
            <a:avLst/>
          </a:prstGeom>
          <a:solidFill>
            <a:srgbClr val="D5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57617" y="2255580"/>
            <a:ext cx="384005" cy="448962"/>
          </a:xfrm>
          <a:prstGeom prst="rect">
            <a:avLst/>
          </a:prstGeom>
          <a:solidFill>
            <a:srgbClr val="D5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5B5B5B"/>
                </a:solidFill>
              </a:rPr>
              <a:t>H</a:t>
            </a:r>
            <a:endParaRPr lang="en-US" b="1" dirty="0">
              <a:solidFill>
                <a:srgbClr val="5B5B5B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57616" y="3058770"/>
            <a:ext cx="384005" cy="448962"/>
          </a:xfrm>
          <a:prstGeom prst="rect">
            <a:avLst/>
          </a:prstGeom>
          <a:solidFill>
            <a:srgbClr val="CEF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5B5B5B"/>
                </a:solidFill>
              </a:rPr>
              <a:t>M</a:t>
            </a:r>
            <a:endParaRPr lang="en-US" b="1" dirty="0">
              <a:solidFill>
                <a:srgbClr val="5B5B5B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57615" y="3937687"/>
            <a:ext cx="384005" cy="448962"/>
          </a:xfrm>
          <a:prstGeom prst="rect">
            <a:avLst/>
          </a:prstGeom>
          <a:solidFill>
            <a:srgbClr val="C0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5B5B5B"/>
                </a:solidFill>
              </a:rPr>
              <a:t>L</a:t>
            </a:r>
            <a:endParaRPr lang="en-US" b="1" dirty="0">
              <a:solidFill>
                <a:srgbClr val="5B5B5B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1517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 3 (Bill’s Investment Problem)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068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9410" y="1781432"/>
            <a:ext cx="7245179" cy="4756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1517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 3 (Bill’s Investment Problem)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006811" y="3896497"/>
            <a:ext cx="115330" cy="906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373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591</Words>
  <Application>Microsoft Office PowerPoint</Application>
  <PresentationFormat>On-screen Show (4:3)</PresentationFormat>
  <Paragraphs>27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 IE 342  Decision Tree Examples</vt:lpstr>
      <vt:lpstr>Example 1</vt:lpstr>
      <vt:lpstr>Example 2</vt:lpstr>
      <vt:lpstr>Example 3 (Bill’s Investment Problem)</vt:lpstr>
      <vt:lpstr>Example 3 (Bill’s Investment Problem)</vt:lpstr>
      <vt:lpstr>Example 3 (Bill’s Investment Problem)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6</cp:revision>
  <dcterms:created xsi:type="dcterms:W3CDTF">2018-12-17T06:26:09Z</dcterms:created>
  <dcterms:modified xsi:type="dcterms:W3CDTF">2019-07-30T09:57:41Z</dcterms:modified>
</cp:coreProperties>
</file>