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1" r:id="rId3"/>
    <p:sldId id="282" r:id="rId4"/>
    <p:sldId id="283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57" r:id="rId15"/>
    <p:sldId id="258" r:id="rId16"/>
    <p:sldId id="277" r:id="rId17"/>
    <p:sldId id="276" r:id="rId18"/>
    <p:sldId id="270" r:id="rId19"/>
  </p:sldIdLst>
  <p:sldSz cx="9144000" cy="6858000" type="screen4x3"/>
  <p:notesSz cx="7104063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00"/>
    <a:srgbClr val="CCFFCC"/>
    <a:srgbClr val="99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6111" autoAdjust="0"/>
  </p:normalViewPr>
  <p:slideViewPr>
    <p:cSldViewPr>
      <p:cViewPr varScale="1">
        <p:scale>
          <a:sx n="112" d="100"/>
          <a:sy n="112" d="100"/>
        </p:scale>
        <p:origin x="158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D8DE51D8-4531-4E20-9804-D01889742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45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715" y="4861781"/>
            <a:ext cx="5682634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DB4C8447-AA65-495E-93CA-89200EEF1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26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0E9C30-F165-4626-8AAB-C8744DC744AD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53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41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0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62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90FF73-315F-4B22-836C-A5175711E0E4}" type="slidenum">
              <a:rPr lang="en-US"/>
              <a:pPr/>
              <a:t>13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06-05</a:t>
            </a:r>
          </a:p>
        </p:txBody>
      </p:sp>
    </p:spTree>
    <p:extLst>
      <p:ext uri="{BB962C8B-B14F-4D97-AF65-F5344CB8AC3E}">
        <p14:creationId xmlns:p14="http://schemas.microsoft.com/office/powerpoint/2010/main" val="3886730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DAAF7B-3E66-43ED-9EB0-ACC091233F88}" type="slidenum">
              <a:rPr lang="en-US">
                <a:latin typeface="Arial" charset="0"/>
              </a:rPr>
              <a:pPr/>
              <a:t>14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9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A86DF0-901B-4B6A-897E-DECC5EAD485E}" type="slidenum">
              <a:rPr lang="en-US">
                <a:latin typeface="Arial" charset="0"/>
              </a:rPr>
              <a:pPr/>
              <a:t>15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281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4C8447-AA65-495E-93CA-89200EEF12E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0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56E20-22A5-4966-9D5E-3C4BC06EB9F0}" type="slidenum">
              <a:rPr lang="en-US">
                <a:latin typeface="Arial" charset="0"/>
              </a:rPr>
              <a:pPr/>
              <a:t>17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74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0470B0-DDBD-4173-B6B6-1A5C745BB257}" type="slidenum">
              <a:rPr lang="en-US">
                <a:latin typeface="Arial" charset="0"/>
              </a:rPr>
              <a:pPr/>
              <a:t>18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31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0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08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1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5869D-5492-44FA-ABA2-01239A0BEFF9}" type="slidenum">
              <a:rPr lang="en-US"/>
              <a:pPr/>
              <a:t>5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06-02EXM</a:t>
            </a:r>
          </a:p>
        </p:txBody>
      </p:sp>
    </p:spTree>
    <p:extLst>
      <p:ext uri="{BB962C8B-B14F-4D97-AF65-F5344CB8AC3E}">
        <p14:creationId xmlns:p14="http://schemas.microsoft.com/office/powerpoint/2010/main" val="971117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F83F66-2C20-44D1-8981-1047306ECF5D}" type="slidenum">
              <a:rPr lang="en-US"/>
              <a:pPr/>
              <a:t>6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06-03</a:t>
            </a:r>
          </a:p>
        </p:txBody>
      </p:sp>
    </p:spTree>
    <p:extLst>
      <p:ext uri="{BB962C8B-B14F-4D97-AF65-F5344CB8AC3E}">
        <p14:creationId xmlns:p14="http://schemas.microsoft.com/office/powerpoint/2010/main" val="1002459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08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37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3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23C07DA-C2C6-415A-90D6-9D99F336FD6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75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2FD2AA6-0387-4FA5-9D0F-A2E93C93B8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55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DC0D1C-6CD9-4FD4-B877-2FAC2BF9064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10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7B0BE-4376-4855-A81E-BA4A46DE31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93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94B0A41-B70F-4DC6-8EDC-E8C1C91D8C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05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1F67FA-9D79-4C52-BCCE-B34212FE265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0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E8FDC1D-4991-4C6C-B9A7-5A0A29C7A30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86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E8C8A7D-18C8-4DF0-9604-E9AF42270B7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282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3F1DC5-45D8-4BDC-91D2-EC6A47A839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0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A4A5B4F-E093-4657-9531-7A3CEF111E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56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5EF37CF-BE6A-480B-BAAE-69C68C0D55A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00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D0EE63-6F54-41BE-99B2-2508052A6C3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840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00801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Applying </a:t>
            </a:r>
            <a:r>
              <a:rPr lang="en-US" b="1" dirty="0" smtClean="0">
                <a:latin typeface="+mn-lt"/>
              </a:rPr>
              <a:t>Annual </a:t>
            </a:r>
            <a:r>
              <a:rPr lang="en-US" b="1" dirty="0">
                <a:latin typeface="+mn-lt"/>
              </a:rPr>
              <a:t>Worth Analysis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R="0">
              <a:lnSpc>
                <a:spcPct val="90000"/>
              </a:lnSpc>
            </a:pPr>
            <a:r>
              <a:rPr lang="en-US" sz="2400" dirty="0" smtClean="0"/>
              <a:t>Lecture No. 20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Chapter 6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Contemporary Engineering Economics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Copyright © 2016</a:t>
            </a:r>
          </a:p>
          <a:p>
            <a:pPr marR="0">
              <a:lnSpc>
                <a:spcPct val="90000"/>
              </a:lnSpc>
              <a:buClrTx/>
              <a:buSzTx/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4" name="Rectangle 70"/>
          <p:cNvSpPr>
            <a:spLocks noGrp="1" noChangeArrowheads="1"/>
          </p:cNvSpPr>
          <p:nvPr>
            <p:ph type="title"/>
          </p:nvPr>
        </p:nvSpPr>
        <p:spPr>
          <a:xfrm>
            <a:off x="495300" y="762000"/>
            <a:ext cx="8305800" cy="43891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Cost of Owning a Vehicle</a:t>
            </a:r>
            <a:endParaRPr lang="en-US" sz="3600" b="1" dirty="0">
              <a:latin typeface="+mn-lt"/>
            </a:endParaRPr>
          </a:p>
        </p:txBody>
      </p:sp>
      <p:graphicFrame>
        <p:nvGraphicFramePr>
          <p:cNvPr id="11333" name="Group 69"/>
          <p:cNvGraphicFramePr>
            <a:graphicFrameLocks noGrp="1"/>
          </p:cNvGraphicFramePr>
          <p:nvPr>
            <p:extLst/>
          </p:nvPr>
        </p:nvGraphicFramePr>
        <p:xfrm>
          <a:off x="1323975" y="1371601"/>
          <a:ext cx="6496050" cy="4943073"/>
        </p:xfrm>
        <a:graphic>
          <a:graphicData uri="http://schemas.openxmlformats.org/drawingml/2006/table">
            <a:tbl>
              <a:tblPr/>
              <a:tblGrid>
                <a:gridCol w="195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SEGMENT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BEST MODELS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ASKING PRICE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PRICE AFTER 3 YEARS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 Cooper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$19,800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$12,078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Midsize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Volkswagen Passat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$28,872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$15,013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Sports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Porsche 911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$87,500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$48,125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Luxury  car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BMW 3 Series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$39,257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$20,806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Luxury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Mercedes CLK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$51,275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$30,765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Minivan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Honda Odyssey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$26,876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$15,051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Subcompact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Honda CR-V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$20,540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$10,681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Acura MDX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$37,500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$21,375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Full size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Sequoia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$37,842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$18,921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truck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Tacoma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$21,200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$10,812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Full size truck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Tundra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$25,653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$13,083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350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9841" y="661989"/>
            <a:ext cx="7752159" cy="74771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Example: Capital Cost (Mini-Cooper) </a:t>
            </a:r>
            <a:endParaRPr lang="en-US" sz="3600" dirty="0">
              <a:latin typeface="+mn-lt"/>
            </a:endParaRPr>
          </a:p>
        </p:txBody>
      </p:sp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3887391" y="1676400"/>
            <a:ext cx="4629150" cy="4184651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Capital Recovery Cost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 Given</a:t>
            </a:r>
            <a:r>
              <a:rPr lang="en-US" sz="2800" b="1" dirty="0" smtClean="0"/>
              <a:t>: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en-US" sz="2800" b="1" dirty="0"/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I</a:t>
            </a:r>
            <a:r>
              <a:rPr lang="en-US" sz="2800" b="1" dirty="0"/>
              <a:t> = $19,800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N =</a:t>
            </a:r>
            <a:r>
              <a:rPr lang="en-US" sz="2800" b="1" dirty="0"/>
              <a:t>  3 years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S = </a:t>
            </a:r>
            <a:r>
              <a:rPr lang="en-US" sz="2800" b="1" dirty="0"/>
              <a:t>$12,078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 err="1"/>
              <a:t>i</a:t>
            </a:r>
            <a:r>
              <a:rPr lang="en-US" sz="2800" b="1" dirty="0"/>
              <a:t> = 6%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en-US" sz="2800" b="1" dirty="0"/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 Find</a:t>
            </a:r>
            <a:r>
              <a:rPr lang="en-US" sz="2800" b="1" dirty="0"/>
              <a:t>: CR(6%)</a:t>
            </a:r>
          </a:p>
          <a:p>
            <a:endParaRPr lang="en-US" sz="2200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7379" y="4572000"/>
            <a:ext cx="3880129" cy="13128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209800"/>
            <a:ext cx="3886200" cy="21891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61781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>
          <a:xfrm>
            <a:off x="629840" y="457200"/>
            <a:ext cx="7752159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6.4: Required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Annual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Revenue</a:t>
            </a:r>
            <a:endParaRPr 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3" name="Content Placeholder 52"/>
          <p:cNvSpPr>
            <a:spLocks noGrp="1"/>
          </p:cNvSpPr>
          <p:nvPr>
            <p:ph idx="1"/>
          </p:nvPr>
        </p:nvSpPr>
        <p:spPr>
          <a:xfrm>
            <a:off x="3887391" y="1600200"/>
            <a:ext cx="4629150" cy="4260851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of Owning and Operating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xt Placeholder 5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Given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 $20,000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$4,000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5 years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 10%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FF3300"/>
                </a:solidFill>
              </a:rPr>
              <a:t>Find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See if an annual revenue of $5,000 is large enough to cover both the capital and operating costs.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2143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4774" y="2065565"/>
            <a:ext cx="2962275" cy="381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648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Solution</a:t>
            </a:r>
            <a:endParaRPr lang="en-US" sz="3600" dirty="0">
              <a:latin typeface="+mn-lt"/>
            </a:endParaRPr>
          </a:p>
        </p:txBody>
      </p:sp>
      <p:pic>
        <p:nvPicPr>
          <p:cNvPr id="8" name="Picture 2" descr="fg06_0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015836" y="1447800"/>
            <a:ext cx="5112327" cy="35038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" name="Text Placeholder 6"/>
          <p:cNvSpPr>
            <a:spLocks noGrp="1"/>
          </p:cNvSpPr>
          <p:nvPr>
            <p:ph type="body" sz="half" idx="4294967295"/>
          </p:nvPr>
        </p:nvSpPr>
        <p:spPr>
          <a:xfrm>
            <a:off x="1295400" y="5156503"/>
            <a:ext cx="7467600" cy="87778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Need additional revenue in the amount of </a:t>
            </a:r>
            <a:r>
              <a:rPr lang="en-US" sz="2400" b="1" dirty="0" smtClean="0">
                <a:solidFill>
                  <a:srgbClr val="FF3300"/>
                </a:solidFill>
              </a:rPr>
              <a:t>$120.76 </a:t>
            </a:r>
            <a:r>
              <a:rPr lang="en-US" sz="2400" b="1" dirty="0" smtClean="0"/>
              <a:t>to justify the investment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789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US" sz="5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4400" b="1" dirty="0" smtClean="0">
                <a:latin typeface="+mn-lt"/>
              </a:rPr>
              <a:t>Where to Apply the AE Analysis</a:t>
            </a:r>
            <a:endParaRPr lang="en-US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600200" y="2057400"/>
            <a:ext cx="5562600" cy="4389437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Unit cost (or profit) calculation</a:t>
            </a:r>
          </a:p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Outsourcing (make-buy) decision</a:t>
            </a:r>
          </a:p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Pricing the use of an asset</a:t>
            </a:r>
          </a:p>
          <a:p>
            <a:endParaRPr lang="en-US" dirty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762000" y="6858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8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2" name="Rectangle 2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900" b="1" dirty="0">
                <a:latin typeface="+mn-lt"/>
              </a:rPr>
              <a:t>Example </a:t>
            </a:r>
            <a:r>
              <a:rPr lang="en-US" sz="2900" b="1" dirty="0" smtClean="0">
                <a:latin typeface="+mn-lt"/>
              </a:rPr>
              <a:t>6.5: </a:t>
            </a:r>
            <a:r>
              <a:rPr lang="en-US" sz="2900" b="1" dirty="0">
                <a:latin typeface="+mn-lt"/>
              </a:rPr>
              <a:t>Unit Profit per Machine </a:t>
            </a:r>
            <a:r>
              <a:rPr lang="en-US" sz="2900" b="1" dirty="0" smtClean="0">
                <a:latin typeface="+mn-lt"/>
              </a:rPr>
              <a:t>Hour When Annual Operating Hours Remain Constant</a:t>
            </a:r>
            <a:endParaRPr lang="en-US" sz="2900" b="1" dirty="0">
              <a:latin typeface="+mn-lt"/>
            </a:endParaRPr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eaLnBrk="0" hangingPunct="0">
              <a:buNone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0" hangingPunct="0">
              <a:buNone/>
            </a:pPr>
            <a:endParaRPr lang="en-US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0" hangingPunct="0">
              <a:buNone/>
            </a:pPr>
            <a:endParaRPr lang="en-US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half" idx="4294967295"/>
          </p:nvPr>
        </p:nvSpPr>
        <p:spPr>
          <a:xfrm>
            <a:off x="1485900" y="1905000"/>
            <a:ext cx="6172200" cy="4435475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Project Cash Flows and Operating Hours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338811"/>
            <a:ext cx="4433761" cy="3800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8"/>
          <p:cNvSpPr txBox="1">
            <a:spLocks noChangeArrowheads="1"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Example 6.6: Unit Profit per Machine Hour When Annual Operating Hours Fluctuate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Content Placeholder 29"/>
          <p:cNvSpPr txBox="1">
            <a:spLocks/>
          </p:cNvSpPr>
          <p:nvPr/>
        </p:nvSpPr>
        <p:spPr>
          <a:xfrm>
            <a:off x="457200" y="1920085"/>
            <a:ext cx="4038600" cy="4404515"/>
          </a:xfrm>
          <a:prstGeom prst="rect">
            <a:avLst/>
          </a:prstGeom>
        </p:spPr>
        <p:txBody>
          <a:bodyPr/>
          <a:lstStyle/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SzPct val="95000"/>
              <a:buFont typeface="Wingdings 2" pitchFamily="18" charset="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0"/>
          <p:cNvSpPr txBox="1">
            <a:spLocks/>
          </p:cNvSpPr>
          <p:nvPr/>
        </p:nvSpPr>
        <p:spPr>
          <a:xfrm>
            <a:off x="2476500" y="1830324"/>
            <a:ext cx="4038600" cy="4434840"/>
          </a:xfrm>
          <a:prstGeom prst="rect">
            <a:avLst/>
          </a:prstGeom>
        </p:spPr>
        <p:txBody>
          <a:bodyPr/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SzPct val="95000"/>
              <a:buFont typeface="Wingdings 2" pitchFamily="18" charset="2"/>
              <a:buChar char="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066581"/>
            <a:ext cx="5181600" cy="39790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800" b="1" dirty="0">
                <a:latin typeface="+mn-lt"/>
              </a:rPr>
              <a:t>Example </a:t>
            </a:r>
            <a:r>
              <a:rPr lang="en-US" sz="3800" b="1" dirty="0" smtClean="0">
                <a:latin typeface="+mn-lt"/>
              </a:rPr>
              <a:t>6.7: </a:t>
            </a:r>
            <a:r>
              <a:rPr lang="en-US" sz="3800" b="1" dirty="0">
                <a:latin typeface="+mn-lt"/>
              </a:rPr>
              <a:t>Outsourcing </a:t>
            </a:r>
            <a:r>
              <a:rPr lang="en-US" sz="3800" b="1" dirty="0" smtClean="0">
                <a:latin typeface="+mn-lt"/>
              </a:rPr>
              <a:t>Production of Electric Compressors</a:t>
            </a:r>
            <a:endParaRPr lang="en-US" sz="3800" b="1" dirty="0">
              <a:latin typeface="+mn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Investment and Other Financial Date Related to Outsourcing </a:t>
            </a:r>
            <a:endParaRPr lang="en-US" b="1" dirty="0" smtClean="0"/>
          </a:p>
          <a:p>
            <a:pPr lvl="1"/>
            <a:r>
              <a:rPr lang="en-US" sz="2000" b="1" dirty="0" smtClean="0"/>
              <a:t>Electric compressor: $42 per unit</a:t>
            </a:r>
          </a:p>
          <a:p>
            <a:pPr lvl="1"/>
            <a:r>
              <a:rPr lang="en-US" sz="2000" b="1" dirty="0" smtClean="0"/>
              <a:t>Required investment: $325,000</a:t>
            </a:r>
          </a:p>
          <a:p>
            <a:pPr lvl="1"/>
            <a:r>
              <a:rPr lang="en-US" sz="2000" b="1" dirty="0" smtClean="0"/>
              <a:t>Salvage value: $60,000</a:t>
            </a:r>
          </a:p>
          <a:p>
            <a:pPr lvl="1"/>
            <a:r>
              <a:rPr lang="en-US" sz="2000" b="1" dirty="0" smtClean="0"/>
              <a:t>Service life: 7 years</a:t>
            </a:r>
          </a:p>
          <a:p>
            <a:pPr lvl="1"/>
            <a:r>
              <a:rPr lang="en-US" sz="2000" b="1" dirty="0" smtClean="0"/>
              <a:t>Annual maintenance cost: $120,000</a:t>
            </a:r>
          </a:p>
          <a:p>
            <a:pPr lvl="1"/>
            <a:r>
              <a:rPr lang="en-US" sz="2000" b="1" dirty="0" smtClean="0"/>
              <a:t>MARR: 18%</a:t>
            </a:r>
            <a:endParaRPr lang="en-US" sz="2000" b="1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9150" y="2133600"/>
            <a:ext cx="3886200" cy="2759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>
                <a:latin typeface="+mn-lt"/>
              </a:rPr>
              <a:t>Example </a:t>
            </a:r>
            <a:r>
              <a:rPr lang="en-US" sz="3200" b="1" smtClean="0">
                <a:latin typeface="+mn-lt"/>
              </a:rPr>
              <a:t>6.8: </a:t>
            </a:r>
            <a:r>
              <a:rPr lang="en-US" sz="3200" b="1" dirty="0">
                <a:latin typeface="+mn-lt"/>
              </a:rPr>
              <a:t>Pricing an Apartment Rental Fee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FF3300"/>
                </a:solidFill>
              </a:rPr>
              <a:t>Investment Problem</a:t>
            </a:r>
            <a:r>
              <a:rPr lang="en-US" sz="2400" b="1" dirty="0" smtClean="0"/>
              <a:t>: Building a 50-unit apartment complex</a:t>
            </a:r>
          </a:p>
        </p:txBody>
      </p:sp>
      <p:sp>
        <p:nvSpPr>
          <p:cNvPr id="8" name="Rectangle 7"/>
          <p:cNvSpPr/>
          <p:nvPr/>
        </p:nvSpPr>
        <p:spPr>
          <a:xfrm>
            <a:off x="2336461" y="2362200"/>
            <a:ext cx="46234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Land investment cost = $1,000,000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Building investment cost = $2,500,000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Annual upkeep cost = $150,000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Property taxes and insurance = 5% of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total investment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Occupancy rate = 85%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Study period = 25 years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Salvage value = Only land cost can be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recovered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full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Interest rate = 15%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5493187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At Issue</a:t>
            </a:r>
            <a:r>
              <a:rPr lang="en-US" sz="2400" b="1" dirty="0"/>
              <a:t>: How to price the monthly rental per unit?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+mn-lt"/>
              </a:rPr>
              <a:t>Annual Worth Analysis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56906" y="1611429"/>
            <a:ext cx="3886200" cy="4351338"/>
          </a:xfrm>
          <a:solidFill>
            <a:srgbClr val="FFFF99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Annual Equivalent Conversion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>
          <a:xfrm>
            <a:off x="457200" y="1608706"/>
            <a:ext cx="3886200" cy="4351338"/>
          </a:xfrm>
        </p:spPr>
        <p:txBody>
          <a:bodyPr>
            <a:normAutofit fontScale="92500"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Principle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Measure an investment’s worth on an annual basis.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Benefits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By knowing the annual equivalent worth, we can: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Seek consistency of report format.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Determine the unit cost (or unit profit).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Facilitate the unequal project life comparison.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0" y="3429000"/>
            <a:ext cx="3657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4305300" y="3695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4876800" y="32766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5219700" y="31623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5639594" y="3123406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6096000" y="3124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6400800" y="29718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7086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7581900" y="32385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7924800" y="3124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0" y="5257800"/>
            <a:ext cx="365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4838700" y="5067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 flipH="1" flipV="1">
            <a:off x="52966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57538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62110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66682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 flipH="1" flipV="1">
            <a:off x="71254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80398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826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Striped Right Arrow 39"/>
          <p:cNvSpPr/>
          <p:nvPr/>
        </p:nvSpPr>
        <p:spPr>
          <a:xfrm rot="5400000">
            <a:off x="6077712" y="3904488"/>
            <a:ext cx="6736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+mn-lt"/>
              </a:rPr>
              <a:t>Fundamental Decision </a:t>
            </a:r>
            <a:r>
              <a:rPr lang="en-US" sz="4800" b="1" dirty="0" smtClean="0">
                <a:latin typeface="+mn-lt"/>
              </a:rPr>
              <a:t>Rules</a:t>
            </a:r>
            <a:endParaRPr lang="en-US" sz="4800" b="1" dirty="0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2033587"/>
            <a:ext cx="4040188" cy="30480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For Single Project:</a:t>
            </a:r>
            <a:endParaRPr lang="en-US" sz="5600" dirty="0" smtClean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b="1" dirty="0" smtClean="0">
                <a:solidFill>
                  <a:srgbClr val="3333FF"/>
                </a:solidFill>
              </a:rPr>
              <a:t>If </a:t>
            </a:r>
            <a:r>
              <a:rPr lang="en-US" sz="2400" b="1" dirty="0">
                <a:solidFill>
                  <a:srgbClr val="3333FF"/>
                </a:solidFill>
              </a:rPr>
              <a:t>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&gt;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accept the investment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lvl="1"/>
            <a:endParaRPr lang="en-US" sz="2400" b="1" dirty="0">
              <a:solidFill>
                <a:srgbClr val="3333FF"/>
              </a:solidFill>
            </a:endParaRPr>
          </a:p>
          <a:p>
            <a:pPr lvl="1"/>
            <a:r>
              <a:rPr lang="en-US" sz="2400" b="1" dirty="0">
                <a:solidFill>
                  <a:srgbClr val="3333FF"/>
                </a:solidFill>
              </a:rPr>
              <a:t>If 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=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remain indifferent to the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investment.</a:t>
            </a:r>
          </a:p>
          <a:p>
            <a:pPr lvl="1"/>
            <a:endParaRPr lang="en-US" sz="2400" b="1" dirty="0">
              <a:solidFill>
                <a:srgbClr val="3333FF"/>
              </a:solidFill>
            </a:endParaRPr>
          </a:p>
          <a:p>
            <a:pPr lvl="1"/>
            <a:r>
              <a:rPr lang="en-US" sz="2400" b="1" dirty="0">
                <a:solidFill>
                  <a:srgbClr val="3333FF"/>
                </a:solidFill>
              </a:rPr>
              <a:t>If 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&lt;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reject the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investment.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2153841"/>
            <a:ext cx="4041775" cy="284559"/>
          </a:xfrm>
        </p:spPr>
        <p:txBody>
          <a:bodyPr>
            <a:normAutofit fontScale="25000" lnSpcReduction="20000"/>
          </a:bodyPr>
          <a:lstStyle/>
          <a:p>
            <a:endParaRPr lang="en-US" sz="9600" dirty="0" smtClean="0">
              <a:solidFill>
                <a:srgbClr val="FF0000"/>
              </a:solidFill>
            </a:endParaRPr>
          </a:p>
          <a:p>
            <a:endParaRPr lang="en-US" sz="9600" dirty="0">
              <a:solidFill>
                <a:srgbClr val="FF0000"/>
              </a:solidFill>
            </a:endParaRPr>
          </a:p>
          <a:p>
            <a:r>
              <a:rPr lang="en-US" sz="9600" dirty="0" smtClean="0">
                <a:solidFill>
                  <a:srgbClr val="FF0000"/>
                </a:solidFill>
              </a:rPr>
              <a:t>For Mutually Exclusive Alternatives: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sz="2400" b="1" u="sng" dirty="0" smtClean="0">
                <a:solidFill>
                  <a:srgbClr val="3333FF"/>
                </a:solidFill>
              </a:rPr>
              <a:t>Service projects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Select the alternative with the minimum annual equivalent cost (AEC).</a:t>
            </a:r>
          </a:p>
          <a:p>
            <a:pPr lvl="1"/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2400" b="1" u="sng" dirty="0" smtClean="0">
                <a:solidFill>
                  <a:srgbClr val="3333FF"/>
                </a:solidFill>
              </a:rPr>
              <a:t>Revenue projects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Select the alternative with the maximum AE(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7399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Example </a:t>
            </a:r>
            <a:r>
              <a:rPr lang="en-US" sz="3600" b="1" dirty="0" smtClean="0">
                <a:latin typeface="+mn-lt"/>
              </a:rPr>
              <a:t>6.1: </a:t>
            </a:r>
            <a:r>
              <a:rPr lang="en-US" sz="3600" b="1" dirty="0">
                <a:latin typeface="+mn-lt"/>
              </a:rPr>
              <a:t>Economics of Installing </a:t>
            </a:r>
            <a:r>
              <a:rPr lang="en-US" sz="3600" b="1" dirty="0" smtClean="0">
                <a:latin typeface="+mn-lt"/>
              </a:rPr>
              <a:t>a </a:t>
            </a:r>
            <a:br>
              <a:rPr lang="en-US" sz="3600" b="1" dirty="0" smtClean="0">
                <a:latin typeface="+mn-lt"/>
              </a:rPr>
            </a:br>
            <a:r>
              <a:rPr lang="en-US" sz="3600" b="1" dirty="0" smtClean="0">
                <a:latin typeface="+mn-lt"/>
              </a:rPr>
              <a:t>Feed-water </a:t>
            </a:r>
            <a:r>
              <a:rPr lang="en-US" sz="3600" b="1" dirty="0">
                <a:latin typeface="+mn-lt"/>
              </a:rPr>
              <a:t>Heater 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 smtClean="0"/>
              <a:t>Install a 150MW unit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Initial cost = $1,650,000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Service life = 25 years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Salvage value = 0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Expected improvement in fuel efficiency = 1%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Fuel cost = $0.05kWh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Load factor = 85%</a:t>
            </a:r>
          </a:p>
          <a:p>
            <a:pPr>
              <a:lnSpc>
                <a:spcPct val="90000"/>
              </a:lnSpc>
            </a:pPr>
            <a:r>
              <a:rPr lang="en-US" sz="2600" b="1" dirty="0" smtClean="0"/>
              <a:t>Determine the annual worth for installing the unit at </a:t>
            </a:r>
          </a:p>
          <a:p>
            <a:pPr>
              <a:lnSpc>
                <a:spcPct val="90000"/>
              </a:lnSpc>
              <a:buNone/>
            </a:pPr>
            <a:r>
              <a:rPr lang="en-US" sz="2600" b="1" i="1" dirty="0" err="1" smtClean="0"/>
              <a:t>i</a:t>
            </a:r>
            <a:r>
              <a:rPr lang="en-US" sz="2600" b="1" dirty="0" smtClean="0"/>
              <a:t> = 12%.</a:t>
            </a:r>
          </a:p>
          <a:p>
            <a:pPr>
              <a:lnSpc>
                <a:spcPct val="90000"/>
              </a:lnSpc>
            </a:pPr>
            <a:r>
              <a:rPr lang="en-US" sz="2600" b="1" dirty="0" smtClean="0"/>
              <a:t>If the fuel cost increases at the annual rate of 4%, what is AE(12%)?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2643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Repeating </a:t>
            </a:r>
            <a:r>
              <a:rPr lang="en-US" sz="3600" b="1" dirty="0">
                <a:latin typeface="+mn-lt"/>
              </a:rPr>
              <a:t>Cash Flow Cycles</a:t>
            </a:r>
          </a:p>
        </p:txBody>
      </p:sp>
      <p:pic>
        <p:nvPicPr>
          <p:cNvPr id="8" name="Picture 2" descr="fg06_02EX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600200"/>
            <a:ext cx="6858000" cy="441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808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305800" cy="55168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Example </a:t>
            </a:r>
            <a:r>
              <a:rPr lang="en-US" sz="3600" b="1" dirty="0" smtClean="0">
                <a:latin typeface="+mn-lt"/>
              </a:rPr>
              <a:t>6.3: Comparing </a:t>
            </a:r>
            <a:r>
              <a:rPr lang="en-US" sz="3600" b="1" dirty="0">
                <a:latin typeface="+mn-lt"/>
              </a:rPr>
              <a:t>Alternatives</a:t>
            </a:r>
          </a:p>
        </p:txBody>
      </p:sp>
      <p:pic>
        <p:nvPicPr>
          <p:cNvPr id="31746" name="Picture 2" descr="fg06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752600"/>
            <a:ext cx="5859463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1716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Solution</a:t>
            </a:r>
            <a:endParaRPr lang="en-US" b="1" dirty="0">
              <a:latin typeface="+mn-lt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600200"/>
            <a:ext cx="7886700" cy="4576763"/>
          </a:xfrm>
        </p:spPr>
        <p:txBody>
          <a:bodyPr/>
          <a:lstStyle/>
          <a:p>
            <a:r>
              <a:rPr lang="en-US" sz="2000" b="1" dirty="0"/>
              <a:t>Required</a:t>
            </a:r>
            <a:r>
              <a:rPr lang="en-US" sz="2000" b="1" dirty="0" smtClean="0"/>
              <a:t> assumptions</a:t>
            </a:r>
          </a:p>
          <a:p>
            <a:pPr lvl="1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life of the selected alternative is required on a continuous basis.</a:t>
            </a:r>
          </a:p>
          <a:p>
            <a:pPr lvl="1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alternative will be replaced by an identical asset that has the same costs and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2000" b="1" dirty="0">
                <a:solidFill>
                  <a:srgbClr val="FF3300"/>
                </a:solidFill>
                <a:latin typeface="+mj-lt"/>
              </a:rPr>
              <a:t>Model </a:t>
            </a:r>
            <a:r>
              <a:rPr lang="en-US" sz="2000" b="1" dirty="0" smtClean="0">
                <a:solidFill>
                  <a:srgbClr val="FF3300"/>
                </a:solidFill>
                <a:latin typeface="+mj-lt"/>
              </a:rPr>
              <a:t>A</a:t>
            </a: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r>
              <a:rPr lang="en-US" sz="2000" b="1" dirty="0">
                <a:solidFill>
                  <a:srgbClr val="FF3300"/>
                </a:solidFill>
                <a:latin typeface="+mj-lt"/>
              </a:rPr>
              <a:t>Model </a:t>
            </a:r>
            <a:r>
              <a:rPr lang="en-US" sz="2000" b="1" dirty="0" smtClean="0">
                <a:solidFill>
                  <a:srgbClr val="FF3300"/>
                </a:solidFill>
                <a:latin typeface="+mj-lt"/>
              </a:rPr>
              <a:t>B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>
            <p:extLst/>
          </p:nvPr>
        </p:nvGraphicFramePr>
        <p:xfrm>
          <a:off x="2422525" y="3390106"/>
          <a:ext cx="32162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4" imgW="2120760" imgH="698400" progId="">
                  <p:embed/>
                </p:oleObj>
              </mc:Choice>
              <mc:Fallback>
                <p:oleObj name="Equation" r:id="rId4" imgW="2120760" imgH="698400" progId="">
                  <p:embed/>
                  <p:pic>
                    <p:nvPicPr>
                      <p:cNvPr id="440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3390106"/>
                        <a:ext cx="32162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438400" y="4876800"/>
          <a:ext cx="32004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6" imgW="2133360" imgH="698400" progId="">
                  <p:embed/>
                </p:oleObj>
              </mc:Choice>
              <mc:Fallback>
                <p:oleObj name="Equation" r:id="rId6" imgW="2133360" imgH="698400" progId="">
                  <p:embed/>
                  <p:pic>
                    <p:nvPicPr>
                      <p:cNvPr id="44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876800"/>
                        <a:ext cx="3200400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42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3838" cy="4149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only costs are involved, the AE method is called the </a:t>
            </a:r>
            <a:r>
              <a:rPr lang="en-US" sz="2600" b="1" dirty="0">
                <a:solidFill>
                  <a:srgbClr val="FF3300"/>
                </a:solidFill>
              </a:rPr>
              <a:t>annual equivalent </a:t>
            </a:r>
            <a:r>
              <a:rPr lang="en-US" sz="2600" b="1" dirty="0" smtClean="0">
                <a:solidFill>
                  <a:srgbClr val="FF3300"/>
                </a:solidFill>
              </a:rPr>
              <a:t>cost (AEC)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Revenues must cover two kinds of costs: </a:t>
            </a:r>
            <a:r>
              <a:rPr lang="en-US" sz="2600" b="1" u="sng" dirty="0" smtClean="0">
                <a:solidFill>
                  <a:schemeClr val="bg2">
                    <a:lumMod val="50000"/>
                  </a:schemeClr>
                </a:solidFill>
              </a:rPr>
              <a:t>operating </a:t>
            </a:r>
            <a:r>
              <a:rPr lang="en-US" sz="2600" b="1" u="sng" dirty="0">
                <a:solidFill>
                  <a:schemeClr val="bg2">
                    <a:lumMod val="50000"/>
                  </a:schemeClr>
                </a:solidFill>
              </a:rPr>
              <a:t>costs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6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capital costs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562600" y="2133600"/>
            <a:ext cx="2133600" cy="3200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791200" y="2438400"/>
            <a:ext cx="1676400" cy="1066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791200" y="3962400"/>
            <a:ext cx="1676400" cy="9906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62000" y="762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+mn-lt"/>
              </a:rPr>
              <a:t>Annual Equivalent </a:t>
            </a:r>
            <a:r>
              <a:rPr lang="en-US" sz="4000" b="1" dirty="0" smtClean="0">
                <a:solidFill>
                  <a:schemeClr val="tx2"/>
                </a:solidFill>
                <a:latin typeface="+mn-lt"/>
              </a:rPr>
              <a:t>Cost (AEC</a:t>
            </a:r>
            <a:r>
              <a:rPr lang="en-US" sz="4000" b="1" dirty="0" smtClean="0">
                <a:solidFill>
                  <a:schemeClr val="tx2"/>
                </a:solidFill>
                <a:latin typeface="+mj-lt"/>
              </a:rPr>
              <a:t>)</a:t>
            </a:r>
            <a:endParaRPr lang="en-US" sz="4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028212" y="2555875"/>
            <a:ext cx="12107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F3300"/>
                </a:solidFill>
                <a:latin typeface="+mj-lt"/>
              </a:rPr>
              <a:t>Capital </a:t>
            </a:r>
          </a:p>
          <a:p>
            <a:pPr algn="ctr"/>
            <a:r>
              <a:rPr lang="en-US" sz="2400" b="1" dirty="0">
                <a:solidFill>
                  <a:srgbClr val="FF3300"/>
                </a:solidFill>
                <a:latin typeface="+mj-lt"/>
              </a:rPr>
              <a:t>costs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5829411" y="4038600"/>
            <a:ext cx="16381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Operating </a:t>
            </a:r>
          </a:p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costs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477000" y="3470275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+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 rot="-5400000">
            <a:off x="3567112" y="3519488"/>
            <a:ext cx="3228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Equivalent Costs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5612758"/>
            <a:ext cx="77724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Tx/>
              <a:buSzTx/>
              <a:buFontTx/>
              <a:buNone/>
            </a:pPr>
            <a:r>
              <a:rPr lang="en-US" sz="2400" b="1" dirty="0">
                <a:latin typeface="+mn-lt"/>
              </a:rPr>
              <a:t>Annual equivalent cost = Capital cost + Operating costs</a:t>
            </a:r>
          </a:p>
        </p:txBody>
      </p:sp>
    </p:spTree>
    <p:extLst>
      <p:ext uri="{BB962C8B-B14F-4D97-AF65-F5344CB8AC3E}">
        <p14:creationId xmlns:p14="http://schemas.microsoft.com/office/powerpoint/2010/main" val="2948958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Capital (Ownership) </a:t>
            </a:r>
            <a:r>
              <a:rPr lang="en-US" sz="3600" b="1" dirty="0" smtClean="0">
                <a:latin typeface="+mn-lt"/>
              </a:rPr>
              <a:t>Cost</a:t>
            </a:r>
            <a:endParaRPr lang="en-US" sz="3600" b="1" dirty="0">
              <a:latin typeface="+mn-lt"/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3072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3300"/>
                </a:solidFill>
              </a:rPr>
              <a:t>Def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Owning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equipment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associated with two transactions—(1) its initial cost (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), and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(2) its salvage value (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b="1" dirty="0" smtClean="0">
                <a:solidFill>
                  <a:srgbClr val="FF3300"/>
                </a:solidFill>
              </a:rPr>
              <a:t>Capital </a:t>
            </a:r>
            <a:r>
              <a:rPr lang="en-US" sz="2400" b="1" dirty="0">
                <a:solidFill>
                  <a:srgbClr val="FF3300"/>
                </a:solidFill>
              </a:rPr>
              <a:t>costs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Taking  these items into consideration, we calculate the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capital costs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as: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876800"/>
            <a:ext cx="3583121" cy="796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752600"/>
            <a:ext cx="3524250" cy="3933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882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771</Words>
  <Application>Microsoft Office PowerPoint</Application>
  <PresentationFormat>On-screen Show (4:3)</PresentationFormat>
  <Paragraphs>180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Wingdings 2</vt:lpstr>
      <vt:lpstr>Office Theme</vt:lpstr>
      <vt:lpstr>Equation</vt:lpstr>
      <vt:lpstr>Applying Annual Worth Analysis</vt:lpstr>
      <vt:lpstr>Annual Worth Analysis</vt:lpstr>
      <vt:lpstr>Fundamental Decision Rules</vt:lpstr>
      <vt:lpstr>Example 6.1: Economics of Installing a  Feed-water Heater </vt:lpstr>
      <vt:lpstr>Repeating Cash Flow Cycles</vt:lpstr>
      <vt:lpstr>Example 6.3: Comparing Alternatives</vt:lpstr>
      <vt:lpstr>Solution</vt:lpstr>
      <vt:lpstr>PowerPoint Presentation</vt:lpstr>
      <vt:lpstr>Capital (Ownership) Cost</vt:lpstr>
      <vt:lpstr>Cost of Owning a Vehicle</vt:lpstr>
      <vt:lpstr>Example: Capital Cost (Mini-Cooper) </vt:lpstr>
      <vt:lpstr>Example 6.4: Required Annual Revenue</vt:lpstr>
      <vt:lpstr>Solution</vt:lpstr>
      <vt:lpstr> Where to Apply the AE Analysis</vt:lpstr>
      <vt:lpstr>Example 6.5: Unit Profit per Machine Hour When Annual Operating Hours Remain Constant</vt:lpstr>
      <vt:lpstr>PowerPoint Presentation</vt:lpstr>
      <vt:lpstr>Example 6.7: Outsourcing Production of Electric Compressors</vt:lpstr>
      <vt:lpstr>Example 6.8: Pricing an Apartment Rental Fee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the Annual Worth Analysis</dc:title>
  <dc:creator>Chan S. Park</dc:creator>
  <cp:lastModifiedBy>Windows User</cp:lastModifiedBy>
  <cp:revision>60</cp:revision>
  <dcterms:created xsi:type="dcterms:W3CDTF">2015-08-04T16:43:06Z</dcterms:created>
  <dcterms:modified xsi:type="dcterms:W3CDTF">2019-11-04T14:27:58Z</dcterms:modified>
</cp:coreProperties>
</file>