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emf" ContentType="image/x-emf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76" r:id="rId1"/>
  </p:sldMasterIdLst>
  <p:notesMasterIdLst>
    <p:notesMasterId r:id="rId18"/>
  </p:notesMasterIdLst>
  <p:sldIdLst>
    <p:sldId id="256" r:id="rId2"/>
    <p:sldId id="259" r:id="rId3"/>
    <p:sldId id="261" r:id="rId4"/>
    <p:sldId id="262" r:id="rId5"/>
    <p:sldId id="263" r:id="rId6"/>
    <p:sldId id="273" r:id="rId7"/>
    <p:sldId id="264" r:id="rId8"/>
    <p:sldId id="274" r:id="rId9"/>
    <p:sldId id="267" r:id="rId10"/>
    <p:sldId id="275" r:id="rId11"/>
    <p:sldId id="268" r:id="rId12"/>
    <p:sldId id="272" r:id="rId13"/>
    <p:sldId id="276" r:id="rId14"/>
    <p:sldId id="266" r:id="rId15"/>
    <p:sldId id="270" r:id="rId16"/>
    <p:sldId id="271" r:id="rId17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164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wmf"/></Relationships>
</file>

<file path=ppt/drawings/_rels/vmlDrawing4.vml.rels><?xml version="1.0" encoding="UTF-8" standalone="yes"?>
<Relationships xmlns="http://schemas.openxmlformats.org/package/2006/relationships"><Relationship Id="rId2" Type="http://schemas.openxmlformats.org/officeDocument/2006/relationships/image" Target="../media/image11.wmf"/><Relationship Id="rId1" Type="http://schemas.openxmlformats.org/officeDocument/2006/relationships/image" Target="../media/image10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9.wmf"/></Relationships>
</file>

<file path=ppt/drawings/_rels/vmlDrawing6.vml.rels><?xml version="1.0" encoding="UTF-8" standalone="yes"?>
<Relationships xmlns="http://schemas.openxmlformats.org/package/2006/relationships"><Relationship Id="rId2" Type="http://schemas.openxmlformats.org/officeDocument/2006/relationships/image" Target="../media/image22.wmf"/><Relationship Id="rId1" Type="http://schemas.openxmlformats.org/officeDocument/2006/relationships/image" Target="../media/image21.wmf"/></Relationships>
</file>

<file path=ppt/drawings/_rels/vmlDrawing7.vml.rels><?xml version="1.0" encoding="UTF-8" standalone="yes"?>
<Relationships xmlns="http://schemas.openxmlformats.org/package/2006/relationships"><Relationship Id="rId2" Type="http://schemas.openxmlformats.org/officeDocument/2006/relationships/image" Target="../media/image24.wmf"/><Relationship Id="rId1" Type="http://schemas.openxmlformats.org/officeDocument/2006/relationships/image" Target="../media/image23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717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717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717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717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B38079AA-F583-4A10-8703-6A0E98E68A43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518926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8079AA-F583-4A10-8703-6A0E98E68A43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021431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8079AA-F583-4A10-8703-6A0E98E68A43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00301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8079AA-F583-4A10-8703-6A0E98E68A43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82978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8079AA-F583-4A10-8703-6A0E98E68A43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655356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8079AA-F583-4A10-8703-6A0E98E68A43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813802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8079AA-F583-4A10-8703-6A0E98E68A43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787114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8079AA-F583-4A10-8703-6A0E98E68A43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11882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8079AA-F583-4A10-8703-6A0E98E68A43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927208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8079AA-F583-4A10-8703-6A0E98E68A43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70054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8079AA-F583-4A10-8703-6A0E98E68A43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441161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8079AA-F583-4A10-8703-6A0E98E68A43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204917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11924A4-86EB-4C1A-9DF9-3FC8951B3B59}" type="slidenum">
              <a:rPr lang="en-US"/>
              <a:pPr/>
              <a:t>6</a:t>
            </a:fld>
            <a:endParaRPr lang="en-US"/>
          </a:p>
        </p:txBody>
      </p:sp>
      <p:sp>
        <p:nvSpPr>
          <p:cNvPr id="81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</p:spPr>
        <p:txBody>
          <a:bodyPr/>
          <a:lstStyle/>
          <a:p>
            <a:r>
              <a:rPr lang="en-US"/>
              <a:t>Figure: 16-00UN</a:t>
            </a:r>
          </a:p>
        </p:txBody>
      </p:sp>
    </p:spTree>
    <p:extLst>
      <p:ext uri="{BB962C8B-B14F-4D97-AF65-F5344CB8AC3E}">
        <p14:creationId xmlns:p14="http://schemas.microsoft.com/office/powerpoint/2010/main" val="14800797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8079AA-F583-4A10-8703-6A0E98E68A43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032231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8079AA-F583-4A10-8703-6A0E98E68A43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485783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8079AA-F583-4A10-8703-6A0E98E68A43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39017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altLang="en-US" dirty="0" smtClean="0"/>
              <a:t>Contemporary Engineering Economics, 6e, GE, © 2015</a:t>
            </a:r>
            <a:endParaRPr lang="en-US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96A10D7-9D78-4F67-AA1C-577E8A9DD0A7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250333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altLang="en-US" dirty="0" smtClean="0"/>
              <a:t>Contemporary Engineering Economics, 6e, GE, © 2015</a:t>
            </a:r>
            <a:endParaRPr lang="en-US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7F55ABAB-8D04-409F-A2C7-99869568D5CD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191019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altLang="en-US" dirty="0" smtClean="0"/>
              <a:t>Contemporary Engineering Economics, 6e, GE, © 2015</a:t>
            </a:r>
            <a:endParaRPr lang="en-US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3F80ECD-6BAB-4755-A5FA-A9CA89E849AD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1305836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243638"/>
            <a:ext cx="21336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altLang="en-US" dirty="0" smtClean="0"/>
              <a:t>Contemporary Engineering Economics, 6e, GE, © 2015</a:t>
            </a:r>
            <a:endParaRPr lang="en-US" alt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243638"/>
            <a:ext cx="21336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81FD2584-C6F3-4AE5-BA06-01222A444312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altLang="en-US" dirty="0" smtClean="0"/>
              <a:t>Contemporary Engineering Economics, 6e, GE, © 2015</a:t>
            </a:r>
            <a:endParaRPr lang="en-US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B541EA5-A250-4981-BE3B-A91BB7320E10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022846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altLang="en-US" dirty="0" smtClean="0"/>
              <a:t>Contemporary Engineering Economics, 6e, GE, © 2015</a:t>
            </a:r>
            <a:endParaRPr lang="en-US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92AD8B5-5369-4200-A94D-36B2EA6B2D76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056986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altLang="en-US" dirty="0" smtClean="0"/>
              <a:t>Contemporary Engineering Economics, 6e, GE, © 2015</a:t>
            </a:r>
            <a:endParaRPr lang="en-US" alt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DB9103B-B698-4DD2-906B-8F7BF5B2AB1C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937961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US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altLang="en-US" dirty="0" smtClean="0"/>
              <a:t>Contemporary Engineering Economics, 6e, GE, © 2015</a:t>
            </a:r>
            <a:endParaRPr lang="en-US" alt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4246904-C59B-4423-B01A-8494B0EC7F48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293121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US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altLang="en-US" dirty="0" smtClean="0"/>
              <a:t>Contemporary Engineering Economics, 6e, GE, © 2015</a:t>
            </a:r>
            <a:endParaRPr lang="en-US" alt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68902E1-A21A-498F-BEC1-35E8454F0A30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257650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US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altLang="en-US" dirty="0" smtClean="0"/>
              <a:t>Contemporary Engineering Economics, 6e, GE, © 2015</a:t>
            </a:r>
            <a:endParaRPr lang="en-US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5361B91-1139-47F3-8A1E-C1A337F2543B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565664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altLang="en-US" dirty="0" smtClean="0"/>
              <a:t>Contemporary Engineering Economics, 6e, GE, © 2015</a:t>
            </a:r>
            <a:endParaRPr lang="en-US" alt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C0C3C30-9E46-4E70-9903-6EC5BC5DB29E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697390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altLang="en-US" dirty="0" smtClean="0"/>
              <a:t>Contemporary Engineering Economics, 6e, GE, © 2015</a:t>
            </a:r>
            <a:endParaRPr lang="en-US" alt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04C166B-99B0-4518-8379-A8FBAF4095C6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441553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emf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5"/>
          <p:cNvSpPr>
            <a:spLocks noChangeArrowheads="1"/>
          </p:cNvSpPr>
          <p:nvPr userDrawn="1"/>
        </p:nvSpPr>
        <p:spPr bwMode="gray">
          <a:xfrm>
            <a:off x="0" y="6403975"/>
            <a:ext cx="9153525" cy="457200"/>
          </a:xfrm>
          <a:prstGeom prst="rect">
            <a:avLst/>
          </a:prstGeom>
          <a:solidFill>
            <a:srgbClr val="263B94"/>
          </a:solidFill>
          <a:ln w="9525">
            <a:solidFill>
              <a:srgbClr val="263B94"/>
            </a:solidFill>
            <a:miter lim="800000"/>
            <a:headEnd/>
            <a:tailEnd/>
          </a:ln>
        </p:spPr>
        <p:txBody>
          <a:bodyPr wrap="none" lIns="0" tIns="0" rIns="0" bIns="0" anchor="ctr">
            <a:prstTxWarp prst="textNoShape">
              <a:avLst/>
            </a:prstTxWarp>
          </a:bodyPr>
          <a:lstStyle/>
          <a:p>
            <a:pPr defTabSz="457200" eaLnBrk="0" hangingPunct="0"/>
            <a:endParaRPr lang="en-US"/>
          </a:p>
        </p:txBody>
      </p:sp>
      <p:pic>
        <p:nvPicPr>
          <p:cNvPr id="8" name="Picture 8" descr="Pearson_Bound_White"/>
          <p:cNvPicPr>
            <a:picLocks noChangeAspect="1" noChangeArrowheads="1"/>
          </p:cNvPicPr>
          <p:nvPr userDrawn="1"/>
        </p:nvPicPr>
        <p:blipFill>
          <a:blip r:embed="rId14"/>
          <a:srcRect/>
          <a:stretch>
            <a:fillRect/>
          </a:stretch>
        </p:blipFill>
        <p:spPr bwMode="auto">
          <a:xfrm>
            <a:off x="7621588" y="6403975"/>
            <a:ext cx="15335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9" descr="Pearson_Strap_Bound_White"/>
          <p:cNvPicPr>
            <a:picLocks noChangeAspect="1" noChangeArrowheads="1"/>
          </p:cNvPicPr>
          <p:nvPr userDrawn="1"/>
        </p:nvPicPr>
        <p:blipFill>
          <a:blip r:embed="rId15"/>
          <a:srcRect/>
          <a:stretch>
            <a:fillRect/>
          </a:stretch>
        </p:blipFill>
        <p:spPr bwMode="auto">
          <a:xfrm>
            <a:off x="-3175" y="6403975"/>
            <a:ext cx="17668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xt Box 47"/>
          <p:cNvSpPr txBox="1">
            <a:spLocks noChangeArrowheads="1"/>
          </p:cNvSpPr>
          <p:nvPr userDrawn="1"/>
        </p:nvSpPr>
        <p:spPr bwMode="auto">
          <a:xfrm>
            <a:off x="1600200" y="6400800"/>
            <a:ext cx="5629275" cy="4572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>
            <a:prstTxWarp prst="textNoShape">
              <a:avLst/>
            </a:prstTxWarp>
          </a:bodyPr>
          <a:lstStyle/>
          <a:p>
            <a:pPr eaLnBrk="0" hangingPunct="0"/>
            <a:r>
              <a:rPr lang="en-US" sz="900" i="1" dirty="0" smtClean="0">
                <a:solidFill>
                  <a:schemeClr val="bg1"/>
                </a:solidFill>
                <a:latin typeface="Verdana" pitchFamily="-103" charset="0"/>
                <a:ea typeface="Verdana" pitchFamily="-103" charset="0"/>
                <a:cs typeface="Verdana" pitchFamily="-103" charset="0"/>
              </a:rPr>
              <a:t>Contemporary Engineering Economics, 6e, GE</a:t>
            </a:r>
            <a:endParaRPr lang="en-US" sz="900" i="1" dirty="0">
              <a:solidFill>
                <a:schemeClr val="bg1"/>
              </a:solidFill>
              <a:latin typeface="Verdana" pitchFamily="-103" charset="0"/>
              <a:ea typeface="Verdana" pitchFamily="-103" charset="0"/>
              <a:cs typeface="Verdana" pitchFamily="-103" charset="0"/>
            </a:endParaRPr>
          </a:p>
          <a:p>
            <a:pPr eaLnBrk="0" hangingPunct="0"/>
            <a:r>
              <a:rPr lang="en-US" sz="900" dirty="0">
                <a:solidFill>
                  <a:schemeClr val="bg1"/>
                </a:solidFill>
                <a:latin typeface="Verdana" pitchFamily="-103" charset="0"/>
                <a:ea typeface="Verdana" pitchFamily="-103" charset="0"/>
                <a:cs typeface="Verdana" pitchFamily="-103" charset="0"/>
              </a:rPr>
              <a:t>Park</a:t>
            </a:r>
          </a:p>
        </p:txBody>
      </p:sp>
      <p:sp>
        <p:nvSpPr>
          <p:cNvPr id="11" name="Text Box 47"/>
          <p:cNvSpPr txBox="1">
            <a:spLocks noChangeArrowheads="1"/>
          </p:cNvSpPr>
          <p:nvPr userDrawn="1"/>
        </p:nvSpPr>
        <p:spPr bwMode="auto">
          <a:xfrm>
            <a:off x="4495800" y="6400800"/>
            <a:ext cx="3276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prstTxWarp prst="textNoShape">
              <a:avLst/>
            </a:prstTxWarp>
          </a:bodyPr>
          <a:lstStyle/>
          <a:p>
            <a:pPr algn="r" eaLnBrk="0" hangingPunct="0"/>
            <a:r>
              <a:rPr lang="en-US" sz="900" dirty="0" smtClean="0">
                <a:solidFill>
                  <a:schemeClr val="bg1"/>
                </a:solidFill>
                <a:latin typeface="Verdana" pitchFamily="-103" charset="0"/>
              </a:rPr>
              <a:t>Copyright © 2016, Pearson Education, Ltd.</a:t>
            </a:r>
            <a:endParaRPr lang="en-US" sz="900" dirty="0">
              <a:solidFill>
                <a:schemeClr val="bg1"/>
              </a:solidFill>
              <a:latin typeface="Verdana" pitchFamily="-103" charset="0"/>
            </a:endParaRPr>
          </a:p>
          <a:p>
            <a:pPr algn="r" eaLnBrk="0" hangingPunct="0"/>
            <a:r>
              <a:rPr lang="en-US" sz="900" dirty="0">
                <a:solidFill>
                  <a:schemeClr val="bg1"/>
                </a:solidFill>
                <a:latin typeface="Verdana" pitchFamily="-103" charset="0"/>
              </a:rPr>
              <a:t>All Rights Reserved</a:t>
            </a:r>
          </a:p>
        </p:txBody>
      </p:sp>
    </p:spTree>
    <p:extLst>
      <p:ext uri="{BB962C8B-B14F-4D97-AF65-F5344CB8AC3E}">
        <p14:creationId xmlns:p14="http://schemas.microsoft.com/office/powerpoint/2010/main" val="29395096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78" r:id="rId2"/>
    <p:sldLayoutId id="2147483679" r:id="rId3"/>
    <p:sldLayoutId id="2147483680" r:id="rId4"/>
    <p:sldLayoutId id="2147483681" r:id="rId5"/>
    <p:sldLayoutId id="2147483682" r:id="rId6"/>
    <p:sldLayoutId id="2147483683" r:id="rId7"/>
    <p:sldLayoutId id="2147483684" r:id="rId8"/>
    <p:sldLayoutId id="2147483685" r:id="rId9"/>
    <p:sldLayoutId id="2147483686" r:id="rId10"/>
    <p:sldLayoutId id="2147483687" r:id="rId11"/>
    <p:sldLayoutId id="2147483688" r:id="rId12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5" Type="http://schemas.openxmlformats.org/officeDocument/2006/relationships/image" Target="../media/image19.wmf"/><Relationship Id="rId4" Type="http://schemas.openxmlformats.org/officeDocument/2006/relationships/oleObject" Target="../embeddings/oleObject6.bin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7" Type="http://schemas.openxmlformats.org/officeDocument/2006/relationships/image" Target="../media/image22.wmf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6.vml"/><Relationship Id="rId6" Type="http://schemas.openxmlformats.org/officeDocument/2006/relationships/oleObject" Target="../embeddings/oleObject8.bin"/><Relationship Id="rId5" Type="http://schemas.openxmlformats.org/officeDocument/2006/relationships/image" Target="../media/image21.wmf"/><Relationship Id="rId4" Type="http://schemas.openxmlformats.org/officeDocument/2006/relationships/oleObject" Target="../embeddings/oleObject7.bin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7" Type="http://schemas.openxmlformats.org/officeDocument/2006/relationships/image" Target="../media/image24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6" Type="http://schemas.openxmlformats.org/officeDocument/2006/relationships/oleObject" Target="../embeddings/oleObject10.bin"/><Relationship Id="rId5" Type="http://schemas.openxmlformats.org/officeDocument/2006/relationships/image" Target="../media/image23.wmf"/><Relationship Id="rId4" Type="http://schemas.openxmlformats.org/officeDocument/2006/relationships/oleObject" Target="../embeddings/oleObject9.bin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3.wmf"/><Relationship Id="rId4" Type="http://schemas.openxmlformats.org/officeDocument/2006/relationships/oleObject" Target="../embeddings/oleObject1.bin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4.wmf"/><Relationship Id="rId4" Type="http://schemas.openxmlformats.org/officeDocument/2006/relationships/oleObject" Target="../embeddings/oleObject2.bin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5.wmf"/><Relationship Id="rId4" Type="http://schemas.openxmlformats.org/officeDocument/2006/relationships/oleObject" Target="../embeddings/oleObject3.bin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7" Type="http://schemas.openxmlformats.org/officeDocument/2006/relationships/image" Target="../media/image11.wmf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oleObject5.bin"/><Relationship Id="rId5" Type="http://schemas.openxmlformats.org/officeDocument/2006/relationships/image" Target="../media/image10.wmf"/><Relationship Id="rId4" Type="http://schemas.openxmlformats.org/officeDocument/2006/relationships/oleObject" Target="../embeddings/oleObject4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/>
              <a:t>Benefit-Cost Ratio 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sz="2400" dirty="0"/>
              <a:t>Lecture No. </a:t>
            </a:r>
            <a:r>
              <a:rPr lang="en-US" sz="2400" dirty="0" smtClean="0"/>
              <a:t>53</a:t>
            </a:r>
            <a:endParaRPr lang="en-US" sz="2400" dirty="0"/>
          </a:p>
          <a:p>
            <a:pPr>
              <a:lnSpc>
                <a:spcPct val="90000"/>
              </a:lnSpc>
            </a:pPr>
            <a:r>
              <a:rPr lang="en-US" sz="2400" dirty="0"/>
              <a:t>Chapter 16</a:t>
            </a:r>
          </a:p>
          <a:p>
            <a:pPr>
              <a:lnSpc>
                <a:spcPct val="90000"/>
              </a:lnSpc>
            </a:pPr>
            <a:r>
              <a:rPr lang="en-US" sz="2400" dirty="0"/>
              <a:t>Contemporary Engineering Economics</a:t>
            </a:r>
          </a:p>
          <a:p>
            <a:pPr>
              <a:lnSpc>
                <a:spcPct val="90000"/>
              </a:lnSpc>
            </a:pPr>
            <a:r>
              <a:rPr lang="en-US" sz="2400" dirty="0"/>
              <a:t>Copyright © </a:t>
            </a:r>
            <a:r>
              <a:rPr lang="en-US" sz="2400" dirty="0" smtClean="0"/>
              <a:t>2016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467544" y="548680"/>
            <a:ext cx="8229600" cy="1143000"/>
          </a:xfrm>
        </p:spPr>
        <p:txBody>
          <a:bodyPr>
            <a:noAutofit/>
          </a:bodyPr>
          <a:lstStyle/>
          <a:p>
            <a:r>
              <a:rPr lang="en-US" sz="3200" b="1" dirty="0"/>
              <a:t>Example </a:t>
            </a:r>
            <a:r>
              <a:rPr lang="en-US" sz="3200" b="1" dirty="0" smtClean="0"/>
              <a:t>16.2: </a:t>
            </a:r>
            <a:r>
              <a:rPr lang="en-US" sz="3200" b="1" dirty="0"/>
              <a:t>Incremental Benefit-Cost </a:t>
            </a:r>
            <a:r>
              <a:rPr lang="en-US" sz="3200" b="1" dirty="0" smtClean="0"/>
              <a:t>Ratios: Four </a:t>
            </a:r>
            <a:r>
              <a:rPr lang="en-US" sz="3200" b="1" dirty="0"/>
              <a:t>Alternatives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23528" y="1484784"/>
            <a:ext cx="8229600" cy="4525963"/>
          </a:xfrm>
        </p:spPr>
        <p:txBody>
          <a:bodyPr>
            <a:normAutofit lnSpcReduction="10000"/>
          </a:bodyPr>
          <a:lstStyle/>
          <a:p>
            <a:endParaRPr lang="en-US" dirty="0" smtClean="0"/>
          </a:p>
          <a:p>
            <a:pPr>
              <a:buFont typeface="Wingdings" panose="05000000000000000000" pitchFamily="2" charset="2"/>
              <a:buChar char="q"/>
            </a:pPr>
            <a:r>
              <a:rPr lang="en-US" b="1" dirty="0">
                <a:solidFill>
                  <a:srgbClr val="FF0000"/>
                </a:solidFill>
              </a:rPr>
              <a:t>Given</a:t>
            </a:r>
            <a:r>
              <a:rPr lang="en-US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: </a:t>
            </a:r>
            <a:r>
              <a:rPr lang="en-US" b="1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I, B, C</a:t>
            </a:r>
            <a:r>
              <a:rPr lang="en-US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’, and </a:t>
            </a:r>
            <a:r>
              <a:rPr lang="en-US" b="1" i="1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</a:t>
            </a:r>
            <a:r>
              <a:rPr lang="en-US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= 5%, </a:t>
            </a:r>
            <a:r>
              <a:rPr lang="en-US" b="1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N</a:t>
            </a:r>
            <a:r>
              <a:rPr lang="en-US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= 30 years</a:t>
            </a:r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pPr>
              <a:buFont typeface="Wingdings" panose="05000000000000000000" pitchFamily="2" charset="2"/>
              <a:buChar char="q"/>
            </a:pPr>
            <a:r>
              <a:rPr lang="en-US" b="1" dirty="0" smtClean="0">
                <a:solidFill>
                  <a:srgbClr val="FF0000"/>
                </a:solidFill>
              </a:rPr>
              <a:t>Find</a:t>
            </a:r>
            <a:r>
              <a:rPr lang="en-US" dirty="0" smtClean="0"/>
              <a:t>: </a:t>
            </a:r>
            <a:r>
              <a:rPr lang="en-US" b="1" dirty="0" smtClean="0"/>
              <a:t>Which design option?</a:t>
            </a:r>
            <a:endParaRPr lang="en-US" b="1" dirty="0"/>
          </a:p>
        </p:txBody>
      </p:sp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2852936"/>
            <a:ext cx="7064463" cy="18722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708201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n-US" sz="3200" b="1" dirty="0" smtClean="0"/>
              <a:t>Step 1: Calculate BC (5%) for Each Alternative </a:t>
            </a:r>
            <a:endParaRPr lang="en-US" sz="3200" b="1" dirty="0"/>
          </a:p>
        </p:txBody>
      </p:sp>
      <p:pic>
        <p:nvPicPr>
          <p:cNvPr id="48129" name="Picture 1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 bwMode="auto">
          <a:xfrm>
            <a:off x="1835696" y="1484784"/>
            <a:ext cx="5730240" cy="144018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</p:pic>
      <p:pic>
        <p:nvPicPr>
          <p:cNvPr id="48130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619672" y="3676350"/>
            <a:ext cx="6470194" cy="1728192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400" b="1" dirty="0" smtClean="0"/>
              <a:t>Step 2: Incremental Analyses </a:t>
            </a:r>
            <a:endParaRPr lang="en-US" sz="4400" b="1" dirty="0"/>
          </a:p>
        </p:txBody>
      </p:sp>
      <p:pic>
        <p:nvPicPr>
          <p:cNvPr id="55298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/>
          <a:stretch>
            <a:fillRect/>
          </a:stretch>
        </p:blipFill>
        <p:spPr bwMode="auto">
          <a:xfrm>
            <a:off x="457200" y="2058050"/>
            <a:ext cx="4038600" cy="3610263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</p:pic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A1 versus A2</a:t>
            </a:r>
          </a:p>
          <a:p>
            <a:endParaRPr lang="en-US" b="1" dirty="0" smtClean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  <a:p>
            <a:endParaRPr lang="en-US" b="1" dirty="0" smtClean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  <a:p>
            <a:r>
              <a:rPr 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A3 versus A2</a:t>
            </a:r>
          </a:p>
          <a:p>
            <a:endParaRPr lang="en-US" b="1" dirty="0" smtClean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  <a:p>
            <a:endParaRPr lang="en-US" b="1" dirty="0" smtClean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  <a:p>
            <a:r>
              <a:rPr 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A4 versus A3</a:t>
            </a:r>
            <a:endParaRPr lang="en-US" b="1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</p:txBody>
      </p:sp>
      <p:pic>
        <p:nvPicPr>
          <p:cNvPr id="55299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904757" y="2276872"/>
            <a:ext cx="3604148" cy="657227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</p:pic>
      <p:pic>
        <p:nvPicPr>
          <p:cNvPr id="55301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929190" y="3789040"/>
            <a:ext cx="3643338" cy="611161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</p:pic>
      <p:pic>
        <p:nvPicPr>
          <p:cNvPr id="55302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000628" y="5393790"/>
            <a:ext cx="3643338" cy="602213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Profitability Index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FF0000"/>
                </a:solidFill>
              </a:rPr>
              <a:t>Definition</a:t>
            </a:r>
            <a:r>
              <a:rPr lang="en-US" b="1" dirty="0" smtClean="0"/>
              <a:t>: Net benefits expressed per dollar invested.</a:t>
            </a:r>
          </a:p>
          <a:p>
            <a:endParaRPr lang="en-US" dirty="0"/>
          </a:p>
          <a:p>
            <a:endParaRPr lang="en-US" dirty="0" smtClean="0"/>
          </a:p>
          <a:p>
            <a:r>
              <a:rPr lang="en-US" b="1" dirty="0" smtClean="0">
                <a:solidFill>
                  <a:srgbClr val="FF0000"/>
                </a:solidFill>
              </a:rPr>
              <a:t>Decision Rule</a:t>
            </a:r>
            <a:endParaRPr lang="en-US" b="1" dirty="0"/>
          </a:p>
        </p:txBody>
      </p:sp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734" y="2852936"/>
            <a:ext cx="4602498" cy="10574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28729913"/>
              </p:ext>
            </p:extLst>
          </p:nvPr>
        </p:nvGraphicFramePr>
        <p:xfrm>
          <a:off x="2915816" y="4725144"/>
          <a:ext cx="3225958" cy="10081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608" name="Equation" r:id="rId4" imgW="1015920" imgH="431640" progId="">
                  <p:embed/>
                </p:oleObj>
              </mc:Choice>
              <mc:Fallback>
                <p:oleObj name="Equation" r:id="rId4" imgW="1015920" imgH="431640" progId="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15816" y="4725144"/>
                        <a:ext cx="3225958" cy="10081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745502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2" name="Rectangle 4"/>
          <p:cNvSpPr>
            <a:spLocks noGrp="1" noChangeArrowheads="1"/>
          </p:cNvSpPr>
          <p:nvPr>
            <p:ph type="title"/>
          </p:nvPr>
        </p:nvSpPr>
        <p:spPr>
          <a:xfrm>
            <a:off x="500034" y="642918"/>
            <a:ext cx="7772400" cy="1090634"/>
          </a:xfrm>
        </p:spPr>
        <p:txBody>
          <a:bodyPr>
            <a:noAutofit/>
          </a:bodyPr>
          <a:lstStyle/>
          <a:p>
            <a:r>
              <a:rPr lang="en-US" sz="4000" b="1" dirty="0"/>
              <a:t>Relationship</a:t>
            </a:r>
            <a:r>
              <a:rPr lang="en-US" sz="4000" b="1" dirty="0" smtClean="0"/>
              <a:t> Between </a:t>
            </a:r>
            <a:r>
              <a:rPr lang="en-US" sz="4000" b="1" dirty="0"/>
              <a:t>B/C </a:t>
            </a:r>
            <a:r>
              <a:rPr lang="en-US" sz="4000" b="1" dirty="0" smtClean="0"/>
              <a:t>Ratio, NPW, and PI</a:t>
            </a:r>
            <a:endParaRPr lang="en-US" sz="4000" b="1" dirty="0"/>
          </a:p>
        </p:txBody>
      </p:sp>
      <p:sp>
        <p:nvSpPr>
          <p:cNvPr id="17410" name="Rectangle 2"/>
          <p:cNvSpPr>
            <a:spLocks noChangeArrowheads="1"/>
          </p:cNvSpPr>
          <p:nvPr/>
        </p:nvSpPr>
        <p:spPr bwMode="auto">
          <a:xfrm>
            <a:off x="2452670" y="5372088"/>
            <a:ext cx="2590800" cy="762000"/>
          </a:xfrm>
          <a:prstGeom prst="rect">
            <a:avLst/>
          </a:prstGeom>
          <a:solidFill>
            <a:srgbClr val="FFCCCC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 b="1">
              <a:latin typeface="+mn-lt"/>
            </a:endParaRPr>
          </a:p>
        </p:txBody>
      </p:sp>
      <p:sp>
        <p:nvSpPr>
          <p:cNvPr id="17411" name="Oval 3"/>
          <p:cNvSpPr>
            <a:spLocks noChangeArrowheads="1"/>
          </p:cNvSpPr>
          <p:nvPr/>
        </p:nvSpPr>
        <p:spPr bwMode="auto">
          <a:xfrm>
            <a:off x="2071670" y="1714488"/>
            <a:ext cx="1676400" cy="1371600"/>
          </a:xfrm>
          <a:prstGeom prst="ellipse">
            <a:avLst/>
          </a:prstGeom>
          <a:solidFill>
            <a:srgbClr val="FFFF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 b="1">
              <a:latin typeface="+mn-lt"/>
            </a:endParaRPr>
          </a:p>
        </p:txBody>
      </p:sp>
      <p:graphicFrame>
        <p:nvGraphicFramePr>
          <p:cNvPr id="17413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79170944"/>
              </p:ext>
            </p:extLst>
          </p:nvPr>
        </p:nvGraphicFramePr>
        <p:xfrm>
          <a:off x="2314575" y="2019300"/>
          <a:ext cx="1343025" cy="7953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41" name="Equation" r:id="rId4" imgW="583920" imgH="393480" progId="">
                  <p:embed/>
                </p:oleObj>
              </mc:Choice>
              <mc:Fallback>
                <p:oleObj name="Equation" r:id="rId4" imgW="583920" imgH="393480" progId="">
                  <p:embed/>
                  <p:pic>
                    <p:nvPicPr>
                      <p:cNvPr id="0" name="Picture 2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14575" y="2019300"/>
                        <a:ext cx="1343025" cy="7953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414" name="Text Box 6"/>
          <p:cNvSpPr txBox="1">
            <a:spLocks noChangeArrowheads="1"/>
          </p:cNvSpPr>
          <p:nvPr/>
        </p:nvSpPr>
        <p:spPr bwMode="auto">
          <a:xfrm>
            <a:off x="4205270" y="3238488"/>
            <a:ext cx="145584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400" b="1" i="1">
                <a:latin typeface="+mn-lt"/>
              </a:rPr>
              <a:t>B</a:t>
            </a:r>
            <a:r>
              <a:rPr lang="en-US" sz="2400" b="1">
                <a:latin typeface="+mn-lt"/>
              </a:rPr>
              <a:t>&gt; (</a:t>
            </a:r>
            <a:r>
              <a:rPr lang="en-US" sz="2400" b="1" i="1">
                <a:latin typeface="+mn-lt"/>
              </a:rPr>
              <a:t>I</a:t>
            </a:r>
            <a:r>
              <a:rPr lang="en-US" sz="2400" b="1">
                <a:latin typeface="+mn-lt"/>
              </a:rPr>
              <a:t> + </a:t>
            </a:r>
            <a:r>
              <a:rPr lang="en-US" sz="2400" b="1" i="1">
                <a:latin typeface="+mn-lt"/>
              </a:rPr>
              <a:t>C</a:t>
            </a:r>
            <a:r>
              <a:rPr lang="en-US" sz="2400" b="1">
                <a:latin typeface="+mn-lt"/>
              </a:rPr>
              <a:t>’)</a:t>
            </a:r>
          </a:p>
        </p:txBody>
      </p:sp>
      <p:sp>
        <p:nvSpPr>
          <p:cNvPr id="17415" name="Text Box 7"/>
          <p:cNvSpPr txBox="1">
            <a:spLocks noChangeArrowheads="1"/>
          </p:cNvSpPr>
          <p:nvPr/>
        </p:nvSpPr>
        <p:spPr bwMode="auto">
          <a:xfrm>
            <a:off x="5195870" y="4457688"/>
            <a:ext cx="183415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400" b="1" i="1" dirty="0">
                <a:latin typeface="+mn-lt"/>
              </a:rPr>
              <a:t>B</a:t>
            </a:r>
            <a:r>
              <a:rPr lang="en-US" sz="2400" b="1" dirty="0" smtClean="0">
                <a:latin typeface="+mn-lt"/>
              </a:rPr>
              <a:t> − </a:t>
            </a:r>
            <a:r>
              <a:rPr lang="en-US" sz="2400" b="1" dirty="0">
                <a:latin typeface="+mn-lt"/>
              </a:rPr>
              <a:t>(</a:t>
            </a:r>
            <a:r>
              <a:rPr lang="en-US" sz="2400" b="1" i="1" dirty="0">
                <a:latin typeface="+mn-lt"/>
              </a:rPr>
              <a:t>I</a:t>
            </a:r>
            <a:r>
              <a:rPr lang="en-US" sz="2400" b="1" dirty="0">
                <a:latin typeface="+mn-lt"/>
              </a:rPr>
              <a:t>+ </a:t>
            </a:r>
            <a:r>
              <a:rPr lang="en-US" sz="2400" b="1" i="1" dirty="0">
                <a:latin typeface="+mn-lt"/>
              </a:rPr>
              <a:t>C</a:t>
            </a:r>
            <a:r>
              <a:rPr lang="en-US" sz="2400" b="1" dirty="0">
                <a:latin typeface="+mn-lt"/>
              </a:rPr>
              <a:t>’) &gt; 0</a:t>
            </a:r>
          </a:p>
        </p:txBody>
      </p:sp>
      <p:sp>
        <p:nvSpPr>
          <p:cNvPr id="17416" name="Text Box 8"/>
          <p:cNvSpPr txBox="1">
            <a:spLocks noChangeArrowheads="1"/>
          </p:cNvSpPr>
          <p:nvPr/>
        </p:nvSpPr>
        <p:spPr bwMode="auto">
          <a:xfrm>
            <a:off x="2528870" y="5524488"/>
            <a:ext cx="225895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400" b="1" dirty="0" err="1">
                <a:latin typeface="+mn-lt"/>
              </a:rPr>
              <a:t>PW(</a:t>
            </a:r>
            <a:r>
              <a:rPr lang="en-US" sz="2400" b="1" i="1" dirty="0" err="1">
                <a:latin typeface="+mn-lt"/>
              </a:rPr>
              <a:t>i</a:t>
            </a:r>
            <a:r>
              <a:rPr lang="en-US" sz="2400" b="1" dirty="0">
                <a:latin typeface="+mn-lt"/>
              </a:rPr>
              <a:t>) = </a:t>
            </a:r>
            <a:r>
              <a:rPr lang="en-US" sz="2400" b="1" i="1">
                <a:latin typeface="+mn-lt"/>
              </a:rPr>
              <a:t>B</a:t>
            </a:r>
            <a:r>
              <a:rPr lang="en-US" sz="2400" b="1" smtClean="0">
                <a:latin typeface="+mn-lt"/>
              </a:rPr>
              <a:t> − </a:t>
            </a:r>
            <a:r>
              <a:rPr lang="en-US" sz="2400" b="1" i="1" dirty="0">
                <a:latin typeface="+mn-lt"/>
              </a:rPr>
              <a:t>C</a:t>
            </a:r>
            <a:r>
              <a:rPr lang="en-US" sz="2400" b="1" dirty="0">
                <a:latin typeface="+mn-lt"/>
              </a:rPr>
              <a:t>&gt; 0</a:t>
            </a:r>
          </a:p>
        </p:txBody>
      </p:sp>
      <p:sp>
        <p:nvSpPr>
          <p:cNvPr id="17417" name="AutoShape 9"/>
          <p:cNvSpPr>
            <a:spLocks noChangeArrowheads="1"/>
          </p:cNvSpPr>
          <p:nvPr/>
        </p:nvSpPr>
        <p:spPr bwMode="auto">
          <a:xfrm rot="2020178">
            <a:off x="3671870" y="2705088"/>
            <a:ext cx="685800" cy="533400"/>
          </a:xfrm>
          <a:custGeom>
            <a:avLst/>
            <a:gdLst>
              <a:gd name="G0" fmla="+- 16200 0 0"/>
              <a:gd name="G1" fmla="+- 5400 0 0"/>
              <a:gd name="G2" fmla="+- 21600 0 5400"/>
              <a:gd name="G3" fmla="+- 10800 0 5400"/>
              <a:gd name="G4" fmla="+- 21600 0 16200"/>
              <a:gd name="G5" fmla="*/ G4 G3 10800"/>
              <a:gd name="G6" fmla="+- 21600 0 G5"/>
              <a:gd name="T0" fmla="*/ 16200 w 21600"/>
              <a:gd name="T1" fmla="*/ 0 h 21600"/>
              <a:gd name="T2" fmla="*/ 0 w 21600"/>
              <a:gd name="T3" fmla="*/ 10800 h 21600"/>
              <a:gd name="T4" fmla="*/ 16200 w 21600"/>
              <a:gd name="T5" fmla="*/ 21600 h 21600"/>
              <a:gd name="T6" fmla="*/ 21600 w 21600"/>
              <a:gd name="T7" fmla="*/ 108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G1 h 21600"/>
              <a:gd name="T14" fmla="*/ G6 w 21600"/>
              <a:gd name="T15" fmla="*/ G2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 b="1">
              <a:latin typeface="+mn-lt"/>
            </a:endParaRPr>
          </a:p>
        </p:txBody>
      </p:sp>
      <p:sp>
        <p:nvSpPr>
          <p:cNvPr id="17418" name="AutoShape 10"/>
          <p:cNvSpPr>
            <a:spLocks noChangeArrowheads="1"/>
          </p:cNvSpPr>
          <p:nvPr/>
        </p:nvSpPr>
        <p:spPr bwMode="auto">
          <a:xfrm rot="2020178">
            <a:off x="4891070" y="3848088"/>
            <a:ext cx="685800" cy="533400"/>
          </a:xfrm>
          <a:custGeom>
            <a:avLst/>
            <a:gdLst>
              <a:gd name="G0" fmla="+- 16200 0 0"/>
              <a:gd name="G1" fmla="+- 5400 0 0"/>
              <a:gd name="G2" fmla="+- 21600 0 5400"/>
              <a:gd name="G3" fmla="+- 10800 0 5400"/>
              <a:gd name="G4" fmla="+- 21600 0 16200"/>
              <a:gd name="G5" fmla="*/ G4 G3 10800"/>
              <a:gd name="G6" fmla="+- 21600 0 G5"/>
              <a:gd name="T0" fmla="*/ 16200 w 21600"/>
              <a:gd name="T1" fmla="*/ 0 h 21600"/>
              <a:gd name="T2" fmla="*/ 0 w 21600"/>
              <a:gd name="T3" fmla="*/ 10800 h 21600"/>
              <a:gd name="T4" fmla="*/ 16200 w 21600"/>
              <a:gd name="T5" fmla="*/ 21600 h 21600"/>
              <a:gd name="T6" fmla="*/ 21600 w 21600"/>
              <a:gd name="T7" fmla="*/ 108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G1 h 21600"/>
              <a:gd name="T14" fmla="*/ G6 w 21600"/>
              <a:gd name="T15" fmla="*/ G2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 b="1">
              <a:latin typeface="+mn-lt"/>
            </a:endParaRPr>
          </a:p>
        </p:txBody>
      </p:sp>
      <p:sp>
        <p:nvSpPr>
          <p:cNvPr id="17419" name="AutoShape 11"/>
          <p:cNvSpPr>
            <a:spLocks noChangeArrowheads="1"/>
          </p:cNvSpPr>
          <p:nvPr/>
        </p:nvSpPr>
        <p:spPr bwMode="auto">
          <a:xfrm rot="20081391" flipH="1">
            <a:off x="5043470" y="5143488"/>
            <a:ext cx="838200" cy="533400"/>
          </a:xfrm>
          <a:custGeom>
            <a:avLst/>
            <a:gdLst>
              <a:gd name="G0" fmla="+- 16200 0 0"/>
              <a:gd name="G1" fmla="+- 5400 0 0"/>
              <a:gd name="G2" fmla="+- 21600 0 5400"/>
              <a:gd name="G3" fmla="+- 10800 0 5400"/>
              <a:gd name="G4" fmla="+- 21600 0 16200"/>
              <a:gd name="G5" fmla="*/ G4 G3 10800"/>
              <a:gd name="G6" fmla="+- 21600 0 G5"/>
              <a:gd name="T0" fmla="*/ 16200 w 21600"/>
              <a:gd name="T1" fmla="*/ 0 h 21600"/>
              <a:gd name="T2" fmla="*/ 0 w 21600"/>
              <a:gd name="T3" fmla="*/ 10800 h 21600"/>
              <a:gd name="T4" fmla="*/ 16200 w 21600"/>
              <a:gd name="T5" fmla="*/ 21600 h 21600"/>
              <a:gd name="T6" fmla="*/ 21600 w 21600"/>
              <a:gd name="T7" fmla="*/ 108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G1 h 21600"/>
              <a:gd name="T14" fmla="*/ G6 w 21600"/>
              <a:gd name="T15" fmla="*/ G2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 b="1">
              <a:latin typeface="+mn-lt"/>
            </a:endParaRPr>
          </a:p>
        </p:txBody>
      </p:sp>
      <p:graphicFrame>
        <p:nvGraphicFramePr>
          <p:cNvPr id="15" name="Object 1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71324832"/>
              </p:ext>
            </p:extLst>
          </p:nvPr>
        </p:nvGraphicFramePr>
        <p:xfrm>
          <a:off x="1328738" y="3786188"/>
          <a:ext cx="2293937" cy="6080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42" name="Equation" r:id="rId6" imgW="1485720" imgH="393480" progId="">
                  <p:embed/>
                </p:oleObj>
              </mc:Choice>
              <mc:Fallback>
                <p:oleObj name="Equation" r:id="rId6" imgW="1485720" imgH="393480" progId="">
                  <p:embed/>
                  <p:pic>
                    <p:nvPicPr>
                      <p:cNvPr id="0" name="Picture 2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28738" y="3786188"/>
                        <a:ext cx="2293937" cy="6080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" name="Striped Right Arrow 15"/>
          <p:cNvSpPr/>
          <p:nvPr/>
        </p:nvSpPr>
        <p:spPr>
          <a:xfrm rot="14599474">
            <a:off x="2240046" y="4676790"/>
            <a:ext cx="693293" cy="484632"/>
          </a:xfrm>
          <a:prstGeom prst="strip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>
          <a:xfrm>
            <a:off x="785786" y="785794"/>
            <a:ext cx="7772400" cy="685800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Summary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idx="1"/>
          </p:nvPr>
        </p:nvSpPr>
        <p:spPr>
          <a:xfrm>
            <a:off x="762000" y="1714488"/>
            <a:ext cx="7772400" cy="4610112"/>
          </a:xfrm>
        </p:spPr>
        <p:txBody>
          <a:bodyPr/>
          <a:lstStyle/>
          <a:p>
            <a:pPr>
              <a:buFont typeface="Courier New" panose="02070309020205020404" pitchFamily="49" charset="0"/>
              <a:buChar char="o"/>
            </a:pPr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A benefit-cost analysis is commonly used to evaluate public </a:t>
            </a:r>
            <a:r>
              <a:rPr lang="en-US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projects.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Difficulties involved in public project analysis include the following:</a:t>
            </a:r>
          </a:p>
          <a:p>
            <a:pPr marL="990600" lvl="1" indent="-646113">
              <a:buClr>
                <a:schemeClr val="tx1"/>
              </a:buClr>
              <a:buFontTx/>
              <a:buAutoNum type="arabicParenR"/>
            </a:pPr>
            <a:r>
              <a:rPr lang="en-US" sz="2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Identifying all the </a:t>
            </a:r>
            <a:r>
              <a:rPr lang="en-US" sz="2200" b="1" u="sng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users</a:t>
            </a:r>
            <a:r>
              <a:rPr lang="en-US" sz="2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who can benefit from the project.</a:t>
            </a:r>
          </a:p>
          <a:p>
            <a:pPr marL="990600" lvl="1" indent="-646113">
              <a:buClr>
                <a:schemeClr val="tx1"/>
              </a:buClr>
              <a:buFontTx/>
              <a:buAutoNum type="arabicParenR"/>
            </a:pPr>
            <a:r>
              <a:rPr lang="en-US" sz="2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Identifying all the </a:t>
            </a:r>
            <a:r>
              <a:rPr lang="en-US" sz="2200" b="1" u="sng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benefits and </a:t>
            </a:r>
            <a:r>
              <a:rPr lang="en-US" sz="2200" b="1" u="sng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disbenefits</a:t>
            </a:r>
            <a:r>
              <a:rPr lang="en-US" sz="2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of the project.</a:t>
            </a:r>
          </a:p>
          <a:p>
            <a:pPr marL="990600" lvl="1" indent="-646113">
              <a:buClr>
                <a:schemeClr val="tx1"/>
              </a:buClr>
              <a:buFontTx/>
              <a:buAutoNum type="arabicParenR"/>
            </a:pPr>
            <a:r>
              <a:rPr lang="en-US" sz="2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Quantifying all benefits and </a:t>
            </a:r>
            <a:r>
              <a:rPr lang="en-US" sz="22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disbenefits</a:t>
            </a:r>
            <a:r>
              <a:rPr lang="en-US" sz="2200" b="1" u="sng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in dollars</a:t>
            </a:r>
            <a:r>
              <a:rPr lang="en-US" sz="2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or some other unit of measure.</a:t>
            </a:r>
          </a:p>
          <a:p>
            <a:pPr marL="990600" lvl="1" indent="-646113">
              <a:buClr>
                <a:schemeClr val="tx1"/>
              </a:buClr>
              <a:buFontTx/>
              <a:buAutoNum type="arabicParenR"/>
            </a:pPr>
            <a:r>
              <a:rPr lang="en-US" sz="2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Selecting an appropriate </a:t>
            </a:r>
            <a:r>
              <a:rPr lang="en-US" sz="2200" b="1" u="sng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interest rate</a:t>
            </a:r>
            <a:r>
              <a:rPr lang="en-US" sz="2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at which </a:t>
            </a:r>
            <a:r>
              <a:rPr lang="en-US" sz="2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to discount </a:t>
            </a:r>
            <a:r>
              <a:rPr lang="en-US" sz="2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benefits and costs to a present value.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idx="1"/>
          </p:nvPr>
        </p:nvSpPr>
        <p:spPr>
          <a:xfrm>
            <a:off x="609600" y="609600"/>
            <a:ext cx="7772400" cy="5715000"/>
          </a:xfrm>
        </p:spPr>
        <p:txBody>
          <a:bodyPr>
            <a:normAutofit/>
          </a:bodyPr>
          <a:lstStyle/>
          <a:p>
            <a:pPr>
              <a:buFont typeface="Courier New" panose="02070309020205020404" pitchFamily="49" charset="0"/>
              <a:buChar char="o"/>
            </a:pPr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The B/C ratio is defined as:</a:t>
            </a:r>
          </a:p>
          <a:p>
            <a:endParaRPr lang="en-US" sz="2400" b="1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  <a:p>
            <a:endParaRPr lang="en-US" sz="2400" b="1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  <a:p>
            <a:pPr>
              <a:buFont typeface="Wingdings" pitchFamily="2" charset="2"/>
              <a:buNone/>
            </a:pPr>
            <a:endParaRPr lang="en-US" sz="2400" b="1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  <a:p>
            <a:pPr>
              <a:buFont typeface="Wingdings" pitchFamily="2" charset="2"/>
              <a:buNone/>
            </a:pPr>
            <a:endParaRPr lang="en-US" sz="2400" b="1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  <a:p>
            <a:pPr>
              <a:buFont typeface="Wingdings" pitchFamily="2" charset="2"/>
              <a:buNone/>
            </a:pPr>
            <a:r>
              <a:rPr lang="en-US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     The </a:t>
            </a:r>
            <a:r>
              <a:rPr lang="en-US" sz="2400" b="1" u="sng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decision </a:t>
            </a:r>
            <a:r>
              <a:rPr lang="en-US" sz="2400" b="1" u="sng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rule</a:t>
            </a:r>
            <a:r>
              <a:rPr lang="en-US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:  </a:t>
            </a:r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if </a:t>
            </a:r>
            <a:r>
              <a:rPr lang="en-US" sz="24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BC(</a:t>
            </a:r>
            <a:r>
              <a:rPr lang="en-US" sz="2400" b="1" i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i</a:t>
            </a:r>
            <a:r>
              <a:rPr lang="en-US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) </a:t>
            </a:r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&gt;</a:t>
            </a:r>
            <a:r>
              <a:rPr lang="en-US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1</a:t>
            </a:r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, the project is acceptable.</a:t>
            </a:r>
          </a:p>
          <a:p>
            <a:pPr>
              <a:buClr>
                <a:schemeClr val="tx1"/>
              </a:buClr>
              <a:buFont typeface="Courier New" panose="02070309020205020404" pitchFamily="49" charset="0"/>
              <a:buChar char="o"/>
            </a:pPr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The</a:t>
            </a:r>
            <a:r>
              <a:rPr lang="en-US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profitability index (PI) </a:t>
            </a:r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is defined as</a:t>
            </a:r>
          </a:p>
          <a:p>
            <a:pPr>
              <a:buClr>
                <a:schemeClr val="tx1"/>
              </a:buClr>
            </a:pPr>
            <a:endParaRPr lang="en-US" sz="2400" b="1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  <a:p>
            <a:pPr>
              <a:buClr>
                <a:schemeClr val="tx1"/>
              </a:buClr>
            </a:pPr>
            <a:endParaRPr lang="en-US" sz="2400" b="1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  <a:p>
            <a:pPr>
              <a:buClr>
                <a:schemeClr val="tx1"/>
              </a:buClr>
              <a:buFont typeface="Wingdings" pitchFamily="2" charset="2"/>
              <a:buNone/>
            </a:pPr>
            <a:endParaRPr lang="en-US" sz="2400" b="1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  <a:p>
            <a:pPr>
              <a:buClr>
                <a:schemeClr val="tx1"/>
              </a:buClr>
              <a:buFont typeface="Wingdings" pitchFamily="2" charset="2"/>
              <a:buNone/>
            </a:pPr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   The </a:t>
            </a:r>
            <a:r>
              <a:rPr lang="en-US" sz="2400" b="1" dirty="0" smtClean="0">
                <a:solidFill>
                  <a:srgbClr val="FF0000"/>
                </a:solidFill>
                <a:latin typeface="+mj-lt"/>
              </a:rPr>
              <a:t>PI </a:t>
            </a:r>
            <a:r>
              <a:rPr lang="en-US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expresses </a:t>
            </a:r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the </a:t>
            </a:r>
            <a:r>
              <a:rPr lang="en-US" sz="2400" b="1" u="sng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net benefit expected per dollar invested</a:t>
            </a:r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.</a:t>
            </a:r>
            <a:r>
              <a:rPr lang="en-US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The </a:t>
            </a:r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same decision rule applies as for the B/C ratio.</a:t>
            </a:r>
          </a:p>
        </p:txBody>
      </p:sp>
      <p:graphicFrame>
        <p:nvGraphicFramePr>
          <p:cNvPr id="22531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91381855"/>
              </p:ext>
            </p:extLst>
          </p:nvPr>
        </p:nvGraphicFramePr>
        <p:xfrm>
          <a:off x="3059832" y="3861048"/>
          <a:ext cx="2865438" cy="806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59" name="Equation" r:id="rId4" imgW="1396800" imgH="393480" progId="">
                  <p:embed/>
                </p:oleObj>
              </mc:Choice>
              <mc:Fallback>
                <p:oleObj name="Equation" r:id="rId4" imgW="1396800" imgH="393480" progId="">
                  <p:embed/>
                  <p:pic>
                    <p:nvPicPr>
                      <p:cNvPr id="0" name="Picture 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59832" y="3861048"/>
                        <a:ext cx="2865438" cy="8064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532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99523332"/>
              </p:ext>
            </p:extLst>
          </p:nvPr>
        </p:nvGraphicFramePr>
        <p:xfrm>
          <a:off x="2887663" y="1524000"/>
          <a:ext cx="3352800" cy="8048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60" name="Equation" r:id="rId6" imgW="1638000" imgH="393480" progId="">
                  <p:embed/>
                </p:oleObj>
              </mc:Choice>
              <mc:Fallback>
                <p:oleObj name="Equation" r:id="rId6" imgW="1638000" imgH="393480" progId="">
                  <p:embed/>
                  <p:pic>
                    <p:nvPicPr>
                      <p:cNvPr id="0" name="Picture 2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87663" y="1524000"/>
                        <a:ext cx="3352800" cy="8048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Benefit-Cost Analysis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533400" indent="-533400"/>
            <a:r>
              <a:rPr lang="en-US" sz="2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The</a:t>
            </a:r>
            <a:r>
              <a:rPr lang="en-US" sz="2600" b="1" dirty="0" smtClean="0">
                <a:solidFill>
                  <a:srgbClr val="FF0000"/>
                </a:solidFill>
                <a:latin typeface="+mj-lt"/>
              </a:rPr>
              <a:t>benefit</a:t>
            </a:r>
            <a:r>
              <a:rPr lang="en-US" sz="2600" b="1" dirty="0">
                <a:solidFill>
                  <a:srgbClr val="FF0000"/>
                </a:solidFill>
                <a:latin typeface="+mj-lt"/>
              </a:rPr>
              <a:t>-cost analysis </a:t>
            </a:r>
            <a:r>
              <a:rPr lang="en-US" sz="2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is commonly used to evaluate </a:t>
            </a:r>
            <a:r>
              <a:rPr lang="en-US" sz="2600" b="1" u="sng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public projects</a:t>
            </a:r>
            <a:r>
              <a:rPr lang="en-US" sz="2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.</a:t>
            </a:r>
          </a:p>
          <a:p>
            <a:pPr marL="533400" indent="-533400"/>
            <a:r>
              <a:rPr lang="en-US" sz="2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Benefits of a nonmonetary nature need to be quantified in dollar terms as much as possible and factored into the analysis.</a:t>
            </a:r>
          </a:p>
          <a:p>
            <a:pPr marL="533400" indent="-533400"/>
            <a:r>
              <a:rPr lang="en-US" sz="2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A broad range of project </a:t>
            </a:r>
            <a:r>
              <a:rPr lang="en-US" sz="2600" b="1" u="sng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users</a:t>
            </a:r>
            <a:r>
              <a:rPr lang="en-US" sz="2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distinct from the </a:t>
            </a:r>
            <a:r>
              <a:rPr lang="en-US" sz="2600" b="1" u="sng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sponsor</a:t>
            </a:r>
            <a:r>
              <a:rPr lang="en-US" sz="2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can and should be considered—benefits and </a:t>
            </a:r>
            <a:r>
              <a:rPr lang="en-US" sz="26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disbenefits</a:t>
            </a:r>
            <a:r>
              <a:rPr lang="en-US" sz="2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to all these users can and should be taken into account.</a:t>
            </a:r>
          </a:p>
          <a:p>
            <a:pPr marL="533400" indent="-533400"/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Benefit-Cost Ratio Criterion</a:t>
            </a:r>
          </a:p>
        </p:txBody>
      </p:sp>
      <p:graphicFrame>
        <p:nvGraphicFramePr>
          <p:cNvPr id="12291" name="Object 3"/>
          <p:cNvGraphicFramePr>
            <a:graphicFrameLocks noChangeAspect="1"/>
          </p:cNvGraphicFramePr>
          <p:nvPr/>
        </p:nvGraphicFramePr>
        <p:xfrm>
          <a:off x="715963" y="2378075"/>
          <a:ext cx="7637462" cy="949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05" name="Equation" r:id="rId4" imgW="3238200" imgH="419040" progId="">
                  <p:embed/>
                </p:oleObj>
              </mc:Choice>
              <mc:Fallback>
                <p:oleObj name="Equation" r:id="rId4" imgW="3238200" imgH="419040" progId="">
                  <p:embed/>
                  <p:pic>
                    <p:nvPicPr>
                      <p:cNvPr id="0" name="Picture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5963" y="2378075"/>
                        <a:ext cx="7637462" cy="949325"/>
                      </a:xfrm>
                      <a:prstGeom prst="rect">
                        <a:avLst/>
                      </a:prstGeom>
                      <a:solidFill>
                        <a:srgbClr val="FFFF00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292" name="Text Box 4"/>
          <p:cNvSpPr txBox="1">
            <a:spLocks noChangeArrowheads="1"/>
          </p:cNvSpPr>
          <p:nvPr/>
        </p:nvSpPr>
        <p:spPr bwMode="auto">
          <a:xfrm>
            <a:off x="838200" y="4267200"/>
            <a:ext cx="805823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If this BC ratio </a:t>
            </a:r>
            <a:r>
              <a:rPr lang="en-US" sz="2800" b="1" u="sng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exceeds</a:t>
            </a:r>
            <a:r>
              <a:rPr lang="en-US" sz="2800" b="1" dirty="0">
                <a:solidFill>
                  <a:srgbClr val="FF0000"/>
                </a:solidFill>
                <a:latin typeface="+mj-lt"/>
              </a:rPr>
              <a:t>1</a:t>
            </a:r>
            <a:r>
              <a:rPr lang="en-US" sz="2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, the project can be justified</a:t>
            </a:r>
            <a:r>
              <a:rPr lang="en-US" sz="2800" dirty="0">
                <a:latin typeface="Times New Roman" pitchFamily="18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9" name="Rectangle 7"/>
          <p:cNvSpPr>
            <a:spLocks noGrp="1" noChangeArrowheads="1"/>
          </p:cNvSpPr>
          <p:nvPr>
            <p:ph type="title"/>
          </p:nvPr>
        </p:nvSpPr>
        <p:spPr>
          <a:xfrm>
            <a:off x="457200" y="704088"/>
            <a:ext cx="8305800" cy="938962"/>
          </a:xfrm>
        </p:spPr>
        <p:txBody>
          <a:bodyPr/>
          <a:lstStyle/>
          <a:p>
            <a:r>
              <a:rPr lang="en-US" b="1" dirty="0"/>
              <a:t>Definition of Benefit-Cost Ratio</a:t>
            </a:r>
          </a:p>
        </p:txBody>
      </p:sp>
      <p:sp>
        <p:nvSpPr>
          <p:cNvPr id="13314" name="Rectangle 2"/>
          <p:cNvSpPr>
            <a:spLocks noChangeArrowheads="1"/>
          </p:cNvSpPr>
          <p:nvPr/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endParaRPr lang="en-US" sz="4200" b="1">
              <a:solidFill>
                <a:schemeClr val="tx2"/>
              </a:solidFill>
              <a:latin typeface="Garamond" pitchFamily="18" charset="0"/>
            </a:endParaRPr>
          </a:p>
        </p:txBody>
      </p:sp>
      <p:graphicFrame>
        <p:nvGraphicFramePr>
          <p:cNvPr id="13315" name="Object 3"/>
          <p:cNvGraphicFramePr>
            <a:graphicFrameLocks noChangeAspect="1"/>
          </p:cNvGraphicFramePr>
          <p:nvPr/>
        </p:nvGraphicFramePr>
        <p:xfrm>
          <a:off x="3128963" y="1703388"/>
          <a:ext cx="2168525" cy="18430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29" name="Equation" r:id="rId4" imgW="1015920" imgH="863280" progId="">
                  <p:embed/>
                </p:oleObj>
              </mc:Choice>
              <mc:Fallback>
                <p:oleObj name="Equation" r:id="rId4" imgW="1015920" imgH="863280" progId="">
                  <p:embed/>
                  <p:pic>
                    <p:nvPicPr>
                      <p:cNvPr id="0" name="Picture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28963" y="1703388"/>
                        <a:ext cx="2168525" cy="18430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316" name="Text Box 4"/>
          <p:cNvSpPr txBox="1">
            <a:spLocks noChangeArrowheads="1"/>
          </p:cNvSpPr>
          <p:nvPr/>
        </p:nvSpPr>
        <p:spPr bwMode="auto">
          <a:xfrm>
            <a:off x="1889125" y="3927475"/>
            <a:ext cx="5410777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400" b="1" i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b</a:t>
            </a:r>
            <a:r>
              <a:rPr lang="en-US" sz="2400" b="1" i="1" baseline="-25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n</a:t>
            </a:r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=Benefit at the end of period </a:t>
            </a:r>
            <a:r>
              <a:rPr lang="en-US" sz="2400" b="1" i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n</a:t>
            </a:r>
            <a:r>
              <a:rPr lang="en-US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, </a:t>
            </a:r>
            <a:r>
              <a:rPr lang="en-US" sz="2400" b="1" i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b</a:t>
            </a:r>
            <a:r>
              <a:rPr lang="en-US" sz="2400" b="1" i="1" baseline="-250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n</a:t>
            </a:r>
            <a:r>
              <a:rPr lang="en-US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≥ 0</a:t>
            </a:r>
            <a:endParaRPr lang="en-US" sz="2400" b="1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  <a:p>
            <a:r>
              <a:rPr lang="en-US" sz="2400" b="1" i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c</a:t>
            </a:r>
            <a:r>
              <a:rPr lang="en-US" sz="2400" b="1" i="1" baseline="-25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n</a:t>
            </a:r>
            <a:r>
              <a:rPr lang="en-US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= Expense </a:t>
            </a:r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at the end of period </a:t>
            </a:r>
            <a:r>
              <a:rPr lang="en-US" sz="2400" b="1" i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n</a:t>
            </a:r>
            <a:r>
              <a:rPr lang="en-US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, </a:t>
            </a:r>
            <a:r>
              <a:rPr lang="en-US" sz="2400" b="1" i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c</a:t>
            </a:r>
            <a:r>
              <a:rPr lang="en-US" sz="2400" b="1" i="1" baseline="-250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n</a:t>
            </a:r>
            <a:r>
              <a:rPr lang="en-US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≥ 0</a:t>
            </a:r>
            <a:endParaRPr lang="en-US" sz="2400" b="1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  <a:p>
            <a:r>
              <a:rPr lang="en-US" sz="2400" b="1" i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A</a:t>
            </a:r>
            <a:r>
              <a:rPr lang="en-US" sz="2400" b="1" i="1" baseline="-250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n</a:t>
            </a:r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= </a:t>
            </a:r>
            <a:r>
              <a:rPr lang="en-US" sz="2400" b="1" i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b</a:t>
            </a:r>
            <a:r>
              <a:rPr lang="en-US" sz="2400" b="1" i="1" baseline="-25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n</a:t>
            </a:r>
            <a:r>
              <a:rPr lang="en-US" sz="2400" b="1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− </a:t>
            </a:r>
            <a:r>
              <a:rPr lang="en-US" sz="2400" b="1" i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c</a:t>
            </a:r>
            <a:r>
              <a:rPr lang="en-US" sz="2400" b="1" i="1" baseline="-25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n</a:t>
            </a:r>
            <a:endParaRPr lang="en-US" sz="2400" b="1" i="1" baseline="-25000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  <a:p>
            <a:r>
              <a:rPr lang="en-US" sz="2400" b="1" i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N</a:t>
            </a:r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= Project life</a:t>
            </a:r>
          </a:p>
          <a:p>
            <a:r>
              <a:rPr lang="en-US" sz="2400" b="1" i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i</a:t>
            </a:r>
            <a:r>
              <a:rPr lang="en-US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= Sponsor’s </a:t>
            </a:r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interest rate (discount rate)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43" name="Rectangle 7"/>
          <p:cNvSpPr>
            <a:spLocks noGrp="1" noChangeArrowheads="1"/>
          </p:cNvSpPr>
          <p:nvPr>
            <p:ph type="title"/>
          </p:nvPr>
        </p:nvSpPr>
        <p:spPr>
          <a:xfrm>
            <a:off x="457200" y="704088"/>
            <a:ext cx="8305800" cy="867524"/>
          </a:xfrm>
        </p:spPr>
        <p:txBody>
          <a:bodyPr>
            <a:normAutofit/>
          </a:bodyPr>
          <a:lstStyle/>
          <a:p>
            <a:r>
              <a:rPr lang="en-US" b="1" dirty="0"/>
              <a:t>Breakdown of the Sponsor’s Cost</a:t>
            </a:r>
          </a:p>
        </p:txBody>
      </p:sp>
      <p:graphicFrame>
        <p:nvGraphicFramePr>
          <p:cNvPr id="14338" name="Object 2"/>
          <p:cNvGraphicFramePr>
            <a:graphicFrameLocks noChangeAspect="1"/>
          </p:cNvGraphicFramePr>
          <p:nvPr/>
        </p:nvGraphicFramePr>
        <p:xfrm>
          <a:off x="785786" y="2214554"/>
          <a:ext cx="4629150" cy="30845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52" name="Equation" r:id="rId4" imgW="1714320" imgH="1282680" progId="">
                  <p:embed/>
                </p:oleObj>
              </mc:Choice>
              <mc:Fallback>
                <p:oleObj name="Equation" r:id="rId4" imgW="1714320" imgH="1282680" progId="">
                  <p:embed/>
                  <p:pic>
                    <p:nvPicPr>
                      <p:cNvPr id="0" name="Picture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85786" y="2214554"/>
                        <a:ext cx="4629150" cy="30845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339" name="Text Box 3"/>
          <p:cNvSpPr txBox="1">
            <a:spLocks noChangeArrowheads="1"/>
          </p:cNvSpPr>
          <p:nvPr/>
        </p:nvSpPr>
        <p:spPr bwMode="auto">
          <a:xfrm>
            <a:off x="5000628" y="2428868"/>
            <a:ext cx="3956724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Equivalent capital investment</a:t>
            </a:r>
          </a:p>
          <a:p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at </a:t>
            </a:r>
            <a:r>
              <a:rPr lang="en-US" sz="2400" b="1" i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n</a:t>
            </a:r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= 0</a:t>
            </a:r>
          </a:p>
        </p:txBody>
      </p:sp>
      <p:sp>
        <p:nvSpPr>
          <p:cNvPr id="14340" name="Text Box 4"/>
          <p:cNvSpPr txBox="1">
            <a:spLocks noChangeArrowheads="1"/>
          </p:cNvSpPr>
          <p:nvPr/>
        </p:nvSpPr>
        <p:spPr bwMode="auto">
          <a:xfrm>
            <a:off x="5143504" y="3429000"/>
            <a:ext cx="3005182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Equivalent O&amp;M costs</a:t>
            </a:r>
          </a:p>
          <a:p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at </a:t>
            </a:r>
            <a:r>
              <a:rPr lang="en-US" sz="2400" b="1" i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n</a:t>
            </a:r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= 0</a:t>
            </a:r>
          </a:p>
        </p:txBody>
      </p:sp>
      <p:sp>
        <p:nvSpPr>
          <p:cNvPr id="14341" name="AutoShape 5"/>
          <p:cNvSpPr>
            <a:spLocks noChangeArrowheads="1"/>
          </p:cNvSpPr>
          <p:nvPr/>
        </p:nvSpPr>
        <p:spPr bwMode="auto">
          <a:xfrm flipH="1">
            <a:off x="4010028" y="2428868"/>
            <a:ext cx="976313" cy="485775"/>
          </a:xfrm>
          <a:custGeom>
            <a:avLst/>
            <a:gdLst>
              <a:gd name="G0" fmla="+- 16200 0 0"/>
              <a:gd name="G1" fmla="+- 5400 0 0"/>
              <a:gd name="G2" fmla="+- 21600 0 5400"/>
              <a:gd name="G3" fmla="+- 10800 0 5400"/>
              <a:gd name="G4" fmla="+- 21600 0 16200"/>
              <a:gd name="G5" fmla="*/ G4 G3 10800"/>
              <a:gd name="G6" fmla="+- 21600 0 G5"/>
              <a:gd name="T0" fmla="*/ 16200 w 21600"/>
              <a:gd name="T1" fmla="*/ 0 h 21600"/>
              <a:gd name="T2" fmla="*/ 0 w 21600"/>
              <a:gd name="T3" fmla="*/ 10800 h 21600"/>
              <a:gd name="T4" fmla="*/ 16200 w 21600"/>
              <a:gd name="T5" fmla="*/ 21600 h 21600"/>
              <a:gd name="T6" fmla="*/ 21600 w 21600"/>
              <a:gd name="T7" fmla="*/ 108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G1 h 21600"/>
              <a:gd name="T14" fmla="*/ G6 w 21600"/>
              <a:gd name="T15" fmla="*/ G2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4342" name="AutoShape 6"/>
          <p:cNvSpPr>
            <a:spLocks noChangeArrowheads="1"/>
          </p:cNvSpPr>
          <p:nvPr/>
        </p:nvSpPr>
        <p:spPr bwMode="auto">
          <a:xfrm flipH="1">
            <a:off x="4016379" y="3463925"/>
            <a:ext cx="976313" cy="485775"/>
          </a:xfrm>
          <a:custGeom>
            <a:avLst/>
            <a:gdLst>
              <a:gd name="G0" fmla="+- 16200 0 0"/>
              <a:gd name="G1" fmla="+- 5400 0 0"/>
              <a:gd name="G2" fmla="+- 21600 0 5400"/>
              <a:gd name="G3" fmla="+- 10800 0 5400"/>
              <a:gd name="G4" fmla="+- 21600 0 16200"/>
              <a:gd name="G5" fmla="*/ G4 G3 10800"/>
              <a:gd name="G6" fmla="+- 21600 0 G5"/>
              <a:gd name="T0" fmla="*/ 16200 w 21600"/>
              <a:gd name="T1" fmla="*/ 0 h 21600"/>
              <a:gd name="T2" fmla="*/ 0 w 21600"/>
              <a:gd name="T3" fmla="*/ 10800 h 21600"/>
              <a:gd name="T4" fmla="*/ 16200 w 21600"/>
              <a:gd name="T5" fmla="*/ 21600 h 21600"/>
              <a:gd name="T6" fmla="*/ 21600 w 21600"/>
              <a:gd name="T7" fmla="*/ 108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G1 h 21600"/>
              <a:gd name="T14" fmla="*/ G6 w 21600"/>
              <a:gd name="T15" fmla="*/ G2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Rectangle 3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800" b="1" dirty="0" smtClean="0"/>
              <a:t>Example 16.1: Benefit-Cost Ratio </a:t>
            </a:r>
            <a:endParaRPr lang="en-US" sz="3800" b="1" dirty="0"/>
          </a:p>
        </p:txBody>
      </p:sp>
      <p:sp>
        <p:nvSpPr>
          <p:cNvPr id="9" name="Text Placeholder 8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Font typeface="Wingdings" pitchFamily="2" charset="2"/>
              <a:buChar char="q"/>
            </a:pPr>
            <a:r>
              <a:rPr lang="en-US" b="1" dirty="0" smtClean="0">
                <a:solidFill>
                  <a:srgbClr val="FF0000"/>
                </a:solidFill>
                <a:latin typeface="+mj-lt"/>
              </a:rPr>
              <a:t>Indian River Lagoon South Project: </a:t>
            </a:r>
            <a:r>
              <a:rPr 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To reverse the damaging effects of pollution and unnaturally large freshwater discharges into these ecologically vital water bodies.</a:t>
            </a:r>
          </a:p>
          <a:p>
            <a:pPr lvl="1">
              <a:buFont typeface="Wingdings" pitchFamily="2" charset="2"/>
              <a:buChar char="q"/>
            </a:pPr>
            <a:r>
              <a:rPr 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Price tag of $1.2B</a:t>
            </a:r>
          </a:p>
          <a:p>
            <a:pPr lvl="1">
              <a:buFont typeface="Wingdings" pitchFamily="2" charset="2"/>
              <a:buChar char="q"/>
            </a:pPr>
            <a:r>
              <a:rPr 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Annual benefits of $159M along with other environmental benefits</a:t>
            </a:r>
          </a:p>
          <a:p>
            <a:pPr>
              <a:buFont typeface="Wingdings" pitchFamily="2" charset="2"/>
              <a:buChar char="q"/>
            </a:pPr>
            <a:r>
              <a:rPr 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Is it worth undertaking?</a:t>
            </a:r>
          </a:p>
        </p:txBody>
      </p:sp>
      <p:pic>
        <p:nvPicPr>
          <p:cNvPr id="23554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13161">
            <a:off x="4641772" y="2111315"/>
            <a:ext cx="4140534" cy="3406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95415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5" name="Rectangle 5"/>
          <p:cNvSpPr>
            <a:spLocks noGrp="1" noChangeArrowheads="1"/>
          </p:cNvSpPr>
          <p:nvPr>
            <p:ph type="title"/>
          </p:nvPr>
        </p:nvSpPr>
        <p:spPr>
          <a:xfrm>
            <a:off x="457200" y="273050"/>
            <a:ext cx="8219256" cy="779686"/>
          </a:xfrm>
        </p:spPr>
        <p:txBody>
          <a:bodyPr>
            <a:normAutofit/>
          </a:bodyPr>
          <a:lstStyle/>
          <a:p>
            <a:pPr algn="ctr"/>
            <a:r>
              <a:rPr lang="en-US" sz="3600" dirty="0" smtClean="0"/>
              <a:t>Description of Financial Data</a:t>
            </a:r>
            <a:endParaRPr lang="en-US" sz="3600" b="1" dirty="0"/>
          </a:p>
        </p:txBody>
      </p:sp>
      <p:pic>
        <p:nvPicPr>
          <p:cNvPr id="39937" name="Picture 1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35896" y="2276872"/>
            <a:ext cx="5111750" cy="2466457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</p:pic>
      <p:sp>
        <p:nvSpPr>
          <p:cNvPr id="9" name="Text Placeholder 8"/>
          <p:cNvSpPr>
            <a:spLocks noGrp="1"/>
          </p:cNvSpPr>
          <p:nvPr>
            <p:ph type="body" sz="half" idx="2"/>
          </p:nvPr>
        </p:nvSpPr>
        <p:spPr/>
        <p:txBody>
          <a:bodyPr>
            <a:noAutofit/>
          </a:bodyPr>
          <a:lstStyle/>
          <a:p>
            <a:pPr>
              <a:buFont typeface="Wingdings" pitchFamily="2" charset="2"/>
              <a:buChar char="q"/>
            </a:pPr>
            <a:r>
              <a:rPr lang="en-US" sz="1800" b="1" dirty="0" smtClean="0">
                <a:solidFill>
                  <a:srgbClr val="FF0000"/>
                </a:solidFill>
                <a:latin typeface="+mj-lt"/>
              </a:rPr>
              <a:t>Given</a:t>
            </a:r>
            <a:r>
              <a:rPr lang="en-US" sz="1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: Financial data for IRL-South Project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US" sz="1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Estimated construction cost = $1,207,288,000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US" sz="1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Annual recurring O&amp;M, repair costs = $6,144,700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US" sz="1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Estimated annual benefits = $159,000,000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US" sz="1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Discount rate = 5 5/8%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US" sz="1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Project period = 39 years</a:t>
            </a:r>
            <a:endParaRPr lang="en-US" sz="1800" b="1" dirty="0" smtClean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  <a:p>
            <a:pPr>
              <a:buFont typeface="Wingdings" pitchFamily="2" charset="2"/>
              <a:buChar char="q"/>
            </a:pPr>
            <a:r>
              <a:rPr lang="en-US" sz="1800" b="1" dirty="0" smtClean="0">
                <a:solidFill>
                  <a:srgbClr val="FF0000"/>
                </a:solidFill>
                <a:latin typeface="+mj-lt"/>
              </a:rPr>
              <a:t>Find</a:t>
            </a:r>
            <a:r>
              <a:rPr lang="en-US" sz="1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: B/C ratio</a:t>
            </a:r>
            <a:endParaRPr lang="en-US" sz="1800" b="1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5" name="Rectangle 5"/>
          <p:cNvSpPr>
            <a:spLocks noGrp="1" noChangeArrowheads="1"/>
          </p:cNvSpPr>
          <p:nvPr>
            <p:ph type="title"/>
          </p:nvPr>
        </p:nvSpPr>
        <p:spPr>
          <a:xfrm>
            <a:off x="457200" y="273050"/>
            <a:ext cx="8219256" cy="779686"/>
          </a:xfrm>
        </p:spPr>
        <p:txBody>
          <a:bodyPr>
            <a:normAutofit/>
          </a:bodyPr>
          <a:lstStyle/>
          <a:p>
            <a:pPr algn="ctr"/>
            <a:r>
              <a:rPr lang="en-US" sz="3600" b="1" dirty="0" smtClean="0"/>
              <a:t>Benefit-Cost Ratio Calculation</a:t>
            </a:r>
            <a:endParaRPr lang="en-US" sz="3600" b="1" dirty="0"/>
          </a:p>
        </p:txBody>
      </p:sp>
      <p:pic>
        <p:nvPicPr>
          <p:cNvPr id="39937" name="Picture 1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79712" y="1412776"/>
            <a:ext cx="5111750" cy="2106417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</p:pic>
      <p:pic>
        <p:nvPicPr>
          <p:cNvPr id="39938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038349" y="3705239"/>
            <a:ext cx="4896544" cy="2316049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</p:pic>
      <p:pic>
        <p:nvPicPr>
          <p:cNvPr id="39939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004048" y="5373216"/>
            <a:ext cx="3004855" cy="571504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</p:pic>
    </p:spTree>
    <p:extLst>
      <p:ext uri="{BB962C8B-B14F-4D97-AF65-F5344CB8AC3E}">
        <p14:creationId xmlns:p14="http://schemas.microsoft.com/office/powerpoint/2010/main" val="10046189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7" name="Rectangle 5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/>
              <a:t>Incremental Analysis Based on BC(</a:t>
            </a:r>
            <a:r>
              <a:rPr lang="en-US" sz="4000" b="1" i="1" dirty="0" err="1"/>
              <a:t>i</a:t>
            </a:r>
            <a:r>
              <a:rPr lang="en-US" sz="4000" b="1" dirty="0"/>
              <a:t>)</a:t>
            </a:r>
          </a:p>
        </p:txBody>
      </p:sp>
      <p:sp>
        <p:nvSpPr>
          <p:cNvPr id="18438" name="Rectangle 6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>
              <a:lnSpc>
                <a:spcPct val="90000"/>
              </a:lnSpc>
              <a:buClr>
                <a:srgbClr val="FF0000"/>
              </a:buClr>
              <a:buFont typeface="Wingdings" pitchFamily="2" charset="2"/>
              <a:buChar char="q"/>
            </a:pPr>
            <a:r>
              <a:rPr lang="en-US" sz="2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If </a:t>
            </a:r>
            <a:r>
              <a:rPr lang="en-US" sz="22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BC(</a:t>
            </a:r>
            <a:r>
              <a:rPr lang="en-US" sz="2200" b="1" i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i</a:t>
            </a:r>
            <a:r>
              <a:rPr lang="en-US" sz="22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)</a:t>
            </a:r>
            <a:r>
              <a:rPr lang="en-US" sz="2200" b="1" i="1" baseline="-25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k-j</a:t>
            </a:r>
            <a:r>
              <a:rPr lang="en-US" sz="2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&gt; 1, </a:t>
            </a:r>
            <a:r>
              <a:rPr lang="en-US" sz="2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select </a:t>
            </a:r>
            <a:r>
              <a:rPr lang="en-US" sz="2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alternative </a:t>
            </a:r>
            <a:r>
              <a:rPr lang="en-US" sz="2200" b="1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j</a:t>
            </a:r>
            <a:r>
              <a:rPr lang="en-US" sz="2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which has the smaller cost.</a:t>
            </a:r>
            <a:endParaRPr lang="en-US" sz="2200" b="1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  <a:p>
            <a:pPr>
              <a:lnSpc>
                <a:spcPct val="90000"/>
              </a:lnSpc>
              <a:buClr>
                <a:srgbClr val="FF0000"/>
              </a:buClr>
              <a:buFont typeface="Wingdings" pitchFamily="2" charset="2"/>
              <a:buChar char="q"/>
            </a:pPr>
            <a:r>
              <a:rPr lang="en-US" sz="2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If</a:t>
            </a:r>
            <a:r>
              <a:rPr lang="el-GR" sz="2200" b="1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"/>
                <a:cs typeface="Times"/>
              </a:rPr>
              <a:t>Δ</a:t>
            </a:r>
            <a:r>
              <a:rPr lang="en-US" sz="2200" b="1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cs typeface="Arial" charset="0"/>
              </a:rPr>
              <a:t>I</a:t>
            </a:r>
            <a:r>
              <a:rPr lang="en-US" sz="2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cs typeface="Arial" charset="0"/>
              </a:rPr>
              <a:t>+ </a:t>
            </a:r>
            <a:r>
              <a:rPr lang="el-GR" sz="2200" b="1" i="1" dirty="0">
                <a:solidFill>
                  <a:schemeClr val="tx1">
                    <a:lumMod val="65000"/>
                    <a:lumOff val="35000"/>
                  </a:schemeClr>
                </a:solidFill>
                <a:latin typeface="Times"/>
                <a:cs typeface="Times"/>
              </a:rPr>
              <a:t>Δ</a:t>
            </a:r>
            <a:r>
              <a:rPr lang="en-US" sz="2200" b="1" i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cs typeface="Arial" charset="0"/>
              </a:rPr>
              <a:t>C’ = </a:t>
            </a:r>
            <a:r>
              <a:rPr lang="en-US" sz="2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cs typeface="Arial" charset="0"/>
              </a:rPr>
              <a:t>0, we cannot use the benefit-cost ratio. When this happens, just select the project with the largest </a:t>
            </a:r>
            <a:r>
              <a:rPr lang="en-US" sz="2200" b="1" i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cs typeface="Arial" charset="0"/>
              </a:rPr>
              <a:t>B</a:t>
            </a:r>
            <a:r>
              <a:rPr lang="en-US" sz="2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cs typeface="Arial" charset="0"/>
              </a:rPr>
              <a:t> value.</a:t>
            </a:r>
          </a:p>
          <a:p>
            <a:pPr>
              <a:lnSpc>
                <a:spcPct val="90000"/>
              </a:lnSpc>
              <a:buClr>
                <a:srgbClr val="FF0000"/>
              </a:buClr>
              <a:buFont typeface="Wingdings" pitchFamily="2" charset="2"/>
              <a:buChar char="q"/>
            </a:pPr>
            <a:r>
              <a:rPr lang="en-US" sz="2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cs typeface="Arial" charset="0"/>
              </a:rPr>
              <a:t>In situations where public projects with unequal service lives are to be </a:t>
            </a:r>
            <a:r>
              <a:rPr lang="en-US" sz="2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cs typeface="Arial" charset="0"/>
              </a:rPr>
              <a:t>compared, </a:t>
            </a:r>
            <a:r>
              <a:rPr lang="en-US" sz="2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cs typeface="Arial" charset="0"/>
              </a:rPr>
              <a:t>compute all component values (</a:t>
            </a:r>
            <a:r>
              <a:rPr lang="en-US" sz="2200" b="1" i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cs typeface="Arial" charset="0"/>
              </a:rPr>
              <a:t>B</a:t>
            </a:r>
            <a:r>
              <a:rPr lang="en-US" sz="2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cs typeface="Arial" charset="0"/>
              </a:rPr>
              <a:t>, </a:t>
            </a:r>
            <a:r>
              <a:rPr lang="en-US" sz="2200" b="1" i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cs typeface="Arial" charset="0"/>
              </a:rPr>
              <a:t>I</a:t>
            </a:r>
            <a:r>
              <a:rPr lang="en-US" sz="2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cs typeface="Arial" charset="0"/>
              </a:rPr>
              <a:t>, and </a:t>
            </a:r>
            <a:r>
              <a:rPr lang="en-US" sz="2200" b="1" i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cs typeface="Arial" charset="0"/>
              </a:rPr>
              <a:t>C</a:t>
            </a:r>
            <a:r>
              <a:rPr lang="en-US" sz="2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cs typeface="Arial" charset="0"/>
              </a:rPr>
              <a:t>’) on an annual basis.</a:t>
            </a:r>
            <a:endParaRPr lang="el-GR" sz="2200" b="1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  <a:cs typeface="Arial" charset="0"/>
            </a:endParaRPr>
          </a:p>
        </p:txBody>
      </p:sp>
      <p:graphicFrame>
        <p:nvGraphicFramePr>
          <p:cNvPr id="18435" name="Object 3"/>
          <p:cNvGraphicFramePr>
            <a:graphicFrameLocks noGrp="1" noChangeAspect="1"/>
          </p:cNvGraphicFramePr>
          <p:nvPr>
            <p:ph sz="half" idx="2"/>
          </p:nvPr>
        </p:nvGraphicFramePr>
        <p:xfrm>
          <a:off x="5356225" y="1628775"/>
          <a:ext cx="2749550" cy="2232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63" name="Equation" r:id="rId4" imgW="876240" imgH="711000" progId="">
                  <p:embed/>
                </p:oleObj>
              </mc:Choice>
              <mc:Fallback>
                <p:oleObj name="Equation" r:id="rId4" imgW="876240" imgH="711000" progId="">
                  <p:embed/>
                  <p:pic>
                    <p:nvPicPr>
                      <p:cNvPr id="0" name="Picture 25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56225" y="1628775"/>
                        <a:ext cx="2749550" cy="22320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436" name="Object 4"/>
          <p:cNvGraphicFramePr>
            <a:graphicFrameLocks noChangeAspect="1"/>
          </p:cNvGraphicFramePr>
          <p:nvPr/>
        </p:nvGraphicFramePr>
        <p:xfrm>
          <a:off x="5141913" y="4076700"/>
          <a:ext cx="3468687" cy="1301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64" name="Equation" r:id="rId6" imgW="1155600" imgH="393480" progId="">
                  <p:embed/>
                </p:oleObj>
              </mc:Choice>
              <mc:Fallback>
                <p:oleObj name="Equation" r:id="rId6" imgW="1155600" imgH="393480" progId="">
                  <p:embed/>
                  <p:pic>
                    <p:nvPicPr>
                      <p:cNvPr id="0" name="Picture 2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41913" y="4076700"/>
                        <a:ext cx="3468687" cy="1301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440</TotalTime>
  <Words>587</Words>
  <Application>Microsoft Office PowerPoint</Application>
  <PresentationFormat>On-screen Show (4:3)</PresentationFormat>
  <Paragraphs>101</Paragraphs>
  <Slides>16</Slides>
  <Notes>15</Notes>
  <HiddenSlides>0</HiddenSlides>
  <MMClips>0</MMClips>
  <ScaleCrop>false</ScaleCrop>
  <HeadingPairs>
    <vt:vector size="8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6" baseType="lpstr">
      <vt:lpstr>Arial</vt:lpstr>
      <vt:lpstr>Calibri</vt:lpstr>
      <vt:lpstr>Courier New</vt:lpstr>
      <vt:lpstr>Garamond</vt:lpstr>
      <vt:lpstr>Times</vt:lpstr>
      <vt:lpstr>Times New Roman</vt:lpstr>
      <vt:lpstr>Verdana</vt:lpstr>
      <vt:lpstr>Wingdings</vt:lpstr>
      <vt:lpstr>Office Theme</vt:lpstr>
      <vt:lpstr>Equation</vt:lpstr>
      <vt:lpstr>Benefit-Cost Ratio </vt:lpstr>
      <vt:lpstr>Benefit-Cost Analysis</vt:lpstr>
      <vt:lpstr>Benefit-Cost Ratio Criterion</vt:lpstr>
      <vt:lpstr>Definition of Benefit-Cost Ratio</vt:lpstr>
      <vt:lpstr>Breakdown of the Sponsor’s Cost</vt:lpstr>
      <vt:lpstr>Example 16.1: Benefit-Cost Ratio </vt:lpstr>
      <vt:lpstr>Description of Financial Data</vt:lpstr>
      <vt:lpstr>Benefit-Cost Ratio Calculation</vt:lpstr>
      <vt:lpstr>Incremental Analysis Based on BC(i)</vt:lpstr>
      <vt:lpstr>Example 16.2: Incremental Benefit-Cost Ratios: Four Alternatives</vt:lpstr>
      <vt:lpstr>Step 1: Calculate BC (5%) for Each Alternative </vt:lpstr>
      <vt:lpstr>Step 2: Incremental Analyses </vt:lpstr>
      <vt:lpstr>Profitability Index</vt:lpstr>
      <vt:lpstr>Relationship Between B/C Ratio, NPW, and PI</vt:lpstr>
      <vt:lpstr>Summary</vt:lpstr>
      <vt:lpstr>PowerPoint Presentation</vt:lpstr>
    </vt:vector>
  </TitlesOfParts>
  <Company>Auburn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Benefit-Cost Ratios</dc:title>
  <dc:creator>Chan S. Park</dc:creator>
  <cp:lastModifiedBy>Windows User</cp:lastModifiedBy>
  <cp:revision>38</cp:revision>
  <dcterms:created xsi:type="dcterms:W3CDTF">2015-08-04T18:23:05Z</dcterms:created>
  <dcterms:modified xsi:type="dcterms:W3CDTF">2021-07-29T10:58:06Z</dcterms:modified>
</cp:coreProperties>
</file>