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9" r:id="rId1"/>
  </p:sldMasterIdLst>
  <p:notesMasterIdLst>
    <p:notesMasterId r:id="rId12"/>
  </p:notesMasterIdLst>
  <p:sldIdLst>
    <p:sldId id="256" r:id="rId2"/>
    <p:sldId id="282" r:id="rId3"/>
    <p:sldId id="258" r:id="rId4"/>
    <p:sldId id="277" r:id="rId5"/>
    <p:sldId id="267" r:id="rId6"/>
    <p:sldId id="268" r:id="rId7"/>
    <p:sldId id="280" r:id="rId8"/>
    <p:sldId id="281" r:id="rId9"/>
    <p:sldId id="270" r:id="rId10"/>
    <p:sldId id="278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F96759B-C428-4081-A9DF-DF79DE9A21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603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461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29E398-6B84-46F7-9F22-C661EB1E2DEF}" type="slidenum">
              <a:rPr lang="en-US"/>
              <a:pPr/>
              <a:t>3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14-07EXM</a:t>
            </a:r>
          </a:p>
        </p:txBody>
      </p:sp>
    </p:spTree>
    <p:extLst>
      <p:ext uri="{BB962C8B-B14F-4D97-AF65-F5344CB8AC3E}">
        <p14:creationId xmlns:p14="http://schemas.microsoft.com/office/powerpoint/2010/main" val="645038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054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944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397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7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20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033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833DCC-03AB-40BE-BF55-CA56FE905F9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974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88C1B5-57F7-4F55-9304-451F405297B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1282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C540247-6FB9-4430-A140-0313863AFB1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2761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49FB80D-1009-4268-A695-A026859A28F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EC40BF-D79C-4F82-8AA8-0A9ACCBED94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5766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9D87B0-E897-4E9A-BB90-0DB8406D935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561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C40FAA-9374-468D-8A78-E87966BC9E6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808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0463F9-18A0-4D5B-99BB-F3B85C6CB95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1139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09F4E9-3784-4782-9C80-1927FA99B23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0681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8798E2-4C64-4394-AFF6-24B79898E6B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7282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6CC8BB-9EFB-4D16-A97B-8BF1CB7AF4A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613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7937FBC-5D9C-4D65-B334-EFE3B26C6AB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370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0" y="6403975"/>
            <a:ext cx="9153525" cy="457200"/>
          </a:xfrm>
          <a:prstGeom prst="rect">
            <a:avLst/>
          </a:prstGeom>
          <a:solidFill>
            <a:srgbClr val="263B94"/>
          </a:solidFill>
          <a:ln w="9525">
            <a:solidFill>
              <a:srgbClr val="263B94"/>
            </a:solidFill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defTabSz="457200" eaLnBrk="0" hangingPunct="0"/>
            <a:endParaRPr lang="en-US"/>
          </a:p>
        </p:txBody>
      </p:sp>
      <p:pic>
        <p:nvPicPr>
          <p:cNvPr id="8" name="Picture 8" descr="Pearson_Bound_White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621588" y="6403975"/>
            <a:ext cx="1533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Pearson_Strap_Bound_Whit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-3175" y="6403975"/>
            <a:ext cx="1766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7"/>
          <p:cNvSpPr txBox="1">
            <a:spLocks noChangeArrowheads="1"/>
          </p:cNvSpPr>
          <p:nvPr userDrawn="1"/>
        </p:nvSpPr>
        <p:spPr bwMode="auto">
          <a:xfrm>
            <a:off x="1600200" y="6400800"/>
            <a:ext cx="5629275" cy="457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/>
            <a:r>
              <a:rPr lang="en-US" sz="900" i="1" dirty="0" smtClean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Contemporary Engineering Economics, 6e, GE</a:t>
            </a:r>
            <a:endParaRPr lang="en-US" sz="900" i="1" dirty="0">
              <a:solidFill>
                <a:schemeClr val="bg1"/>
              </a:solidFill>
              <a:latin typeface="Verdana" pitchFamily="-103" charset="0"/>
              <a:ea typeface="Verdana" pitchFamily="-103" charset="0"/>
              <a:cs typeface="Verdana" pitchFamily="-103" charset="0"/>
            </a:endParaRPr>
          </a:p>
          <a:p>
            <a:pPr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Park</a:t>
            </a:r>
          </a:p>
        </p:txBody>
      </p:sp>
      <p:sp>
        <p:nvSpPr>
          <p:cNvPr id="11" name="Text Box 47"/>
          <p:cNvSpPr txBox="1">
            <a:spLocks noChangeArrowheads="1"/>
          </p:cNvSpPr>
          <p:nvPr userDrawn="1"/>
        </p:nvSpPr>
        <p:spPr bwMode="auto">
          <a:xfrm>
            <a:off x="4495800" y="64008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 eaLnBrk="0" hangingPunct="0"/>
            <a:r>
              <a:rPr lang="en-US" sz="900" dirty="0" smtClean="0">
                <a:solidFill>
                  <a:schemeClr val="bg1"/>
                </a:solidFill>
                <a:latin typeface="Verdana" pitchFamily="-103" charset="0"/>
              </a:rPr>
              <a:t>Copyright © 2016, Pearson Education, Ltd.</a:t>
            </a:r>
            <a:endParaRPr lang="en-US" sz="900" dirty="0">
              <a:solidFill>
                <a:schemeClr val="bg1"/>
              </a:solidFill>
              <a:latin typeface="Verdana" pitchFamily="-103" charset="0"/>
            </a:endParaRPr>
          </a:p>
          <a:p>
            <a:pPr algn="r"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</a:rPr>
              <a:t>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32799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Replacement Decisions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47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14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2016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Present Equivalent Cost for Each Option</a:t>
            </a:r>
            <a:endParaRPr lang="en-US" sz="3600" b="1" dirty="0"/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33400" y="1870442"/>
            <a:ext cx="4038600" cy="309367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542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550581"/>
            <a:ext cx="4071966" cy="10212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571876"/>
            <a:ext cx="4071966" cy="21431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Overall Replacement Strategies Under an Infinite Planning Horizon</a:t>
            </a:r>
            <a:endParaRPr lang="en-US" sz="36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1625" y="1600200"/>
            <a:ext cx="618074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73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7859216" cy="116205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Example </a:t>
            </a:r>
            <a:r>
              <a:rPr lang="en-US" sz="3600" b="1" dirty="0" smtClean="0"/>
              <a:t>14.4: Replacement Analysis Under an Infinite Planning Horizon</a:t>
            </a:r>
            <a:endParaRPr lang="en-US" sz="3600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580112" y="1714488"/>
            <a:ext cx="3174944" cy="45720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 diagram for defender when </a:t>
            </a:r>
            <a:r>
              <a:rPr lang="en-US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4 years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5050904" cy="441167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solidFill>
                  <a:srgbClr val="FF0000"/>
                </a:solidFill>
              </a:rPr>
              <a:t> Given:</a:t>
            </a:r>
            <a:endParaRPr lang="en-US" sz="2000" b="1" dirty="0">
              <a:solidFill>
                <a:srgbClr val="FF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Defender</a:t>
            </a: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1087438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Current salvage value = $5,000, decreasing at an annual rate of 25% over the previous year’s value</a:t>
            </a:r>
          </a:p>
          <a:p>
            <a:pPr marL="1087438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Required overhaul = $1,200</a:t>
            </a:r>
          </a:p>
          <a:p>
            <a:pPr marL="1087438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O&amp;M = $2,000 in year 1, increasing at the rate of $1,500 each year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Challenger</a:t>
            </a: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1087438" lvl="1" indent="-285750">
              <a:buFont typeface="Courier New" panose="02070309020205020404" pitchFamily="49" charset="0"/>
              <a:buChar char="o"/>
            </a:pPr>
            <a:r>
              <a:rPr lang="en-US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$10,000</a:t>
            </a:r>
          </a:p>
          <a:p>
            <a:pPr marL="1087438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Salvage value = $6,000 after one year, will decline 15% each year</a:t>
            </a:r>
          </a:p>
          <a:p>
            <a:pPr marL="1087438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O&amp;M = $2,200 in the first year, increasing by 20% per year thereafter</a:t>
            </a: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 Find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(a) Economic service lives for both defender and challenger, (b) when to replace the defender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140968"/>
            <a:ext cx="2399500" cy="120262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smtClean="0"/>
              <a:t>Economic Service Life 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Defender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Challenger</a:t>
            </a:r>
          </a:p>
          <a:p>
            <a:endParaRPr lang="en-US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571744"/>
            <a:ext cx="3571900" cy="36025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571744"/>
            <a:ext cx="3757610" cy="3571900"/>
          </a:xfrm>
          <a:prstGeom prst="rect">
            <a:avLst/>
          </a:prstGeom>
          <a:ln w="9525" cap="flat" cmpd="sng" algn="ctr">
            <a:solidFill>
              <a:schemeClr val="accent2">
                <a:shade val="50000"/>
                <a:satMod val="103000"/>
              </a:schemeClr>
            </a:solidFill>
            <a:prstDash val="solid"/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Replacement </a:t>
            </a:r>
            <a:r>
              <a:rPr lang="en-US" sz="4000" b="1" dirty="0" smtClean="0"/>
              <a:t>Decisions</a:t>
            </a:r>
            <a:endParaRPr lang="en-US" sz="4000" b="1" dirty="0"/>
          </a:p>
        </p:txBody>
      </p:sp>
      <p:graphicFrame>
        <p:nvGraphicFramePr>
          <p:cNvPr id="23557" name="Object 5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581025" y="1744663"/>
          <a:ext cx="3781425" cy="189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5" name="Equation" r:id="rId4" imgW="965160" imgH="482400" progId="">
                  <p:embed/>
                </p:oleObj>
              </mc:Choice>
              <mc:Fallback>
                <p:oleObj name="Equation" r:id="rId4" imgW="965160" imgH="482400" progId="">
                  <p:embed/>
                  <p:pic>
                    <p:nvPicPr>
                      <p:cNvPr id="0" name="Picture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44663"/>
                        <a:ext cx="3781425" cy="1890712"/>
                      </a:xfrm>
                      <a:prstGeom prst="rect">
                        <a:avLst/>
                      </a:prstGeom>
                      <a:solidFill>
                        <a:srgbClr val="99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457200" y="3949700"/>
            <a:ext cx="4033838" cy="2181225"/>
          </a:xfrm>
          <a:solidFill>
            <a:srgbClr val="FFFF00"/>
          </a:solidFill>
          <a:ln/>
        </p:spPr>
        <p:txBody>
          <a:bodyPr/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4900" i="1" dirty="0">
                <a:latin typeface="+mj-lt"/>
              </a:rPr>
              <a:t>N</a:t>
            </a:r>
            <a:r>
              <a:rPr lang="en-US" sz="4900" baseline="-25000" dirty="0">
                <a:latin typeface="+mj-lt"/>
              </a:rPr>
              <a:t>C*</a:t>
            </a:r>
            <a:r>
              <a:rPr lang="en-US" sz="4900" dirty="0">
                <a:latin typeface="+mj-lt"/>
              </a:rPr>
              <a:t>= 4 years</a:t>
            </a:r>
          </a:p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4900" dirty="0" smtClean="0">
                <a:latin typeface="+mj-lt"/>
              </a:rPr>
              <a:t>AEC</a:t>
            </a:r>
            <a:r>
              <a:rPr lang="en-US" sz="4900" i="1" baseline="-25000" dirty="0" smtClean="0">
                <a:latin typeface="+mj-lt"/>
              </a:rPr>
              <a:t>C</a:t>
            </a:r>
            <a:r>
              <a:rPr lang="en-US" sz="4900" baseline="-25000" dirty="0">
                <a:latin typeface="+mj-lt"/>
              </a:rPr>
              <a:t>*</a:t>
            </a:r>
            <a:r>
              <a:rPr lang="en-US" sz="4900" dirty="0">
                <a:latin typeface="+mj-lt"/>
              </a:rPr>
              <a:t>=$</a:t>
            </a:r>
            <a:r>
              <a:rPr lang="en-US" sz="4900" dirty="0" smtClean="0">
                <a:latin typeface="+mj-lt"/>
              </a:rPr>
              <a:t>5,625</a:t>
            </a:r>
            <a:endParaRPr lang="en-US" sz="4900" dirty="0">
              <a:latin typeface="+mj-lt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52963" y="1600200"/>
            <a:ext cx="4033837" cy="4530725"/>
          </a:xfrm>
        </p:spPr>
        <p:txBody>
          <a:bodyPr/>
          <a:lstStyle/>
          <a:p>
            <a:r>
              <a:rPr lang="en-US" sz="26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Should replace the defender now?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No, because 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AEC</a:t>
            </a:r>
            <a:r>
              <a:rPr lang="en-US" sz="2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D*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&lt;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AEC</a:t>
            </a:r>
            <a:r>
              <a:rPr lang="en-US" sz="2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C*</a:t>
            </a:r>
          </a:p>
          <a:p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not, when is the best time to replace the defender?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Need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to conduct the marginal analysis.</a:t>
            </a:r>
            <a:endParaRPr lang="en-US" sz="2600" b="1" baseline="-25000" dirty="0">
              <a:solidFill>
                <a:srgbClr val="FF0000"/>
              </a:solidFill>
              <a:latin typeface="+mj-lt"/>
            </a:endParaRPr>
          </a:p>
          <a:p>
            <a:pPr>
              <a:buFont typeface="Wingdings" pitchFamily="2" charset="2"/>
              <a:buNone/>
            </a:pPr>
            <a:endParaRPr lang="en-US" sz="2600" baseline="-25000" dirty="0">
              <a:solidFill>
                <a:srgbClr val="33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Marginal Analysis to Determine when the Defender</a:t>
            </a:r>
            <a:r>
              <a:rPr lang="en-US" sz="3600" b="1" dirty="0" smtClean="0"/>
              <a:t> Should Be </a:t>
            </a:r>
            <a:r>
              <a:rPr lang="en-US" sz="3600" b="1" dirty="0"/>
              <a:t>Replaced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7472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100" b="1" dirty="0" smtClean="0">
                <a:solidFill>
                  <a:srgbClr val="FF0000"/>
                </a:solidFill>
                <a:latin typeface="+mj-lt"/>
              </a:rPr>
              <a:t>Question:</a:t>
            </a:r>
            <a: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What is the additional (incremental) cost for keeping the defender one more year from the end of its economic service life, from Year 2 to Year 3?</a:t>
            </a:r>
            <a:endParaRPr lang="en-US" sz="5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4000" b="1" dirty="0" smtClean="0">
                <a:solidFill>
                  <a:srgbClr val="FF0000"/>
                </a:solidFill>
                <a:latin typeface="+mj-lt"/>
              </a:rPr>
              <a:t>Financial Data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</a:t>
            </a:r>
            <a:r>
              <a:rPr lang="en-US" sz="4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pportunity cost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at the end of year 2: Equal to the market value of $2,813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4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Operating cost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for the 3</a:t>
            </a:r>
            <a:r>
              <a:rPr lang="en-US" sz="40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rd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year: $5,000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4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Salvage value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of the defender at the end of year 3: $2,109</a:t>
            </a:r>
          </a:p>
          <a:p>
            <a:endParaRPr lang="en-US" dirty="0" smtClean="0">
              <a:latin typeface="Times New Roman" pitchFamily="18" charset="0"/>
            </a:endParaRPr>
          </a:p>
          <a:p>
            <a:endParaRPr lang="en-US" dirty="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048375" y="388620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0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Marginal Analysis</a:t>
            </a:r>
            <a:endParaRPr lang="en-US" b="1" dirty="0"/>
          </a:p>
        </p:txBody>
      </p:sp>
      <p:sp>
        <p:nvSpPr>
          <p:cNvPr id="5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Step 1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Calculate the equivalent cost of retaining the defender one more from the end of its economic service life, say 2 to 3.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				$2,813(F/P,15%,1) + $5,000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					− $2,109 = $6,126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Step 2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Compare this cost with AEC</a:t>
            </a:r>
            <a:r>
              <a:rPr lang="en-US" sz="18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$5,625 of the challenger.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Conclusion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Since keeping the defender for the 3</a:t>
            </a:r>
            <a:r>
              <a:rPr lang="en-US" sz="18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rd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year is more expensive than replacing it with the challenger, </a:t>
            </a:r>
            <a:r>
              <a:rPr lang="en-US" sz="1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 NOT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keep the defender beyond its economic service life.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117" y="4293096"/>
            <a:ext cx="3395766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99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Example </a:t>
            </a:r>
            <a:r>
              <a:rPr lang="en-US" sz="3600" b="1" dirty="0" smtClean="0"/>
              <a:t>14.5: </a:t>
            </a:r>
            <a:r>
              <a:rPr lang="en-US" sz="3600" b="1" dirty="0"/>
              <a:t>Replacement Analysis</a:t>
            </a:r>
            <a:r>
              <a:rPr lang="en-US" sz="3600" b="1" dirty="0" smtClean="0"/>
              <a:t> Under </a:t>
            </a:r>
            <a:r>
              <a:rPr lang="en-US" sz="3600" b="1" dirty="0"/>
              <a:t>the Finite Planning Horizon</a:t>
            </a:r>
          </a:p>
        </p:txBody>
      </p:sp>
      <p:sp>
        <p:nvSpPr>
          <p:cNvPr id="39" name="Text Placeholder 38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38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3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Economic service lives for both defender and challenger, planning horizon = </a:t>
            </a:r>
            <a:r>
              <a:rPr lang="en-US" sz="3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8 </a:t>
            </a:r>
            <a:r>
              <a:rPr lang="en-US" sz="3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years, and </a:t>
            </a:r>
            <a:r>
              <a:rPr lang="en-US" sz="38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3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15%</a:t>
            </a: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38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3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the most plausible/economical replacement strategy</a:t>
            </a:r>
            <a:endParaRPr lang="en-US" sz="3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26668" name="Picture 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648735"/>
            <a:ext cx="3000396" cy="24288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244883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Some Likely Replacement Patterns</a:t>
            </a:r>
            <a:b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07648" y="1700808"/>
            <a:ext cx="6332704" cy="43274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</TotalTime>
  <Words>436</Words>
  <Application>Microsoft Office PowerPoint</Application>
  <PresentationFormat>On-screen Show (4:3)</PresentationFormat>
  <Paragraphs>63</Paragraphs>
  <Slides>10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Courier New</vt:lpstr>
      <vt:lpstr>Times New Roman</vt:lpstr>
      <vt:lpstr>Verdana</vt:lpstr>
      <vt:lpstr>Wingdings</vt:lpstr>
      <vt:lpstr>Office Theme</vt:lpstr>
      <vt:lpstr>Equation</vt:lpstr>
      <vt:lpstr>Replacement Decisions </vt:lpstr>
      <vt:lpstr>Overall Replacement Strategies Under an Infinite Planning Horizon</vt:lpstr>
      <vt:lpstr>Example 14.4: Replacement Analysis Under an Infinite Planning Horizon</vt:lpstr>
      <vt:lpstr>Economic Service Life </vt:lpstr>
      <vt:lpstr>Replacement Decisions</vt:lpstr>
      <vt:lpstr>Marginal Analysis to Determine when the Defender Should Be Replaced</vt:lpstr>
      <vt:lpstr>Marginal Analysis</vt:lpstr>
      <vt:lpstr>Example 14.5: Replacement Analysis Under the Finite Planning Horizon</vt:lpstr>
      <vt:lpstr>Some Likely Replacement Patterns </vt:lpstr>
      <vt:lpstr>Present Equivalent Cost for Each Option</vt:lpstr>
    </vt:vector>
  </TitlesOfParts>
  <Company>Auburn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Replacement Decisions</dc:title>
  <dc:creator>Chan S. Park</dc:creator>
  <cp:lastModifiedBy>Windows User</cp:lastModifiedBy>
  <cp:revision>52</cp:revision>
  <dcterms:created xsi:type="dcterms:W3CDTF">2015-08-04T18:16:11Z</dcterms:created>
  <dcterms:modified xsi:type="dcterms:W3CDTF">2021-07-29T08:24:58Z</dcterms:modified>
</cp:coreProperties>
</file>