
<file path=[Content_Types].xml><?xml version="1.0" encoding="utf-8"?>
<Types xmlns="http://schemas.openxmlformats.org/package/2006/content-types">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3" r:id="rId1"/>
  </p:sldMasterIdLst>
  <p:notesMasterIdLst>
    <p:notesMasterId r:id="rId32"/>
  </p:notesMasterIdLst>
  <p:handoutMasterIdLst>
    <p:handoutMasterId r:id="rId33"/>
  </p:handoutMasterIdLst>
  <p:sldIdLst>
    <p:sldId id="308" r:id="rId2"/>
    <p:sldId id="298" r:id="rId3"/>
    <p:sldId id="301" r:id="rId4"/>
    <p:sldId id="299" r:id="rId5"/>
    <p:sldId id="302" r:id="rId6"/>
    <p:sldId id="303" r:id="rId7"/>
    <p:sldId id="300" r:id="rId8"/>
    <p:sldId id="304" r:id="rId9"/>
    <p:sldId id="305" r:id="rId10"/>
    <p:sldId id="306" r:id="rId11"/>
    <p:sldId id="307" r:id="rId12"/>
    <p:sldId id="295" r:id="rId13"/>
    <p:sldId id="317" r:id="rId14"/>
    <p:sldId id="318" r:id="rId15"/>
    <p:sldId id="319" r:id="rId16"/>
    <p:sldId id="320" r:id="rId17"/>
    <p:sldId id="321" r:id="rId18"/>
    <p:sldId id="322" r:id="rId19"/>
    <p:sldId id="323" r:id="rId20"/>
    <p:sldId id="259" r:id="rId21"/>
    <p:sldId id="316" r:id="rId22"/>
    <p:sldId id="315" r:id="rId23"/>
    <p:sldId id="262" r:id="rId24"/>
    <p:sldId id="314" r:id="rId25"/>
    <p:sldId id="313" r:id="rId26"/>
    <p:sldId id="291" r:id="rId27"/>
    <p:sldId id="309" r:id="rId28"/>
    <p:sldId id="310" r:id="rId29"/>
    <p:sldId id="311" r:id="rId30"/>
    <p:sldId id="312" r:id="rId31"/>
  </p:sldIdLst>
  <p:sldSz cx="9144000" cy="6858000" type="screen4x3"/>
  <p:notesSz cx="9296400" cy="70104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99"/>
    <a:srgbClr val="CCECFF"/>
    <a:srgbClr val="99FF66"/>
    <a:srgbClr val="FF0066"/>
    <a:srgbClr val="FF0000"/>
    <a:srgbClr val="FFFFCC"/>
    <a:srgbClr val="000066"/>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607" autoAdjust="0"/>
    <p:restoredTop sz="94618" autoAdjust="0"/>
  </p:normalViewPr>
  <p:slideViewPr>
    <p:cSldViewPr showGuides="1">
      <p:cViewPr varScale="1">
        <p:scale>
          <a:sx n="106" d="100"/>
          <a:sy n="106" d="100"/>
        </p:scale>
        <p:origin x="1572" y="11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howGuides="1">
      <p:cViewPr varScale="1">
        <p:scale>
          <a:sx n="115" d="100"/>
          <a:sy n="115" d="100"/>
        </p:scale>
        <p:origin x="2358" y="9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BD94A39-D291-4D3A-BD69-8ADD0E9B6421}" type="doc">
      <dgm:prSet loTypeId="urn:microsoft.com/office/officeart/2005/8/layout/hProcess4" loCatId="process" qsTypeId="urn:microsoft.com/office/officeart/2005/8/quickstyle/simple1" qsCatId="simple" csTypeId="urn:microsoft.com/office/officeart/2005/8/colors/colorful1#2" csCatId="colorful" phldr="1"/>
      <dgm:spPr/>
      <dgm:t>
        <a:bodyPr/>
        <a:lstStyle/>
        <a:p>
          <a:pPr latinLnBrk="1"/>
          <a:endParaRPr lang="ko-KR" altLang="en-US"/>
        </a:p>
      </dgm:t>
    </dgm:pt>
    <dgm:pt modelId="{4EB84B2A-B325-420E-B81D-3E971793FC04}">
      <dgm:prSet phldrT="[Text]"/>
      <dgm:spPr/>
      <dgm:t>
        <a:bodyPr/>
        <a:lstStyle/>
        <a:p>
          <a:pPr latinLnBrk="1"/>
          <a:r>
            <a:rPr lang="en-US" altLang="ko-KR" dirty="0" smtClean="0"/>
            <a:t>Planning</a:t>
          </a:r>
          <a:endParaRPr lang="ko-KR" altLang="en-US" dirty="0"/>
        </a:p>
      </dgm:t>
    </dgm:pt>
    <dgm:pt modelId="{CC688B09-E3D2-4A36-A906-AEBBCDFCC7CC}" type="parTrans" cxnId="{E29EEE7C-1352-45EB-9919-E37FF2E97B26}">
      <dgm:prSet/>
      <dgm:spPr/>
      <dgm:t>
        <a:bodyPr/>
        <a:lstStyle/>
        <a:p>
          <a:pPr latinLnBrk="1"/>
          <a:endParaRPr lang="ko-KR" altLang="en-US"/>
        </a:p>
      </dgm:t>
    </dgm:pt>
    <dgm:pt modelId="{4C11C7D6-C548-4E5D-912D-E79D8550A778}" type="sibTrans" cxnId="{E29EEE7C-1352-45EB-9919-E37FF2E97B26}">
      <dgm:prSet/>
      <dgm:spPr/>
      <dgm:t>
        <a:bodyPr/>
        <a:lstStyle/>
        <a:p>
          <a:pPr latinLnBrk="1"/>
          <a:endParaRPr lang="ko-KR" altLang="en-US"/>
        </a:p>
      </dgm:t>
    </dgm:pt>
    <dgm:pt modelId="{514FB80C-8F58-4168-AEC7-F6775CA22BCE}">
      <dgm:prSet phldrT="[Text]"/>
      <dgm:spPr/>
      <dgm:t>
        <a:bodyPr/>
        <a:lstStyle/>
        <a:p>
          <a:pPr latinLnBrk="1"/>
          <a:r>
            <a:rPr lang="en-US" altLang="ko-KR" dirty="0" smtClean="0"/>
            <a:t>Investment</a:t>
          </a:r>
          <a:endParaRPr lang="ko-KR" altLang="en-US" dirty="0"/>
        </a:p>
      </dgm:t>
    </dgm:pt>
    <dgm:pt modelId="{CD07A571-5638-411D-AA28-47CBC538A36C}" type="parTrans" cxnId="{5C31ECC0-2E71-41A3-89CD-DA24BA6FE66D}">
      <dgm:prSet/>
      <dgm:spPr/>
      <dgm:t>
        <a:bodyPr/>
        <a:lstStyle/>
        <a:p>
          <a:pPr latinLnBrk="1"/>
          <a:endParaRPr lang="ko-KR" altLang="en-US"/>
        </a:p>
      </dgm:t>
    </dgm:pt>
    <dgm:pt modelId="{C493CDE5-3C11-4219-A1C1-48AF8E2F28D1}" type="sibTrans" cxnId="{5C31ECC0-2E71-41A3-89CD-DA24BA6FE66D}">
      <dgm:prSet/>
      <dgm:spPr/>
      <dgm:t>
        <a:bodyPr/>
        <a:lstStyle/>
        <a:p>
          <a:pPr latinLnBrk="1"/>
          <a:endParaRPr lang="ko-KR" altLang="en-US"/>
        </a:p>
      </dgm:t>
    </dgm:pt>
    <dgm:pt modelId="{A7AA9A96-80A9-4503-BB8D-3AAE52E436F7}">
      <dgm:prSet phldrT="[Text]"/>
      <dgm:spPr/>
      <dgm:t>
        <a:bodyPr/>
        <a:lstStyle/>
        <a:p>
          <a:pPr latinLnBrk="1"/>
          <a:r>
            <a:rPr lang="en-US" altLang="ko-KR" dirty="0" smtClean="0"/>
            <a:t>Manufacturing</a:t>
          </a:r>
          <a:endParaRPr lang="ko-KR" altLang="en-US" dirty="0"/>
        </a:p>
      </dgm:t>
    </dgm:pt>
    <dgm:pt modelId="{046C20F9-A657-43FB-B4ED-0C1288A3954E}" type="parTrans" cxnId="{B776E5C9-7585-40F0-AA67-06CD733D7306}">
      <dgm:prSet/>
      <dgm:spPr/>
      <dgm:t>
        <a:bodyPr/>
        <a:lstStyle/>
        <a:p>
          <a:pPr latinLnBrk="1"/>
          <a:endParaRPr lang="ko-KR" altLang="en-US"/>
        </a:p>
      </dgm:t>
    </dgm:pt>
    <dgm:pt modelId="{F0CD8DA3-7E44-4911-A42E-E6344F314E1C}" type="sibTrans" cxnId="{B776E5C9-7585-40F0-AA67-06CD733D7306}">
      <dgm:prSet/>
      <dgm:spPr/>
      <dgm:t>
        <a:bodyPr/>
        <a:lstStyle/>
        <a:p>
          <a:pPr latinLnBrk="1"/>
          <a:endParaRPr lang="ko-KR" altLang="en-US"/>
        </a:p>
      </dgm:t>
    </dgm:pt>
    <dgm:pt modelId="{0B685F75-7516-4C4C-9D97-DD1B6CA2DDBF}">
      <dgm:prSet phldrT="[Text]"/>
      <dgm:spPr/>
      <dgm:t>
        <a:bodyPr/>
        <a:lstStyle/>
        <a:p>
          <a:pPr latinLnBrk="1"/>
          <a:r>
            <a:rPr lang="en-US" altLang="ko-KR" dirty="0" smtClean="0"/>
            <a:t>Marketing</a:t>
          </a:r>
          <a:endParaRPr lang="ko-KR" altLang="en-US" dirty="0"/>
        </a:p>
      </dgm:t>
    </dgm:pt>
    <dgm:pt modelId="{86AFFCF3-88BE-4172-B004-E432B90E50D1}" type="parTrans" cxnId="{671A22CA-6B6B-4FE1-8E8E-1F9A9FE551F7}">
      <dgm:prSet/>
      <dgm:spPr/>
      <dgm:t>
        <a:bodyPr/>
        <a:lstStyle/>
        <a:p>
          <a:pPr latinLnBrk="1"/>
          <a:endParaRPr lang="ko-KR" altLang="en-US"/>
        </a:p>
      </dgm:t>
    </dgm:pt>
    <dgm:pt modelId="{4C3B8539-BB35-473D-9943-6053241547E7}" type="sibTrans" cxnId="{671A22CA-6B6B-4FE1-8E8E-1F9A9FE551F7}">
      <dgm:prSet/>
      <dgm:spPr/>
      <dgm:t>
        <a:bodyPr/>
        <a:lstStyle/>
        <a:p>
          <a:pPr latinLnBrk="1"/>
          <a:endParaRPr lang="ko-KR" altLang="en-US"/>
        </a:p>
      </dgm:t>
    </dgm:pt>
    <dgm:pt modelId="{D0730E60-B4A6-4849-B016-8304361B8792}">
      <dgm:prSet phldrT="[Text]"/>
      <dgm:spPr/>
      <dgm:t>
        <a:bodyPr/>
        <a:lstStyle/>
        <a:p>
          <a:pPr latinLnBrk="1"/>
          <a:r>
            <a:rPr lang="en-US" altLang="ko-KR" dirty="0" smtClean="0"/>
            <a:t>Profit</a:t>
          </a:r>
          <a:endParaRPr lang="ko-KR" altLang="en-US" dirty="0"/>
        </a:p>
      </dgm:t>
    </dgm:pt>
    <dgm:pt modelId="{00A387B5-BD54-4B78-9ACD-2F75EFBDBC4D}" type="parTrans" cxnId="{D0E6045B-4A0C-4DB7-9AE0-FC73A8FE7E89}">
      <dgm:prSet/>
      <dgm:spPr/>
      <dgm:t>
        <a:bodyPr/>
        <a:lstStyle/>
        <a:p>
          <a:pPr latinLnBrk="1"/>
          <a:endParaRPr lang="ko-KR" altLang="en-US"/>
        </a:p>
      </dgm:t>
    </dgm:pt>
    <dgm:pt modelId="{6E7AB821-76E0-4576-B484-5DC1B57D2488}" type="sibTrans" cxnId="{D0E6045B-4A0C-4DB7-9AE0-FC73A8FE7E89}">
      <dgm:prSet/>
      <dgm:spPr/>
      <dgm:t>
        <a:bodyPr/>
        <a:lstStyle/>
        <a:p>
          <a:pPr latinLnBrk="1"/>
          <a:endParaRPr lang="ko-KR" altLang="en-US"/>
        </a:p>
      </dgm:t>
    </dgm:pt>
    <dgm:pt modelId="{8DA7646F-EBB6-4AD6-869E-2EF3E2F7C4F5}" type="pres">
      <dgm:prSet presAssocID="{ABD94A39-D291-4D3A-BD69-8ADD0E9B6421}" presName="Name0" presStyleCnt="0">
        <dgm:presLayoutVars>
          <dgm:dir/>
          <dgm:animLvl val="lvl"/>
          <dgm:resizeHandles val="exact"/>
        </dgm:presLayoutVars>
      </dgm:prSet>
      <dgm:spPr/>
      <dgm:t>
        <a:bodyPr/>
        <a:lstStyle/>
        <a:p>
          <a:pPr latinLnBrk="1"/>
          <a:endParaRPr lang="ko-KR" altLang="en-US"/>
        </a:p>
      </dgm:t>
    </dgm:pt>
    <dgm:pt modelId="{1CB1B0FA-DA7B-4A0B-84E8-3B84E33EEBF6}" type="pres">
      <dgm:prSet presAssocID="{ABD94A39-D291-4D3A-BD69-8ADD0E9B6421}" presName="tSp" presStyleCnt="0"/>
      <dgm:spPr/>
      <dgm:t>
        <a:bodyPr/>
        <a:lstStyle/>
        <a:p>
          <a:endParaRPr lang="en-US"/>
        </a:p>
      </dgm:t>
    </dgm:pt>
    <dgm:pt modelId="{12F4C0CC-EC75-428D-B066-9B7D1EA5FB91}" type="pres">
      <dgm:prSet presAssocID="{ABD94A39-D291-4D3A-BD69-8ADD0E9B6421}" presName="bSp" presStyleCnt="0"/>
      <dgm:spPr/>
      <dgm:t>
        <a:bodyPr/>
        <a:lstStyle/>
        <a:p>
          <a:endParaRPr lang="en-US"/>
        </a:p>
      </dgm:t>
    </dgm:pt>
    <dgm:pt modelId="{26F1534E-A963-4DA4-AE49-7A7C8357B809}" type="pres">
      <dgm:prSet presAssocID="{ABD94A39-D291-4D3A-BD69-8ADD0E9B6421}" presName="process" presStyleCnt="0"/>
      <dgm:spPr/>
      <dgm:t>
        <a:bodyPr/>
        <a:lstStyle/>
        <a:p>
          <a:endParaRPr lang="en-US"/>
        </a:p>
      </dgm:t>
    </dgm:pt>
    <dgm:pt modelId="{12421412-ED63-463C-B095-584CA152F64A}" type="pres">
      <dgm:prSet presAssocID="{4EB84B2A-B325-420E-B81D-3E971793FC04}" presName="composite1" presStyleCnt="0"/>
      <dgm:spPr/>
      <dgm:t>
        <a:bodyPr/>
        <a:lstStyle/>
        <a:p>
          <a:endParaRPr lang="en-US"/>
        </a:p>
      </dgm:t>
    </dgm:pt>
    <dgm:pt modelId="{425621C0-7737-4A5A-A570-8B80D65542BA}" type="pres">
      <dgm:prSet presAssocID="{4EB84B2A-B325-420E-B81D-3E971793FC04}" presName="dummyNode1" presStyleLbl="node1" presStyleIdx="0" presStyleCnt="5"/>
      <dgm:spPr/>
      <dgm:t>
        <a:bodyPr/>
        <a:lstStyle/>
        <a:p>
          <a:endParaRPr lang="en-US"/>
        </a:p>
      </dgm:t>
    </dgm:pt>
    <dgm:pt modelId="{A5708FFC-E94C-4E48-BAB7-6FEFCA605C7F}" type="pres">
      <dgm:prSet presAssocID="{4EB84B2A-B325-420E-B81D-3E971793FC04}" presName="childNode1" presStyleLbl="bgAcc1" presStyleIdx="0" presStyleCnt="5">
        <dgm:presLayoutVars>
          <dgm:bulletEnabled val="1"/>
        </dgm:presLayoutVars>
      </dgm:prSet>
      <dgm:spPr/>
      <dgm:t>
        <a:bodyPr/>
        <a:lstStyle/>
        <a:p>
          <a:pPr latinLnBrk="1"/>
          <a:endParaRPr lang="ko-KR" altLang="en-US"/>
        </a:p>
      </dgm:t>
    </dgm:pt>
    <dgm:pt modelId="{CFBACD01-D136-4847-B5F3-790D89F8CD37}" type="pres">
      <dgm:prSet presAssocID="{4EB84B2A-B325-420E-B81D-3E971793FC04}" presName="childNode1tx" presStyleLbl="bgAcc1" presStyleIdx="0" presStyleCnt="5">
        <dgm:presLayoutVars>
          <dgm:bulletEnabled val="1"/>
        </dgm:presLayoutVars>
      </dgm:prSet>
      <dgm:spPr/>
      <dgm:t>
        <a:bodyPr/>
        <a:lstStyle/>
        <a:p>
          <a:pPr latinLnBrk="1"/>
          <a:endParaRPr lang="ko-KR" altLang="en-US"/>
        </a:p>
      </dgm:t>
    </dgm:pt>
    <dgm:pt modelId="{EE0E753B-AF98-41F9-B337-7F8037B21523}" type="pres">
      <dgm:prSet presAssocID="{4EB84B2A-B325-420E-B81D-3E971793FC04}" presName="parentNode1" presStyleLbl="node1" presStyleIdx="0" presStyleCnt="5">
        <dgm:presLayoutVars>
          <dgm:chMax val="1"/>
          <dgm:bulletEnabled val="1"/>
        </dgm:presLayoutVars>
      </dgm:prSet>
      <dgm:spPr/>
      <dgm:t>
        <a:bodyPr/>
        <a:lstStyle/>
        <a:p>
          <a:pPr latinLnBrk="1"/>
          <a:endParaRPr lang="ko-KR" altLang="en-US"/>
        </a:p>
      </dgm:t>
    </dgm:pt>
    <dgm:pt modelId="{FA4FD6BD-C980-4489-B194-D04CCB06E9E9}" type="pres">
      <dgm:prSet presAssocID="{4EB84B2A-B325-420E-B81D-3E971793FC04}" presName="connSite1" presStyleCnt="0"/>
      <dgm:spPr/>
      <dgm:t>
        <a:bodyPr/>
        <a:lstStyle/>
        <a:p>
          <a:endParaRPr lang="en-US"/>
        </a:p>
      </dgm:t>
    </dgm:pt>
    <dgm:pt modelId="{CF34FB1B-5583-455E-885C-7C166732A6ED}" type="pres">
      <dgm:prSet presAssocID="{4C11C7D6-C548-4E5D-912D-E79D8550A778}" presName="Name9" presStyleLbl="sibTrans2D1" presStyleIdx="0" presStyleCnt="4"/>
      <dgm:spPr/>
      <dgm:t>
        <a:bodyPr/>
        <a:lstStyle/>
        <a:p>
          <a:pPr latinLnBrk="1"/>
          <a:endParaRPr lang="ko-KR" altLang="en-US"/>
        </a:p>
      </dgm:t>
    </dgm:pt>
    <dgm:pt modelId="{8F4438EC-BA68-4468-B62D-66CEA4A4CCB5}" type="pres">
      <dgm:prSet presAssocID="{514FB80C-8F58-4168-AEC7-F6775CA22BCE}" presName="composite2" presStyleCnt="0"/>
      <dgm:spPr/>
      <dgm:t>
        <a:bodyPr/>
        <a:lstStyle/>
        <a:p>
          <a:endParaRPr lang="en-US"/>
        </a:p>
      </dgm:t>
    </dgm:pt>
    <dgm:pt modelId="{BC4BB3AC-1C85-4558-BB76-C3CDDB950BE2}" type="pres">
      <dgm:prSet presAssocID="{514FB80C-8F58-4168-AEC7-F6775CA22BCE}" presName="dummyNode2" presStyleLbl="node1" presStyleIdx="0" presStyleCnt="5"/>
      <dgm:spPr/>
      <dgm:t>
        <a:bodyPr/>
        <a:lstStyle/>
        <a:p>
          <a:endParaRPr lang="en-US"/>
        </a:p>
      </dgm:t>
    </dgm:pt>
    <dgm:pt modelId="{A77FDD3E-4985-4D34-8EF3-35509135E1ED}" type="pres">
      <dgm:prSet presAssocID="{514FB80C-8F58-4168-AEC7-F6775CA22BCE}" presName="childNode2" presStyleLbl="bgAcc1" presStyleIdx="1" presStyleCnt="5" custLinFactNeighborX="31518" custLinFactNeighborY="-68182">
        <dgm:presLayoutVars>
          <dgm:bulletEnabled val="1"/>
        </dgm:presLayoutVars>
      </dgm:prSet>
      <dgm:spPr/>
      <dgm:t>
        <a:bodyPr/>
        <a:lstStyle/>
        <a:p>
          <a:pPr latinLnBrk="1"/>
          <a:endParaRPr lang="ko-KR" altLang="en-US"/>
        </a:p>
      </dgm:t>
    </dgm:pt>
    <dgm:pt modelId="{FD853AF7-DC7D-4C9E-8AC8-EF358FEF95BC}" type="pres">
      <dgm:prSet presAssocID="{514FB80C-8F58-4168-AEC7-F6775CA22BCE}" presName="childNode2tx" presStyleLbl="bgAcc1" presStyleIdx="1" presStyleCnt="5">
        <dgm:presLayoutVars>
          <dgm:bulletEnabled val="1"/>
        </dgm:presLayoutVars>
      </dgm:prSet>
      <dgm:spPr/>
      <dgm:t>
        <a:bodyPr/>
        <a:lstStyle/>
        <a:p>
          <a:pPr latinLnBrk="1"/>
          <a:endParaRPr lang="ko-KR" altLang="en-US"/>
        </a:p>
      </dgm:t>
    </dgm:pt>
    <dgm:pt modelId="{23CE9175-0DA5-49B2-8BF6-F925DD485819}" type="pres">
      <dgm:prSet presAssocID="{514FB80C-8F58-4168-AEC7-F6775CA22BCE}" presName="parentNode2" presStyleLbl="node1" presStyleIdx="1" presStyleCnt="5">
        <dgm:presLayoutVars>
          <dgm:chMax val="0"/>
          <dgm:bulletEnabled val="1"/>
        </dgm:presLayoutVars>
      </dgm:prSet>
      <dgm:spPr/>
      <dgm:t>
        <a:bodyPr/>
        <a:lstStyle/>
        <a:p>
          <a:pPr latinLnBrk="1"/>
          <a:endParaRPr lang="ko-KR" altLang="en-US"/>
        </a:p>
      </dgm:t>
    </dgm:pt>
    <dgm:pt modelId="{0D8CB9DC-21FB-459E-8D97-8C652E0D537B}" type="pres">
      <dgm:prSet presAssocID="{514FB80C-8F58-4168-AEC7-F6775CA22BCE}" presName="connSite2" presStyleCnt="0"/>
      <dgm:spPr/>
      <dgm:t>
        <a:bodyPr/>
        <a:lstStyle/>
        <a:p>
          <a:endParaRPr lang="en-US"/>
        </a:p>
      </dgm:t>
    </dgm:pt>
    <dgm:pt modelId="{F480365A-AA38-4C8F-81D3-02F6AF568046}" type="pres">
      <dgm:prSet presAssocID="{C493CDE5-3C11-4219-A1C1-48AF8E2F28D1}" presName="Name18" presStyleLbl="sibTrans2D1" presStyleIdx="1" presStyleCnt="4"/>
      <dgm:spPr/>
      <dgm:t>
        <a:bodyPr/>
        <a:lstStyle/>
        <a:p>
          <a:pPr latinLnBrk="1"/>
          <a:endParaRPr lang="ko-KR" altLang="en-US"/>
        </a:p>
      </dgm:t>
    </dgm:pt>
    <dgm:pt modelId="{0AC519EB-6D39-406D-B3EC-19E182728BC9}" type="pres">
      <dgm:prSet presAssocID="{A7AA9A96-80A9-4503-BB8D-3AAE52E436F7}" presName="composite1" presStyleCnt="0"/>
      <dgm:spPr/>
      <dgm:t>
        <a:bodyPr/>
        <a:lstStyle/>
        <a:p>
          <a:endParaRPr lang="en-US"/>
        </a:p>
      </dgm:t>
    </dgm:pt>
    <dgm:pt modelId="{320BE783-635A-4BA4-906B-6CE5D6F04A2D}" type="pres">
      <dgm:prSet presAssocID="{A7AA9A96-80A9-4503-BB8D-3AAE52E436F7}" presName="dummyNode1" presStyleLbl="node1" presStyleIdx="1" presStyleCnt="5"/>
      <dgm:spPr/>
      <dgm:t>
        <a:bodyPr/>
        <a:lstStyle/>
        <a:p>
          <a:endParaRPr lang="en-US"/>
        </a:p>
      </dgm:t>
    </dgm:pt>
    <dgm:pt modelId="{79E3CFCB-C344-44D6-AAD7-58A7C1CC12F6}" type="pres">
      <dgm:prSet presAssocID="{A7AA9A96-80A9-4503-BB8D-3AAE52E436F7}" presName="childNode1" presStyleLbl="bgAcc1" presStyleIdx="2" presStyleCnt="5">
        <dgm:presLayoutVars>
          <dgm:bulletEnabled val="1"/>
        </dgm:presLayoutVars>
      </dgm:prSet>
      <dgm:spPr/>
      <dgm:t>
        <a:bodyPr/>
        <a:lstStyle/>
        <a:p>
          <a:endParaRPr lang="en-US"/>
        </a:p>
      </dgm:t>
    </dgm:pt>
    <dgm:pt modelId="{39CC6EF1-20DB-41D5-AA14-7DEBC257E760}" type="pres">
      <dgm:prSet presAssocID="{A7AA9A96-80A9-4503-BB8D-3AAE52E436F7}" presName="childNode1tx" presStyleLbl="bgAcc1" presStyleIdx="2" presStyleCnt="5">
        <dgm:presLayoutVars>
          <dgm:bulletEnabled val="1"/>
        </dgm:presLayoutVars>
      </dgm:prSet>
      <dgm:spPr/>
      <dgm:t>
        <a:bodyPr/>
        <a:lstStyle/>
        <a:p>
          <a:endParaRPr lang="en-US"/>
        </a:p>
      </dgm:t>
    </dgm:pt>
    <dgm:pt modelId="{4B7C9CB7-01FF-47C7-BCDC-BEB0514630D2}" type="pres">
      <dgm:prSet presAssocID="{A7AA9A96-80A9-4503-BB8D-3AAE52E436F7}" presName="parentNode1" presStyleLbl="node1" presStyleIdx="2" presStyleCnt="5">
        <dgm:presLayoutVars>
          <dgm:chMax val="1"/>
          <dgm:bulletEnabled val="1"/>
        </dgm:presLayoutVars>
      </dgm:prSet>
      <dgm:spPr/>
      <dgm:t>
        <a:bodyPr/>
        <a:lstStyle/>
        <a:p>
          <a:pPr latinLnBrk="1"/>
          <a:endParaRPr lang="ko-KR" altLang="en-US"/>
        </a:p>
      </dgm:t>
    </dgm:pt>
    <dgm:pt modelId="{4C04E3A7-C6AE-4512-813F-766BF986B308}" type="pres">
      <dgm:prSet presAssocID="{A7AA9A96-80A9-4503-BB8D-3AAE52E436F7}" presName="connSite1" presStyleCnt="0"/>
      <dgm:spPr/>
      <dgm:t>
        <a:bodyPr/>
        <a:lstStyle/>
        <a:p>
          <a:endParaRPr lang="en-US"/>
        </a:p>
      </dgm:t>
    </dgm:pt>
    <dgm:pt modelId="{92D24D5F-0F11-4DF8-ABAD-437DBFC1F49A}" type="pres">
      <dgm:prSet presAssocID="{F0CD8DA3-7E44-4911-A42E-E6344F314E1C}" presName="Name9" presStyleLbl="sibTrans2D1" presStyleIdx="2" presStyleCnt="4"/>
      <dgm:spPr/>
      <dgm:t>
        <a:bodyPr/>
        <a:lstStyle/>
        <a:p>
          <a:pPr latinLnBrk="1"/>
          <a:endParaRPr lang="ko-KR" altLang="en-US"/>
        </a:p>
      </dgm:t>
    </dgm:pt>
    <dgm:pt modelId="{CBCAB92A-6C4D-4A87-951B-6DC3403343A2}" type="pres">
      <dgm:prSet presAssocID="{0B685F75-7516-4C4C-9D97-DD1B6CA2DDBF}" presName="composite2" presStyleCnt="0"/>
      <dgm:spPr/>
      <dgm:t>
        <a:bodyPr/>
        <a:lstStyle/>
        <a:p>
          <a:endParaRPr lang="en-US"/>
        </a:p>
      </dgm:t>
    </dgm:pt>
    <dgm:pt modelId="{4E26C2CA-63DB-4B17-A51E-468DD0D8EC69}" type="pres">
      <dgm:prSet presAssocID="{0B685F75-7516-4C4C-9D97-DD1B6CA2DDBF}" presName="dummyNode2" presStyleLbl="node1" presStyleIdx="2" presStyleCnt="5"/>
      <dgm:spPr/>
      <dgm:t>
        <a:bodyPr/>
        <a:lstStyle/>
        <a:p>
          <a:endParaRPr lang="en-US"/>
        </a:p>
      </dgm:t>
    </dgm:pt>
    <dgm:pt modelId="{9DCDE13C-1F8D-4283-A492-6984FA54F470}" type="pres">
      <dgm:prSet presAssocID="{0B685F75-7516-4C4C-9D97-DD1B6CA2DDBF}" presName="childNode2" presStyleLbl="bgAcc1" presStyleIdx="3" presStyleCnt="5">
        <dgm:presLayoutVars>
          <dgm:bulletEnabled val="1"/>
        </dgm:presLayoutVars>
      </dgm:prSet>
      <dgm:spPr/>
      <dgm:t>
        <a:bodyPr/>
        <a:lstStyle/>
        <a:p>
          <a:endParaRPr lang="en-US"/>
        </a:p>
      </dgm:t>
    </dgm:pt>
    <dgm:pt modelId="{7F904F85-418B-4D7C-AB94-8D2514921BD4}" type="pres">
      <dgm:prSet presAssocID="{0B685F75-7516-4C4C-9D97-DD1B6CA2DDBF}" presName="childNode2tx" presStyleLbl="bgAcc1" presStyleIdx="3" presStyleCnt="5">
        <dgm:presLayoutVars>
          <dgm:bulletEnabled val="1"/>
        </dgm:presLayoutVars>
      </dgm:prSet>
      <dgm:spPr/>
      <dgm:t>
        <a:bodyPr/>
        <a:lstStyle/>
        <a:p>
          <a:endParaRPr lang="en-US"/>
        </a:p>
      </dgm:t>
    </dgm:pt>
    <dgm:pt modelId="{3114ADED-3FC2-4004-9149-225744E6A576}" type="pres">
      <dgm:prSet presAssocID="{0B685F75-7516-4C4C-9D97-DD1B6CA2DDBF}" presName="parentNode2" presStyleLbl="node1" presStyleIdx="3" presStyleCnt="5">
        <dgm:presLayoutVars>
          <dgm:chMax val="0"/>
          <dgm:bulletEnabled val="1"/>
        </dgm:presLayoutVars>
      </dgm:prSet>
      <dgm:spPr/>
      <dgm:t>
        <a:bodyPr/>
        <a:lstStyle/>
        <a:p>
          <a:pPr latinLnBrk="1"/>
          <a:endParaRPr lang="ko-KR" altLang="en-US"/>
        </a:p>
      </dgm:t>
    </dgm:pt>
    <dgm:pt modelId="{735563BA-7356-4F85-A543-49AF0F1578DF}" type="pres">
      <dgm:prSet presAssocID="{0B685F75-7516-4C4C-9D97-DD1B6CA2DDBF}" presName="connSite2" presStyleCnt="0"/>
      <dgm:spPr/>
      <dgm:t>
        <a:bodyPr/>
        <a:lstStyle/>
        <a:p>
          <a:endParaRPr lang="en-US"/>
        </a:p>
      </dgm:t>
    </dgm:pt>
    <dgm:pt modelId="{FF9EC157-DEDF-4FF8-82A1-9A8A64C35BEA}" type="pres">
      <dgm:prSet presAssocID="{4C3B8539-BB35-473D-9943-6053241547E7}" presName="Name18" presStyleLbl="sibTrans2D1" presStyleIdx="3" presStyleCnt="4"/>
      <dgm:spPr/>
      <dgm:t>
        <a:bodyPr/>
        <a:lstStyle/>
        <a:p>
          <a:pPr latinLnBrk="1"/>
          <a:endParaRPr lang="ko-KR" altLang="en-US"/>
        </a:p>
      </dgm:t>
    </dgm:pt>
    <dgm:pt modelId="{9F0F34E8-1DC0-4D42-994E-F15973976DC8}" type="pres">
      <dgm:prSet presAssocID="{D0730E60-B4A6-4849-B016-8304361B8792}" presName="composite1" presStyleCnt="0"/>
      <dgm:spPr/>
      <dgm:t>
        <a:bodyPr/>
        <a:lstStyle/>
        <a:p>
          <a:endParaRPr lang="en-US"/>
        </a:p>
      </dgm:t>
    </dgm:pt>
    <dgm:pt modelId="{F7A48E6D-D81F-40A5-99BC-88836F3EB3E8}" type="pres">
      <dgm:prSet presAssocID="{D0730E60-B4A6-4849-B016-8304361B8792}" presName="dummyNode1" presStyleLbl="node1" presStyleIdx="3" presStyleCnt="5"/>
      <dgm:spPr/>
      <dgm:t>
        <a:bodyPr/>
        <a:lstStyle/>
        <a:p>
          <a:endParaRPr lang="en-US"/>
        </a:p>
      </dgm:t>
    </dgm:pt>
    <dgm:pt modelId="{08AF238F-19F1-499B-9A0B-18805CF6FDCA}" type="pres">
      <dgm:prSet presAssocID="{D0730E60-B4A6-4849-B016-8304361B8792}" presName="childNode1" presStyleLbl="bgAcc1" presStyleIdx="4" presStyleCnt="5">
        <dgm:presLayoutVars>
          <dgm:bulletEnabled val="1"/>
        </dgm:presLayoutVars>
      </dgm:prSet>
      <dgm:spPr/>
      <dgm:t>
        <a:bodyPr/>
        <a:lstStyle/>
        <a:p>
          <a:pPr latinLnBrk="1"/>
          <a:endParaRPr lang="ko-KR" altLang="en-US"/>
        </a:p>
      </dgm:t>
    </dgm:pt>
    <dgm:pt modelId="{E901A5A4-C153-4232-A731-BFF9CCB06171}" type="pres">
      <dgm:prSet presAssocID="{D0730E60-B4A6-4849-B016-8304361B8792}" presName="childNode1tx" presStyleLbl="bgAcc1" presStyleIdx="4" presStyleCnt="5">
        <dgm:presLayoutVars>
          <dgm:bulletEnabled val="1"/>
        </dgm:presLayoutVars>
      </dgm:prSet>
      <dgm:spPr/>
      <dgm:t>
        <a:bodyPr/>
        <a:lstStyle/>
        <a:p>
          <a:pPr latinLnBrk="1"/>
          <a:endParaRPr lang="ko-KR" altLang="en-US"/>
        </a:p>
      </dgm:t>
    </dgm:pt>
    <dgm:pt modelId="{00101DC4-B990-4C20-8AE8-6EC5A402AB1F}" type="pres">
      <dgm:prSet presAssocID="{D0730E60-B4A6-4849-B016-8304361B8792}" presName="parentNode1" presStyleLbl="node1" presStyleIdx="4" presStyleCnt="5">
        <dgm:presLayoutVars>
          <dgm:chMax val="1"/>
          <dgm:bulletEnabled val="1"/>
        </dgm:presLayoutVars>
      </dgm:prSet>
      <dgm:spPr/>
      <dgm:t>
        <a:bodyPr/>
        <a:lstStyle/>
        <a:p>
          <a:pPr latinLnBrk="1"/>
          <a:endParaRPr lang="ko-KR" altLang="en-US"/>
        </a:p>
      </dgm:t>
    </dgm:pt>
    <dgm:pt modelId="{D22B080E-E2DC-48E2-ACCF-2C4E1E8ED198}" type="pres">
      <dgm:prSet presAssocID="{D0730E60-B4A6-4849-B016-8304361B8792}" presName="connSite1" presStyleCnt="0"/>
      <dgm:spPr/>
      <dgm:t>
        <a:bodyPr/>
        <a:lstStyle/>
        <a:p>
          <a:endParaRPr lang="en-US"/>
        </a:p>
      </dgm:t>
    </dgm:pt>
  </dgm:ptLst>
  <dgm:cxnLst>
    <dgm:cxn modelId="{B776E5C9-7585-40F0-AA67-06CD733D7306}" srcId="{ABD94A39-D291-4D3A-BD69-8ADD0E9B6421}" destId="{A7AA9A96-80A9-4503-BB8D-3AAE52E436F7}" srcOrd="2" destOrd="0" parTransId="{046C20F9-A657-43FB-B4ED-0C1288A3954E}" sibTransId="{F0CD8DA3-7E44-4911-A42E-E6344F314E1C}"/>
    <dgm:cxn modelId="{FB17F0C3-F989-438D-8485-A185CE51A086}" type="presOf" srcId="{ABD94A39-D291-4D3A-BD69-8ADD0E9B6421}" destId="{8DA7646F-EBB6-4AD6-869E-2EF3E2F7C4F5}" srcOrd="0" destOrd="0" presId="urn:microsoft.com/office/officeart/2005/8/layout/hProcess4"/>
    <dgm:cxn modelId="{0E241186-D874-4F44-A791-5FD9254C8159}" type="presOf" srcId="{514FB80C-8F58-4168-AEC7-F6775CA22BCE}" destId="{23CE9175-0DA5-49B2-8BF6-F925DD485819}" srcOrd="0" destOrd="0" presId="urn:microsoft.com/office/officeart/2005/8/layout/hProcess4"/>
    <dgm:cxn modelId="{0E15BD1A-1CDB-4568-BB1C-441C760BC036}" type="presOf" srcId="{0B685F75-7516-4C4C-9D97-DD1B6CA2DDBF}" destId="{3114ADED-3FC2-4004-9149-225744E6A576}" srcOrd="0" destOrd="0" presId="urn:microsoft.com/office/officeart/2005/8/layout/hProcess4"/>
    <dgm:cxn modelId="{E29EEE7C-1352-45EB-9919-E37FF2E97B26}" srcId="{ABD94A39-D291-4D3A-BD69-8ADD0E9B6421}" destId="{4EB84B2A-B325-420E-B81D-3E971793FC04}" srcOrd="0" destOrd="0" parTransId="{CC688B09-E3D2-4A36-A906-AEBBCDFCC7CC}" sibTransId="{4C11C7D6-C548-4E5D-912D-E79D8550A778}"/>
    <dgm:cxn modelId="{01125701-851D-480B-988F-82116F7BFFAE}" type="presOf" srcId="{D0730E60-B4A6-4849-B016-8304361B8792}" destId="{00101DC4-B990-4C20-8AE8-6EC5A402AB1F}" srcOrd="0" destOrd="0" presId="urn:microsoft.com/office/officeart/2005/8/layout/hProcess4"/>
    <dgm:cxn modelId="{D8D0F45D-A77E-4D4A-88E8-8314E28EEBE5}" type="presOf" srcId="{4C3B8539-BB35-473D-9943-6053241547E7}" destId="{FF9EC157-DEDF-4FF8-82A1-9A8A64C35BEA}" srcOrd="0" destOrd="0" presId="urn:microsoft.com/office/officeart/2005/8/layout/hProcess4"/>
    <dgm:cxn modelId="{4E698BD4-05E5-4BF9-BE98-8EC4A8105AA5}" type="presOf" srcId="{F0CD8DA3-7E44-4911-A42E-E6344F314E1C}" destId="{92D24D5F-0F11-4DF8-ABAD-437DBFC1F49A}" srcOrd="0" destOrd="0" presId="urn:microsoft.com/office/officeart/2005/8/layout/hProcess4"/>
    <dgm:cxn modelId="{69B20003-EE54-4769-82B7-37A90B54540B}" type="presOf" srcId="{A7AA9A96-80A9-4503-BB8D-3AAE52E436F7}" destId="{4B7C9CB7-01FF-47C7-BCDC-BEB0514630D2}" srcOrd="0" destOrd="0" presId="urn:microsoft.com/office/officeart/2005/8/layout/hProcess4"/>
    <dgm:cxn modelId="{D0E6045B-4A0C-4DB7-9AE0-FC73A8FE7E89}" srcId="{ABD94A39-D291-4D3A-BD69-8ADD0E9B6421}" destId="{D0730E60-B4A6-4849-B016-8304361B8792}" srcOrd="4" destOrd="0" parTransId="{00A387B5-BD54-4B78-9ACD-2F75EFBDBC4D}" sibTransId="{6E7AB821-76E0-4576-B484-5DC1B57D2488}"/>
    <dgm:cxn modelId="{B6B41F1F-29F0-47E7-B994-30814494EB03}" type="presOf" srcId="{4EB84B2A-B325-420E-B81D-3E971793FC04}" destId="{EE0E753B-AF98-41F9-B337-7F8037B21523}" srcOrd="0" destOrd="0" presId="urn:microsoft.com/office/officeart/2005/8/layout/hProcess4"/>
    <dgm:cxn modelId="{671A22CA-6B6B-4FE1-8E8E-1F9A9FE551F7}" srcId="{ABD94A39-D291-4D3A-BD69-8ADD0E9B6421}" destId="{0B685F75-7516-4C4C-9D97-DD1B6CA2DDBF}" srcOrd="3" destOrd="0" parTransId="{86AFFCF3-88BE-4172-B004-E432B90E50D1}" sibTransId="{4C3B8539-BB35-473D-9943-6053241547E7}"/>
    <dgm:cxn modelId="{D8572D1C-B9EA-45F1-9677-2C397D404F9F}" type="presOf" srcId="{4C11C7D6-C548-4E5D-912D-E79D8550A778}" destId="{CF34FB1B-5583-455E-885C-7C166732A6ED}" srcOrd="0" destOrd="0" presId="urn:microsoft.com/office/officeart/2005/8/layout/hProcess4"/>
    <dgm:cxn modelId="{5C31ECC0-2E71-41A3-89CD-DA24BA6FE66D}" srcId="{ABD94A39-D291-4D3A-BD69-8ADD0E9B6421}" destId="{514FB80C-8F58-4168-AEC7-F6775CA22BCE}" srcOrd="1" destOrd="0" parTransId="{CD07A571-5638-411D-AA28-47CBC538A36C}" sibTransId="{C493CDE5-3C11-4219-A1C1-48AF8E2F28D1}"/>
    <dgm:cxn modelId="{F08081A8-AA3E-4231-9CF9-9402C6BDCB52}" type="presOf" srcId="{C493CDE5-3C11-4219-A1C1-48AF8E2F28D1}" destId="{F480365A-AA38-4C8F-81D3-02F6AF568046}" srcOrd="0" destOrd="0" presId="urn:microsoft.com/office/officeart/2005/8/layout/hProcess4"/>
    <dgm:cxn modelId="{746CF35E-111C-4FEE-AD0C-EC8CEAF7B483}" type="presParOf" srcId="{8DA7646F-EBB6-4AD6-869E-2EF3E2F7C4F5}" destId="{1CB1B0FA-DA7B-4A0B-84E8-3B84E33EEBF6}" srcOrd="0" destOrd="0" presId="urn:microsoft.com/office/officeart/2005/8/layout/hProcess4"/>
    <dgm:cxn modelId="{2DA901CD-AE0B-4A04-ACFE-5EB5FE8AE197}" type="presParOf" srcId="{8DA7646F-EBB6-4AD6-869E-2EF3E2F7C4F5}" destId="{12F4C0CC-EC75-428D-B066-9B7D1EA5FB91}" srcOrd="1" destOrd="0" presId="urn:microsoft.com/office/officeart/2005/8/layout/hProcess4"/>
    <dgm:cxn modelId="{919B30C1-9237-49D9-86EF-D6028392DF97}" type="presParOf" srcId="{8DA7646F-EBB6-4AD6-869E-2EF3E2F7C4F5}" destId="{26F1534E-A963-4DA4-AE49-7A7C8357B809}" srcOrd="2" destOrd="0" presId="urn:microsoft.com/office/officeart/2005/8/layout/hProcess4"/>
    <dgm:cxn modelId="{4E9BF5DC-72E0-4934-ABDE-3187E83C5BE2}" type="presParOf" srcId="{26F1534E-A963-4DA4-AE49-7A7C8357B809}" destId="{12421412-ED63-463C-B095-584CA152F64A}" srcOrd="0" destOrd="0" presId="urn:microsoft.com/office/officeart/2005/8/layout/hProcess4"/>
    <dgm:cxn modelId="{276C6F90-35A3-4074-85E9-5DF880392CB9}" type="presParOf" srcId="{12421412-ED63-463C-B095-584CA152F64A}" destId="{425621C0-7737-4A5A-A570-8B80D65542BA}" srcOrd="0" destOrd="0" presId="urn:microsoft.com/office/officeart/2005/8/layout/hProcess4"/>
    <dgm:cxn modelId="{C8BA6B3B-34E2-4820-99C1-629830EEFB22}" type="presParOf" srcId="{12421412-ED63-463C-B095-584CA152F64A}" destId="{A5708FFC-E94C-4E48-BAB7-6FEFCA605C7F}" srcOrd="1" destOrd="0" presId="urn:microsoft.com/office/officeart/2005/8/layout/hProcess4"/>
    <dgm:cxn modelId="{E390FBB4-CB7E-4322-989B-351FDD462DA7}" type="presParOf" srcId="{12421412-ED63-463C-B095-584CA152F64A}" destId="{CFBACD01-D136-4847-B5F3-790D89F8CD37}" srcOrd="2" destOrd="0" presId="urn:microsoft.com/office/officeart/2005/8/layout/hProcess4"/>
    <dgm:cxn modelId="{D964965D-39AE-4951-8B97-12C9EB59686B}" type="presParOf" srcId="{12421412-ED63-463C-B095-584CA152F64A}" destId="{EE0E753B-AF98-41F9-B337-7F8037B21523}" srcOrd="3" destOrd="0" presId="urn:microsoft.com/office/officeart/2005/8/layout/hProcess4"/>
    <dgm:cxn modelId="{E1F347D0-DC81-40F8-A3D0-DC37235A5D98}" type="presParOf" srcId="{12421412-ED63-463C-B095-584CA152F64A}" destId="{FA4FD6BD-C980-4489-B194-D04CCB06E9E9}" srcOrd="4" destOrd="0" presId="urn:microsoft.com/office/officeart/2005/8/layout/hProcess4"/>
    <dgm:cxn modelId="{D59B29DA-F19F-4F95-A213-769F6C73FAE7}" type="presParOf" srcId="{26F1534E-A963-4DA4-AE49-7A7C8357B809}" destId="{CF34FB1B-5583-455E-885C-7C166732A6ED}" srcOrd="1" destOrd="0" presId="urn:microsoft.com/office/officeart/2005/8/layout/hProcess4"/>
    <dgm:cxn modelId="{74A23B7D-2B98-4316-913F-7BDB9A4A102F}" type="presParOf" srcId="{26F1534E-A963-4DA4-AE49-7A7C8357B809}" destId="{8F4438EC-BA68-4468-B62D-66CEA4A4CCB5}" srcOrd="2" destOrd="0" presId="urn:microsoft.com/office/officeart/2005/8/layout/hProcess4"/>
    <dgm:cxn modelId="{BBF16BA5-1F91-4D9D-BB8A-AF672F351E25}" type="presParOf" srcId="{8F4438EC-BA68-4468-B62D-66CEA4A4CCB5}" destId="{BC4BB3AC-1C85-4558-BB76-C3CDDB950BE2}" srcOrd="0" destOrd="0" presId="urn:microsoft.com/office/officeart/2005/8/layout/hProcess4"/>
    <dgm:cxn modelId="{9CBC2BA0-B0F1-49F3-BDA8-48C0C90E19D4}" type="presParOf" srcId="{8F4438EC-BA68-4468-B62D-66CEA4A4CCB5}" destId="{A77FDD3E-4985-4D34-8EF3-35509135E1ED}" srcOrd="1" destOrd="0" presId="urn:microsoft.com/office/officeart/2005/8/layout/hProcess4"/>
    <dgm:cxn modelId="{70E58FDE-DBF6-4413-A65C-DB3CCADEA8B1}" type="presParOf" srcId="{8F4438EC-BA68-4468-B62D-66CEA4A4CCB5}" destId="{FD853AF7-DC7D-4C9E-8AC8-EF358FEF95BC}" srcOrd="2" destOrd="0" presId="urn:microsoft.com/office/officeart/2005/8/layout/hProcess4"/>
    <dgm:cxn modelId="{7752F417-92C4-4184-9A54-DBA3BE2A5A98}" type="presParOf" srcId="{8F4438EC-BA68-4468-B62D-66CEA4A4CCB5}" destId="{23CE9175-0DA5-49B2-8BF6-F925DD485819}" srcOrd="3" destOrd="0" presId="urn:microsoft.com/office/officeart/2005/8/layout/hProcess4"/>
    <dgm:cxn modelId="{0CFCF925-3F34-46A5-A442-5098D2A3D58D}" type="presParOf" srcId="{8F4438EC-BA68-4468-B62D-66CEA4A4CCB5}" destId="{0D8CB9DC-21FB-459E-8D97-8C652E0D537B}" srcOrd="4" destOrd="0" presId="urn:microsoft.com/office/officeart/2005/8/layout/hProcess4"/>
    <dgm:cxn modelId="{EE163F8C-4BC3-4798-BE09-EB2B1012782B}" type="presParOf" srcId="{26F1534E-A963-4DA4-AE49-7A7C8357B809}" destId="{F480365A-AA38-4C8F-81D3-02F6AF568046}" srcOrd="3" destOrd="0" presId="urn:microsoft.com/office/officeart/2005/8/layout/hProcess4"/>
    <dgm:cxn modelId="{90A9E7F9-2632-4A25-836E-34A537893647}" type="presParOf" srcId="{26F1534E-A963-4DA4-AE49-7A7C8357B809}" destId="{0AC519EB-6D39-406D-B3EC-19E182728BC9}" srcOrd="4" destOrd="0" presId="urn:microsoft.com/office/officeart/2005/8/layout/hProcess4"/>
    <dgm:cxn modelId="{AB9EFD90-A7AE-4F31-8947-D3780429E7B6}" type="presParOf" srcId="{0AC519EB-6D39-406D-B3EC-19E182728BC9}" destId="{320BE783-635A-4BA4-906B-6CE5D6F04A2D}" srcOrd="0" destOrd="0" presId="urn:microsoft.com/office/officeart/2005/8/layout/hProcess4"/>
    <dgm:cxn modelId="{B78AD9A0-35A1-411F-9037-C20D33BC9C51}" type="presParOf" srcId="{0AC519EB-6D39-406D-B3EC-19E182728BC9}" destId="{79E3CFCB-C344-44D6-AAD7-58A7C1CC12F6}" srcOrd="1" destOrd="0" presId="urn:microsoft.com/office/officeart/2005/8/layout/hProcess4"/>
    <dgm:cxn modelId="{1FAE1C73-E338-40B9-99A4-81382DE87D00}" type="presParOf" srcId="{0AC519EB-6D39-406D-B3EC-19E182728BC9}" destId="{39CC6EF1-20DB-41D5-AA14-7DEBC257E760}" srcOrd="2" destOrd="0" presId="urn:microsoft.com/office/officeart/2005/8/layout/hProcess4"/>
    <dgm:cxn modelId="{42671709-D894-4F9E-BE6B-4A43D48F540B}" type="presParOf" srcId="{0AC519EB-6D39-406D-B3EC-19E182728BC9}" destId="{4B7C9CB7-01FF-47C7-BCDC-BEB0514630D2}" srcOrd="3" destOrd="0" presId="urn:microsoft.com/office/officeart/2005/8/layout/hProcess4"/>
    <dgm:cxn modelId="{9A9B194E-B090-4054-AC2C-EDAF69283C95}" type="presParOf" srcId="{0AC519EB-6D39-406D-B3EC-19E182728BC9}" destId="{4C04E3A7-C6AE-4512-813F-766BF986B308}" srcOrd="4" destOrd="0" presId="urn:microsoft.com/office/officeart/2005/8/layout/hProcess4"/>
    <dgm:cxn modelId="{B09A8F9C-5EDF-4B3E-BFDE-80C8D131417C}" type="presParOf" srcId="{26F1534E-A963-4DA4-AE49-7A7C8357B809}" destId="{92D24D5F-0F11-4DF8-ABAD-437DBFC1F49A}" srcOrd="5" destOrd="0" presId="urn:microsoft.com/office/officeart/2005/8/layout/hProcess4"/>
    <dgm:cxn modelId="{70BF7BDC-F9D0-4949-A849-2C7118B7DF7B}" type="presParOf" srcId="{26F1534E-A963-4DA4-AE49-7A7C8357B809}" destId="{CBCAB92A-6C4D-4A87-951B-6DC3403343A2}" srcOrd="6" destOrd="0" presId="urn:microsoft.com/office/officeart/2005/8/layout/hProcess4"/>
    <dgm:cxn modelId="{6EFDBDBC-C615-4963-AE80-12235E9A2167}" type="presParOf" srcId="{CBCAB92A-6C4D-4A87-951B-6DC3403343A2}" destId="{4E26C2CA-63DB-4B17-A51E-468DD0D8EC69}" srcOrd="0" destOrd="0" presId="urn:microsoft.com/office/officeart/2005/8/layout/hProcess4"/>
    <dgm:cxn modelId="{445E180D-3E1A-49A2-BA23-30FEE9F00F1F}" type="presParOf" srcId="{CBCAB92A-6C4D-4A87-951B-6DC3403343A2}" destId="{9DCDE13C-1F8D-4283-A492-6984FA54F470}" srcOrd="1" destOrd="0" presId="urn:microsoft.com/office/officeart/2005/8/layout/hProcess4"/>
    <dgm:cxn modelId="{2EBBDD6C-86A1-4896-88D0-26AD3B403EBF}" type="presParOf" srcId="{CBCAB92A-6C4D-4A87-951B-6DC3403343A2}" destId="{7F904F85-418B-4D7C-AB94-8D2514921BD4}" srcOrd="2" destOrd="0" presId="urn:microsoft.com/office/officeart/2005/8/layout/hProcess4"/>
    <dgm:cxn modelId="{9D0AA7F3-5CB7-4152-89A8-28E846FB6B24}" type="presParOf" srcId="{CBCAB92A-6C4D-4A87-951B-6DC3403343A2}" destId="{3114ADED-3FC2-4004-9149-225744E6A576}" srcOrd="3" destOrd="0" presId="urn:microsoft.com/office/officeart/2005/8/layout/hProcess4"/>
    <dgm:cxn modelId="{B9B93277-A035-46CC-95D2-D84376063BF1}" type="presParOf" srcId="{CBCAB92A-6C4D-4A87-951B-6DC3403343A2}" destId="{735563BA-7356-4F85-A543-49AF0F1578DF}" srcOrd="4" destOrd="0" presId="urn:microsoft.com/office/officeart/2005/8/layout/hProcess4"/>
    <dgm:cxn modelId="{19F9C7FC-C40D-4EB7-B3B7-1336078958D2}" type="presParOf" srcId="{26F1534E-A963-4DA4-AE49-7A7C8357B809}" destId="{FF9EC157-DEDF-4FF8-82A1-9A8A64C35BEA}" srcOrd="7" destOrd="0" presId="urn:microsoft.com/office/officeart/2005/8/layout/hProcess4"/>
    <dgm:cxn modelId="{9A1B0809-D7A1-43F6-9CD5-4ED04F213C1B}" type="presParOf" srcId="{26F1534E-A963-4DA4-AE49-7A7C8357B809}" destId="{9F0F34E8-1DC0-4D42-994E-F15973976DC8}" srcOrd="8" destOrd="0" presId="urn:microsoft.com/office/officeart/2005/8/layout/hProcess4"/>
    <dgm:cxn modelId="{92C631A0-A4B2-49BC-95E5-CCFDC0B07F07}" type="presParOf" srcId="{9F0F34E8-1DC0-4D42-994E-F15973976DC8}" destId="{F7A48E6D-D81F-40A5-99BC-88836F3EB3E8}" srcOrd="0" destOrd="0" presId="urn:microsoft.com/office/officeart/2005/8/layout/hProcess4"/>
    <dgm:cxn modelId="{FD27C5DA-2CF1-457F-95E2-EFC41688BCBF}" type="presParOf" srcId="{9F0F34E8-1DC0-4D42-994E-F15973976DC8}" destId="{08AF238F-19F1-499B-9A0B-18805CF6FDCA}" srcOrd="1" destOrd="0" presId="urn:microsoft.com/office/officeart/2005/8/layout/hProcess4"/>
    <dgm:cxn modelId="{2D30DC2D-8BF1-4F74-9EE2-BBD691F032B5}" type="presParOf" srcId="{9F0F34E8-1DC0-4D42-994E-F15973976DC8}" destId="{E901A5A4-C153-4232-A731-BFF9CCB06171}" srcOrd="2" destOrd="0" presId="urn:microsoft.com/office/officeart/2005/8/layout/hProcess4"/>
    <dgm:cxn modelId="{8FC3843D-CBB7-471F-945F-53A2A99E3CE4}" type="presParOf" srcId="{9F0F34E8-1DC0-4D42-994E-F15973976DC8}" destId="{00101DC4-B990-4C20-8AE8-6EC5A402AB1F}" srcOrd="3" destOrd="0" presId="urn:microsoft.com/office/officeart/2005/8/layout/hProcess4"/>
    <dgm:cxn modelId="{C0DF5666-04BB-47EB-80C2-ECA84CD460CE}" type="presParOf" srcId="{9F0F34E8-1DC0-4D42-994E-F15973976DC8}" destId="{D22B080E-E2DC-48E2-ACCF-2C4E1E8ED198}" srcOrd="4" destOrd="0" presId="urn:microsoft.com/office/officeart/2005/8/layout/h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228100D-FE2E-4C22-9B97-A9C0A5DC71F7}" type="doc">
      <dgm:prSet loTypeId="urn:microsoft.com/office/officeart/2005/8/layout/arrow2" loCatId="process" qsTypeId="urn:microsoft.com/office/officeart/2005/8/quickstyle/simple1" qsCatId="simple" csTypeId="urn:microsoft.com/office/officeart/2005/8/colors/accent1_2" csCatId="accent1" phldr="1"/>
      <dgm:spPr/>
    </dgm:pt>
    <dgm:pt modelId="{F4DA1610-1278-4F00-9754-C78BC31480CD}">
      <dgm:prSet phldrT="[Text]"/>
      <dgm:spPr/>
      <dgm:t>
        <a:bodyPr/>
        <a:lstStyle/>
        <a:p>
          <a:pPr latinLnBrk="1"/>
          <a:r>
            <a:rPr lang="en-US" altLang="ko-KR" dirty="0" smtClean="0"/>
            <a:t>$100</a:t>
          </a:r>
          <a:br>
            <a:rPr lang="en-US" altLang="ko-KR" dirty="0" smtClean="0"/>
          </a:br>
          <a:r>
            <a:rPr lang="en-US" altLang="ko-KR" dirty="0" smtClean="0"/>
            <a:t>today</a:t>
          </a:r>
          <a:endParaRPr lang="ko-KR" altLang="en-US" dirty="0"/>
        </a:p>
      </dgm:t>
    </dgm:pt>
    <dgm:pt modelId="{75155609-F4A0-4AC7-A12E-B20982399553}" type="parTrans" cxnId="{F02C4087-F1E0-4E38-AA00-53A239B818D3}">
      <dgm:prSet/>
      <dgm:spPr/>
      <dgm:t>
        <a:bodyPr/>
        <a:lstStyle/>
        <a:p>
          <a:pPr latinLnBrk="1"/>
          <a:endParaRPr lang="ko-KR" altLang="en-US"/>
        </a:p>
      </dgm:t>
    </dgm:pt>
    <dgm:pt modelId="{7AA4148C-2F57-4742-B233-C26DE9DF5556}" type="sibTrans" cxnId="{F02C4087-F1E0-4E38-AA00-53A239B818D3}">
      <dgm:prSet/>
      <dgm:spPr/>
      <dgm:t>
        <a:bodyPr/>
        <a:lstStyle/>
        <a:p>
          <a:pPr latinLnBrk="1"/>
          <a:endParaRPr lang="ko-KR" altLang="en-US"/>
        </a:p>
      </dgm:t>
    </dgm:pt>
    <dgm:pt modelId="{D35F3B24-1235-420A-AC2B-CCE4195A95B6}">
      <dgm:prSet phldrT="[Text]"/>
      <dgm:spPr/>
      <dgm:t>
        <a:bodyPr/>
        <a:lstStyle/>
        <a:p>
          <a:pPr latinLnBrk="1"/>
          <a:r>
            <a:rPr lang="en-US" altLang="ko-KR" dirty="0" smtClean="0"/>
            <a:t>$110</a:t>
          </a:r>
          <a:br>
            <a:rPr lang="en-US" altLang="ko-KR" dirty="0" smtClean="0"/>
          </a:br>
          <a:r>
            <a:rPr lang="en-US" altLang="ko-KR" dirty="0" smtClean="0"/>
            <a:t>one</a:t>
          </a:r>
          <a:br>
            <a:rPr lang="en-US" altLang="ko-KR" dirty="0" smtClean="0"/>
          </a:br>
          <a:r>
            <a:rPr lang="en-US" altLang="ko-KR" dirty="0" smtClean="0"/>
            <a:t>year</a:t>
          </a:r>
          <a:br>
            <a:rPr lang="en-US" altLang="ko-KR" dirty="0" smtClean="0"/>
          </a:br>
          <a:r>
            <a:rPr lang="en-US" altLang="ko-KR" dirty="0" smtClean="0"/>
            <a:t>later</a:t>
          </a:r>
          <a:endParaRPr lang="ko-KR" altLang="en-US" dirty="0"/>
        </a:p>
      </dgm:t>
    </dgm:pt>
    <dgm:pt modelId="{2F38992F-2D92-4BB3-9D1D-76D8AC2C9930}" type="parTrans" cxnId="{C6695802-178F-4F89-9328-74F2E3EDB082}">
      <dgm:prSet/>
      <dgm:spPr/>
      <dgm:t>
        <a:bodyPr/>
        <a:lstStyle/>
        <a:p>
          <a:pPr latinLnBrk="1"/>
          <a:endParaRPr lang="ko-KR" altLang="en-US"/>
        </a:p>
      </dgm:t>
    </dgm:pt>
    <dgm:pt modelId="{DACEB015-AC21-4A07-BBCF-42DE1EB5B326}" type="sibTrans" cxnId="{C6695802-178F-4F89-9328-74F2E3EDB082}">
      <dgm:prSet/>
      <dgm:spPr/>
      <dgm:t>
        <a:bodyPr/>
        <a:lstStyle/>
        <a:p>
          <a:pPr latinLnBrk="1"/>
          <a:endParaRPr lang="ko-KR" altLang="en-US"/>
        </a:p>
      </dgm:t>
    </dgm:pt>
    <dgm:pt modelId="{6C26ABE5-9AC4-44EC-9F42-AEA78B534548}">
      <dgm:prSet phldrT="[Text]"/>
      <dgm:spPr/>
      <dgm:t>
        <a:bodyPr/>
        <a:lstStyle/>
        <a:p>
          <a:pPr latinLnBrk="1"/>
          <a:r>
            <a:rPr lang="en-US" altLang="ko-KR" dirty="0" smtClean="0"/>
            <a:t>$121</a:t>
          </a:r>
          <a:br>
            <a:rPr lang="en-US" altLang="ko-KR" dirty="0" smtClean="0"/>
          </a:br>
          <a:r>
            <a:rPr lang="en-US" altLang="ko-KR" dirty="0" smtClean="0"/>
            <a:t>two</a:t>
          </a:r>
          <a:br>
            <a:rPr lang="en-US" altLang="ko-KR" dirty="0" smtClean="0"/>
          </a:br>
          <a:r>
            <a:rPr lang="en-US" altLang="ko-KR" dirty="0" smtClean="0"/>
            <a:t>years</a:t>
          </a:r>
          <a:br>
            <a:rPr lang="en-US" altLang="ko-KR" dirty="0" smtClean="0"/>
          </a:br>
          <a:r>
            <a:rPr lang="en-US" altLang="ko-KR" dirty="0" smtClean="0"/>
            <a:t>later</a:t>
          </a:r>
          <a:endParaRPr lang="ko-KR" altLang="en-US" dirty="0"/>
        </a:p>
      </dgm:t>
    </dgm:pt>
    <dgm:pt modelId="{86FD990F-D5EC-4E32-BEC1-A858BD78B6E0}" type="parTrans" cxnId="{D08F4C02-6C5C-4230-996D-0317D0DBF59A}">
      <dgm:prSet/>
      <dgm:spPr/>
      <dgm:t>
        <a:bodyPr/>
        <a:lstStyle/>
        <a:p>
          <a:pPr latinLnBrk="1"/>
          <a:endParaRPr lang="ko-KR" altLang="en-US"/>
        </a:p>
      </dgm:t>
    </dgm:pt>
    <dgm:pt modelId="{5043994D-67B2-432A-B936-23FFC5873070}" type="sibTrans" cxnId="{D08F4C02-6C5C-4230-996D-0317D0DBF59A}">
      <dgm:prSet/>
      <dgm:spPr/>
      <dgm:t>
        <a:bodyPr/>
        <a:lstStyle/>
        <a:p>
          <a:pPr latinLnBrk="1"/>
          <a:endParaRPr lang="ko-KR" altLang="en-US"/>
        </a:p>
      </dgm:t>
    </dgm:pt>
    <dgm:pt modelId="{E057EB43-0C9E-4FF8-AE4A-D02969A6C46A}" type="pres">
      <dgm:prSet presAssocID="{4228100D-FE2E-4C22-9B97-A9C0A5DC71F7}" presName="arrowDiagram" presStyleCnt="0">
        <dgm:presLayoutVars>
          <dgm:chMax val="5"/>
          <dgm:dir/>
          <dgm:resizeHandles val="exact"/>
        </dgm:presLayoutVars>
      </dgm:prSet>
      <dgm:spPr/>
    </dgm:pt>
    <dgm:pt modelId="{43AD86AC-F922-4EB0-B0AB-8DD5B76AA1B9}" type="pres">
      <dgm:prSet presAssocID="{4228100D-FE2E-4C22-9B97-A9C0A5DC71F7}" presName="arrow" presStyleLbl="bgShp" presStyleIdx="0" presStyleCnt="1" custLinFactNeighborY="14000"/>
      <dgm:spPr/>
    </dgm:pt>
    <dgm:pt modelId="{8AF0460C-D79E-43B8-A261-1BE83AE5B2C4}" type="pres">
      <dgm:prSet presAssocID="{4228100D-FE2E-4C22-9B97-A9C0A5DC71F7}" presName="arrowDiagram3" presStyleCnt="0"/>
      <dgm:spPr/>
    </dgm:pt>
    <dgm:pt modelId="{17717D8D-8988-48FF-BB28-909CA714E04C}" type="pres">
      <dgm:prSet presAssocID="{F4DA1610-1278-4F00-9754-C78BC31480CD}" presName="bullet3a" presStyleLbl="node1" presStyleIdx="0" presStyleCnt="3"/>
      <dgm:spPr/>
    </dgm:pt>
    <dgm:pt modelId="{131C84D5-F254-49B7-9D4B-E83F8DC7EC3F}" type="pres">
      <dgm:prSet presAssocID="{F4DA1610-1278-4F00-9754-C78BC31480CD}" presName="textBox3a" presStyleLbl="revTx" presStyleIdx="0" presStyleCnt="3">
        <dgm:presLayoutVars>
          <dgm:bulletEnabled val="1"/>
        </dgm:presLayoutVars>
      </dgm:prSet>
      <dgm:spPr/>
      <dgm:t>
        <a:bodyPr/>
        <a:lstStyle/>
        <a:p>
          <a:pPr latinLnBrk="1"/>
          <a:endParaRPr lang="ko-KR" altLang="en-US"/>
        </a:p>
      </dgm:t>
    </dgm:pt>
    <dgm:pt modelId="{1E54CC95-44BA-4312-A782-784827627DBF}" type="pres">
      <dgm:prSet presAssocID="{D35F3B24-1235-420A-AC2B-CCE4195A95B6}" presName="bullet3b" presStyleLbl="node1" presStyleIdx="1" presStyleCnt="3"/>
      <dgm:spPr/>
    </dgm:pt>
    <dgm:pt modelId="{8FB98B1C-EAD8-4804-9E8A-94F055FE68CD}" type="pres">
      <dgm:prSet presAssocID="{D35F3B24-1235-420A-AC2B-CCE4195A95B6}" presName="textBox3b" presStyleLbl="revTx" presStyleIdx="1" presStyleCnt="3">
        <dgm:presLayoutVars>
          <dgm:bulletEnabled val="1"/>
        </dgm:presLayoutVars>
      </dgm:prSet>
      <dgm:spPr/>
      <dgm:t>
        <a:bodyPr/>
        <a:lstStyle/>
        <a:p>
          <a:pPr latinLnBrk="1"/>
          <a:endParaRPr lang="ko-KR" altLang="en-US"/>
        </a:p>
      </dgm:t>
    </dgm:pt>
    <dgm:pt modelId="{BD04F34B-B599-4333-B94B-9991BDE79C12}" type="pres">
      <dgm:prSet presAssocID="{6C26ABE5-9AC4-44EC-9F42-AEA78B534548}" presName="bullet3c" presStyleLbl="node1" presStyleIdx="2" presStyleCnt="3"/>
      <dgm:spPr/>
    </dgm:pt>
    <dgm:pt modelId="{EA136FAD-FDD5-4BC8-85D6-5833043F1E85}" type="pres">
      <dgm:prSet presAssocID="{6C26ABE5-9AC4-44EC-9F42-AEA78B534548}" presName="textBox3c" presStyleLbl="revTx" presStyleIdx="2" presStyleCnt="3">
        <dgm:presLayoutVars>
          <dgm:bulletEnabled val="1"/>
        </dgm:presLayoutVars>
      </dgm:prSet>
      <dgm:spPr/>
      <dgm:t>
        <a:bodyPr/>
        <a:lstStyle/>
        <a:p>
          <a:pPr latinLnBrk="1"/>
          <a:endParaRPr lang="ko-KR" altLang="en-US"/>
        </a:p>
      </dgm:t>
    </dgm:pt>
  </dgm:ptLst>
  <dgm:cxnLst>
    <dgm:cxn modelId="{00E672AC-68F9-4184-ABEB-E011E50BBFD7}" type="presOf" srcId="{D35F3B24-1235-420A-AC2B-CCE4195A95B6}" destId="{8FB98B1C-EAD8-4804-9E8A-94F055FE68CD}" srcOrd="0" destOrd="0" presId="urn:microsoft.com/office/officeart/2005/8/layout/arrow2"/>
    <dgm:cxn modelId="{D08F4C02-6C5C-4230-996D-0317D0DBF59A}" srcId="{4228100D-FE2E-4C22-9B97-A9C0A5DC71F7}" destId="{6C26ABE5-9AC4-44EC-9F42-AEA78B534548}" srcOrd="2" destOrd="0" parTransId="{86FD990F-D5EC-4E32-BEC1-A858BD78B6E0}" sibTransId="{5043994D-67B2-432A-B936-23FFC5873070}"/>
    <dgm:cxn modelId="{A447084F-C69E-4AD2-828B-084F8E994EF7}" type="presOf" srcId="{6C26ABE5-9AC4-44EC-9F42-AEA78B534548}" destId="{EA136FAD-FDD5-4BC8-85D6-5833043F1E85}" srcOrd="0" destOrd="0" presId="urn:microsoft.com/office/officeart/2005/8/layout/arrow2"/>
    <dgm:cxn modelId="{F02C4087-F1E0-4E38-AA00-53A239B818D3}" srcId="{4228100D-FE2E-4C22-9B97-A9C0A5DC71F7}" destId="{F4DA1610-1278-4F00-9754-C78BC31480CD}" srcOrd="0" destOrd="0" parTransId="{75155609-F4A0-4AC7-A12E-B20982399553}" sibTransId="{7AA4148C-2F57-4742-B233-C26DE9DF5556}"/>
    <dgm:cxn modelId="{0F683ECC-F92B-4DD4-9FAC-B63ABEA93A84}" type="presOf" srcId="{F4DA1610-1278-4F00-9754-C78BC31480CD}" destId="{131C84D5-F254-49B7-9D4B-E83F8DC7EC3F}" srcOrd="0" destOrd="0" presId="urn:microsoft.com/office/officeart/2005/8/layout/arrow2"/>
    <dgm:cxn modelId="{C6695802-178F-4F89-9328-74F2E3EDB082}" srcId="{4228100D-FE2E-4C22-9B97-A9C0A5DC71F7}" destId="{D35F3B24-1235-420A-AC2B-CCE4195A95B6}" srcOrd="1" destOrd="0" parTransId="{2F38992F-2D92-4BB3-9D1D-76D8AC2C9930}" sibTransId="{DACEB015-AC21-4A07-BBCF-42DE1EB5B326}"/>
    <dgm:cxn modelId="{E2B25DF7-2B89-4D10-A1ED-BC4C74A1227E}" type="presOf" srcId="{4228100D-FE2E-4C22-9B97-A9C0A5DC71F7}" destId="{E057EB43-0C9E-4FF8-AE4A-D02969A6C46A}" srcOrd="0" destOrd="0" presId="urn:microsoft.com/office/officeart/2005/8/layout/arrow2"/>
    <dgm:cxn modelId="{B3B3A971-C651-4A9E-A048-C8AA54D2667B}" type="presParOf" srcId="{E057EB43-0C9E-4FF8-AE4A-D02969A6C46A}" destId="{43AD86AC-F922-4EB0-B0AB-8DD5B76AA1B9}" srcOrd="0" destOrd="0" presId="urn:microsoft.com/office/officeart/2005/8/layout/arrow2"/>
    <dgm:cxn modelId="{219F6AD3-EEA7-46BA-9833-F91040F3C1BA}" type="presParOf" srcId="{E057EB43-0C9E-4FF8-AE4A-D02969A6C46A}" destId="{8AF0460C-D79E-43B8-A261-1BE83AE5B2C4}" srcOrd="1" destOrd="0" presId="urn:microsoft.com/office/officeart/2005/8/layout/arrow2"/>
    <dgm:cxn modelId="{7376EEB0-3B09-495F-9F2F-0CBDA406A95F}" type="presParOf" srcId="{8AF0460C-D79E-43B8-A261-1BE83AE5B2C4}" destId="{17717D8D-8988-48FF-BB28-909CA714E04C}" srcOrd="0" destOrd="0" presId="urn:microsoft.com/office/officeart/2005/8/layout/arrow2"/>
    <dgm:cxn modelId="{EC93757B-981C-4340-B46C-00D77EFF4FCE}" type="presParOf" srcId="{8AF0460C-D79E-43B8-A261-1BE83AE5B2C4}" destId="{131C84D5-F254-49B7-9D4B-E83F8DC7EC3F}" srcOrd="1" destOrd="0" presId="urn:microsoft.com/office/officeart/2005/8/layout/arrow2"/>
    <dgm:cxn modelId="{140A72DD-018C-4ACF-BAC7-31608DEB41B6}" type="presParOf" srcId="{8AF0460C-D79E-43B8-A261-1BE83AE5B2C4}" destId="{1E54CC95-44BA-4312-A782-784827627DBF}" srcOrd="2" destOrd="0" presId="urn:microsoft.com/office/officeart/2005/8/layout/arrow2"/>
    <dgm:cxn modelId="{2B7FE696-DDFD-4E6C-89EE-2D4775D46DE4}" type="presParOf" srcId="{8AF0460C-D79E-43B8-A261-1BE83AE5B2C4}" destId="{8FB98B1C-EAD8-4804-9E8A-94F055FE68CD}" srcOrd="3" destOrd="0" presId="urn:microsoft.com/office/officeart/2005/8/layout/arrow2"/>
    <dgm:cxn modelId="{633EACD9-B75F-425D-A993-480D7AAE44AF}" type="presParOf" srcId="{8AF0460C-D79E-43B8-A261-1BE83AE5B2C4}" destId="{BD04F34B-B599-4333-B94B-9991BDE79C12}" srcOrd="4" destOrd="0" presId="urn:microsoft.com/office/officeart/2005/8/layout/arrow2"/>
    <dgm:cxn modelId="{9D257777-EE2F-4022-8FE0-05C23059B769}" type="presParOf" srcId="{8AF0460C-D79E-43B8-A261-1BE83AE5B2C4}" destId="{EA136FAD-FDD5-4BC8-85D6-5833043F1E85}" srcOrd="5"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708FFC-E94C-4E48-BAB7-6FEFCA605C7F}">
      <dsp:nvSpPr>
        <dsp:cNvPr id="0" name=""/>
        <dsp:cNvSpPr/>
      </dsp:nvSpPr>
      <dsp:spPr>
        <a:xfrm>
          <a:off x="2131" y="1852246"/>
          <a:ext cx="990200" cy="816707"/>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F34FB1B-5583-455E-885C-7C166732A6ED}">
      <dsp:nvSpPr>
        <dsp:cNvPr id="0" name=""/>
        <dsp:cNvSpPr/>
      </dsp:nvSpPr>
      <dsp:spPr>
        <a:xfrm>
          <a:off x="319667" y="1485560"/>
          <a:ext cx="1511259" cy="1511259"/>
        </a:xfrm>
        <a:prstGeom prst="leftCircularArrow">
          <a:avLst>
            <a:gd name="adj1" fmla="val 1522"/>
            <a:gd name="adj2" fmla="val 180421"/>
            <a:gd name="adj3" fmla="val 396626"/>
            <a:gd name="adj4" fmla="val 7465184"/>
            <a:gd name="adj5" fmla="val 1776"/>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E0E753B-AF98-41F9-B337-7F8037B21523}">
      <dsp:nvSpPr>
        <dsp:cNvPr id="0" name=""/>
        <dsp:cNvSpPr/>
      </dsp:nvSpPr>
      <dsp:spPr>
        <a:xfrm>
          <a:off x="222176" y="2493945"/>
          <a:ext cx="880177" cy="350017"/>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2700" rIns="19050" bIns="12700" numCol="1" spcCol="1270" anchor="ctr" anchorCtr="0">
          <a:noAutofit/>
        </a:bodyPr>
        <a:lstStyle/>
        <a:p>
          <a:pPr lvl="0" algn="ctr" defTabSz="444500" latinLnBrk="1">
            <a:lnSpc>
              <a:spcPct val="90000"/>
            </a:lnSpc>
            <a:spcBef>
              <a:spcPct val="0"/>
            </a:spcBef>
            <a:spcAft>
              <a:spcPct val="35000"/>
            </a:spcAft>
          </a:pPr>
          <a:r>
            <a:rPr lang="en-US" altLang="ko-KR" sz="1000" kern="1200" dirty="0" smtClean="0"/>
            <a:t>Planning</a:t>
          </a:r>
          <a:endParaRPr lang="ko-KR" altLang="en-US" sz="1000" kern="1200" dirty="0"/>
        </a:p>
      </dsp:txBody>
      <dsp:txXfrm>
        <a:off x="232428" y="2504197"/>
        <a:ext cx="859673" cy="329513"/>
      </dsp:txXfrm>
    </dsp:sp>
    <dsp:sp modelId="{A77FDD3E-4985-4D34-8EF3-35509135E1ED}">
      <dsp:nvSpPr>
        <dsp:cNvPr id="0" name=""/>
        <dsp:cNvSpPr/>
      </dsp:nvSpPr>
      <dsp:spPr>
        <a:xfrm>
          <a:off x="1524001" y="1295398"/>
          <a:ext cx="990200" cy="816707"/>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480365A-AA38-4C8F-81D3-02F6AF568046}">
      <dsp:nvSpPr>
        <dsp:cNvPr id="0" name=""/>
        <dsp:cNvSpPr/>
      </dsp:nvSpPr>
      <dsp:spPr>
        <a:xfrm>
          <a:off x="1776602" y="1378656"/>
          <a:ext cx="1131105" cy="1131105"/>
        </a:xfrm>
        <a:prstGeom prst="circularArrow">
          <a:avLst>
            <a:gd name="adj1" fmla="val 2034"/>
            <a:gd name="adj2" fmla="val 243877"/>
            <a:gd name="adj3" fmla="val 19580612"/>
            <a:gd name="adj4" fmla="val 12575511"/>
            <a:gd name="adj5" fmla="val 2373"/>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3CE9175-0DA5-49B2-8BF6-F925DD485819}">
      <dsp:nvSpPr>
        <dsp:cNvPr id="0" name=""/>
        <dsp:cNvSpPr/>
      </dsp:nvSpPr>
      <dsp:spPr>
        <a:xfrm>
          <a:off x="1431954" y="1677237"/>
          <a:ext cx="880177" cy="350017"/>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2700" rIns="19050" bIns="12700" numCol="1" spcCol="1270" anchor="ctr" anchorCtr="0">
          <a:noAutofit/>
        </a:bodyPr>
        <a:lstStyle/>
        <a:p>
          <a:pPr lvl="0" algn="ctr" defTabSz="444500" latinLnBrk="1">
            <a:lnSpc>
              <a:spcPct val="90000"/>
            </a:lnSpc>
            <a:spcBef>
              <a:spcPct val="0"/>
            </a:spcBef>
            <a:spcAft>
              <a:spcPct val="35000"/>
            </a:spcAft>
          </a:pPr>
          <a:r>
            <a:rPr lang="en-US" altLang="ko-KR" sz="1000" kern="1200" dirty="0" smtClean="0"/>
            <a:t>Investment</a:t>
          </a:r>
          <a:endParaRPr lang="ko-KR" altLang="en-US" sz="1000" kern="1200" dirty="0"/>
        </a:p>
      </dsp:txBody>
      <dsp:txXfrm>
        <a:off x="1442206" y="1687489"/>
        <a:ext cx="859673" cy="329513"/>
      </dsp:txXfrm>
    </dsp:sp>
    <dsp:sp modelId="{79E3CFCB-C344-44D6-AAD7-58A7C1CC12F6}">
      <dsp:nvSpPr>
        <dsp:cNvPr id="0" name=""/>
        <dsp:cNvSpPr/>
      </dsp:nvSpPr>
      <dsp:spPr>
        <a:xfrm>
          <a:off x="2421688" y="1852246"/>
          <a:ext cx="990200" cy="816707"/>
        </a:xfrm>
        <a:prstGeom prst="roundRect">
          <a:avLst>
            <a:gd name="adj" fmla="val 10000"/>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2D24D5F-0F11-4DF8-ABAD-437DBFC1F49A}">
      <dsp:nvSpPr>
        <dsp:cNvPr id="0" name=""/>
        <dsp:cNvSpPr/>
      </dsp:nvSpPr>
      <dsp:spPr>
        <a:xfrm>
          <a:off x="2994633" y="2105940"/>
          <a:ext cx="1004580" cy="1004580"/>
        </a:xfrm>
        <a:prstGeom prst="leftCircularArrow">
          <a:avLst>
            <a:gd name="adj1" fmla="val 2290"/>
            <a:gd name="adj2" fmla="val 276213"/>
            <a:gd name="adj3" fmla="val 2051724"/>
            <a:gd name="adj4" fmla="val 9024489"/>
            <a:gd name="adj5" fmla="val 2672"/>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B7C9CB7-01FF-47C7-BCDC-BEB0514630D2}">
      <dsp:nvSpPr>
        <dsp:cNvPr id="0" name=""/>
        <dsp:cNvSpPr/>
      </dsp:nvSpPr>
      <dsp:spPr>
        <a:xfrm>
          <a:off x="2641733" y="2493945"/>
          <a:ext cx="880177" cy="350017"/>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2700" rIns="19050" bIns="12700" numCol="1" spcCol="1270" anchor="ctr" anchorCtr="0">
          <a:noAutofit/>
        </a:bodyPr>
        <a:lstStyle/>
        <a:p>
          <a:pPr lvl="0" algn="ctr" defTabSz="444500" latinLnBrk="1">
            <a:lnSpc>
              <a:spcPct val="90000"/>
            </a:lnSpc>
            <a:spcBef>
              <a:spcPct val="0"/>
            </a:spcBef>
            <a:spcAft>
              <a:spcPct val="35000"/>
            </a:spcAft>
          </a:pPr>
          <a:r>
            <a:rPr lang="en-US" altLang="ko-KR" sz="1000" kern="1200" dirty="0" smtClean="0"/>
            <a:t>Manufacturing</a:t>
          </a:r>
          <a:endParaRPr lang="ko-KR" altLang="en-US" sz="1000" kern="1200" dirty="0"/>
        </a:p>
      </dsp:txBody>
      <dsp:txXfrm>
        <a:off x="2651985" y="2504197"/>
        <a:ext cx="859673" cy="329513"/>
      </dsp:txXfrm>
    </dsp:sp>
    <dsp:sp modelId="{9DCDE13C-1F8D-4283-A492-6984FA54F470}">
      <dsp:nvSpPr>
        <dsp:cNvPr id="0" name=""/>
        <dsp:cNvSpPr/>
      </dsp:nvSpPr>
      <dsp:spPr>
        <a:xfrm>
          <a:off x="3631467" y="1852246"/>
          <a:ext cx="990200" cy="816707"/>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F9EC157-DEDF-4FF8-82A1-9A8A64C35BEA}">
      <dsp:nvSpPr>
        <dsp:cNvPr id="0" name=""/>
        <dsp:cNvSpPr/>
      </dsp:nvSpPr>
      <dsp:spPr>
        <a:xfrm>
          <a:off x="4196159" y="1378656"/>
          <a:ext cx="1131105" cy="1131105"/>
        </a:xfrm>
        <a:prstGeom prst="circularArrow">
          <a:avLst>
            <a:gd name="adj1" fmla="val 2034"/>
            <a:gd name="adj2" fmla="val 243877"/>
            <a:gd name="adj3" fmla="val 19580612"/>
            <a:gd name="adj4" fmla="val 12575511"/>
            <a:gd name="adj5" fmla="val 2373"/>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114ADED-3FC2-4004-9149-225744E6A576}">
      <dsp:nvSpPr>
        <dsp:cNvPr id="0" name=""/>
        <dsp:cNvSpPr/>
      </dsp:nvSpPr>
      <dsp:spPr>
        <a:xfrm>
          <a:off x="3851511" y="1677237"/>
          <a:ext cx="880177" cy="350017"/>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2700" rIns="19050" bIns="12700" numCol="1" spcCol="1270" anchor="ctr" anchorCtr="0">
          <a:noAutofit/>
        </a:bodyPr>
        <a:lstStyle/>
        <a:p>
          <a:pPr lvl="0" algn="ctr" defTabSz="444500" latinLnBrk="1">
            <a:lnSpc>
              <a:spcPct val="90000"/>
            </a:lnSpc>
            <a:spcBef>
              <a:spcPct val="0"/>
            </a:spcBef>
            <a:spcAft>
              <a:spcPct val="35000"/>
            </a:spcAft>
          </a:pPr>
          <a:r>
            <a:rPr lang="en-US" altLang="ko-KR" sz="1000" kern="1200" dirty="0" smtClean="0"/>
            <a:t>Marketing</a:t>
          </a:r>
          <a:endParaRPr lang="ko-KR" altLang="en-US" sz="1000" kern="1200" dirty="0"/>
        </a:p>
      </dsp:txBody>
      <dsp:txXfrm>
        <a:off x="3861763" y="1687489"/>
        <a:ext cx="859673" cy="329513"/>
      </dsp:txXfrm>
    </dsp:sp>
    <dsp:sp modelId="{08AF238F-19F1-499B-9A0B-18805CF6FDCA}">
      <dsp:nvSpPr>
        <dsp:cNvPr id="0" name=""/>
        <dsp:cNvSpPr/>
      </dsp:nvSpPr>
      <dsp:spPr>
        <a:xfrm>
          <a:off x="4841245" y="1852246"/>
          <a:ext cx="990200" cy="816707"/>
        </a:xfrm>
        <a:prstGeom prst="roundRect">
          <a:avLst>
            <a:gd name="adj" fmla="val 10000"/>
          </a:avLst>
        </a:prstGeom>
        <a:solidFill>
          <a:schemeClr val="lt1">
            <a:alpha val="90000"/>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0101DC4-B990-4C20-8AE8-6EC5A402AB1F}">
      <dsp:nvSpPr>
        <dsp:cNvPr id="0" name=""/>
        <dsp:cNvSpPr/>
      </dsp:nvSpPr>
      <dsp:spPr>
        <a:xfrm>
          <a:off x="5061290" y="2493945"/>
          <a:ext cx="880177" cy="350017"/>
        </a:xfrm>
        <a:prstGeom prst="roundRect">
          <a:avLst>
            <a:gd name="adj" fmla="val 1000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2700" rIns="19050" bIns="12700" numCol="1" spcCol="1270" anchor="ctr" anchorCtr="0">
          <a:noAutofit/>
        </a:bodyPr>
        <a:lstStyle/>
        <a:p>
          <a:pPr lvl="0" algn="ctr" defTabSz="444500" latinLnBrk="1">
            <a:lnSpc>
              <a:spcPct val="90000"/>
            </a:lnSpc>
            <a:spcBef>
              <a:spcPct val="0"/>
            </a:spcBef>
            <a:spcAft>
              <a:spcPct val="35000"/>
            </a:spcAft>
          </a:pPr>
          <a:r>
            <a:rPr lang="en-US" altLang="ko-KR" sz="1000" kern="1200" dirty="0" smtClean="0"/>
            <a:t>Profit</a:t>
          </a:r>
          <a:endParaRPr lang="ko-KR" altLang="en-US" sz="1000" kern="1200" dirty="0"/>
        </a:p>
      </dsp:txBody>
      <dsp:txXfrm>
        <a:off x="5071542" y="2504197"/>
        <a:ext cx="859673" cy="32951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AD86AC-F922-4EB0-B0AB-8DD5B76AA1B9}">
      <dsp:nvSpPr>
        <dsp:cNvPr id="0" name=""/>
        <dsp:cNvSpPr/>
      </dsp:nvSpPr>
      <dsp:spPr>
        <a:xfrm>
          <a:off x="0" y="254000"/>
          <a:ext cx="6096000" cy="3810000"/>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7717D8D-8988-48FF-BB28-909CA714E04C}">
      <dsp:nvSpPr>
        <dsp:cNvPr id="0" name=""/>
        <dsp:cNvSpPr/>
      </dsp:nvSpPr>
      <dsp:spPr>
        <a:xfrm>
          <a:off x="774192" y="2756661"/>
          <a:ext cx="158496" cy="15849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31C84D5-F254-49B7-9D4B-E83F8DC7EC3F}">
      <dsp:nvSpPr>
        <dsp:cNvPr id="0" name=""/>
        <dsp:cNvSpPr/>
      </dsp:nvSpPr>
      <dsp:spPr>
        <a:xfrm>
          <a:off x="853440" y="2835910"/>
          <a:ext cx="1420368" cy="11010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984" tIns="0" rIns="0" bIns="0" numCol="1" spcCol="1270" anchor="t" anchorCtr="0">
          <a:noAutofit/>
        </a:bodyPr>
        <a:lstStyle/>
        <a:p>
          <a:pPr lvl="0" algn="l" defTabSz="1644650" latinLnBrk="1">
            <a:lnSpc>
              <a:spcPct val="90000"/>
            </a:lnSpc>
            <a:spcBef>
              <a:spcPct val="0"/>
            </a:spcBef>
            <a:spcAft>
              <a:spcPct val="35000"/>
            </a:spcAft>
          </a:pPr>
          <a:r>
            <a:rPr lang="en-US" altLang="ko-KR" sz="3700" kern="1200" dirty="0" smtClean="0"/>
            <a:t>$100</a:t>
          </a:r>
          <a:br>
            <a:rPr lang="en-US" altLang="ko-KR" sz="3700" kern="1200" dirty="0" smtClean="0"/>
          </a:br>
          <a:r>
            <a:rPr lang="en-US" altLang="ko-KR" sz="3700" kern="1200" dirty="0" smtClean="0"/>
            <a:t>today</a:t>
          </a:r>
          <a:endParaRPr lang="ko-KR" altLang="en-US" sz="3700" kern="1200" dirty="0"/>
        </a:p>
      </dsp:txBody>
      <dsp:txXfrm>
        <a:off x="853440" y="2835910"/>
        <a:ext cx="1420368" cy="1101090"/>
      </dsp:txXfrm>
    </dsp:sp>
    <dsp:sp modelId="{1E54CC95-44BA-4312-A782-784827627DBF}">
      <dsp:nvSpPr>
        <dsp:cNvPr id="0" name=""/>
        <dsp:cNvSpPr/>
      </dsp:nvSpPr>
      <dsp:spPr>
        <a:xfrm>
          <a:off x="2173224" y="1721103"/>
          <a:ext cx="286512" cy="28651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FB98B1C-EAD8-4804-9E8A-94F055FE68CD}">
      <dsp:nvSpPr>
        <dsp:cNvPr id="0" name=""/>
        <dsp:cNvSpPr/>
      </dsp:nvSpPr>
      <dsp:spPr>
        <a:xfrm>
          <a:off x="2316480" y="1864359"/>
          <a:ext cx="1463040" cy="2072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1817" tIns="0" rIns="0" bIns="0" numCol="1" spcCol="1270" anchor="t" anchorCtr="0">
          <a:noAutofit/>
        </a:bodyPr>
        <a:lstStyle/>
        <a:p>
          <a:pPr lvl="0" algn="l" defTabSz="1644650" latinLnBrk="1">
            <a:lnSpc>
              <a:spcPct val="90000"/>
            </a:lnSpc>
            <a:spcBef>
              <a:spcPct val="0"/>
            </a:spcBef>
            <a:spcAft>
              <a:spcPct val="35000"/>
            </a:spcAft>
          </a:pPr>
          <a:r>
            <a:rPr lang="en-US" altLang="ko-KR" sz="3700" kern="1200" dirty="0" smtClean="0"/>
            <a:t>$110</a:t>
          </a:r>
          <a:br>
            <a:rPr lang="en-US" altLang="ko-KR" sz="3700" kern="1200" dirty="0" smtClean="0"/>
          </a:br>
          <a:r>
            <a:rPr lang="en-US" altLang="ko-KR" sz="3700" kern="1200" dirty="0" smtClean="0"/>
            <a:t>one</a:t>
          </a:r>
          <a:br>
            <a:rPr lang="en-US" altLang="ko-KR" sz="3700" kern="1200" dirty="0" smtClean="0"/>
          </a:br>
          <a:r>
            <a:rPr lang="en-US" altLang="ko-KR" sz="3700" kern="1200" dirty="0" smtClean="0"/>
            <a:t>year</a:t>
          </a:r>
          <a:br>
            <a:rPr lang="en-US" altLang="ko-KR" sz="3700" kern="1200" dirty="0" smtClean="0"/>
          </a:br>
          <a:r>
            <a:rPr lang="en-US" altLang="ko-KR" sz="3700" kern="1200" dirty="0" smtClean="0"/>
            <a:t>later</a:t>
          </a:r>
          <a:endParaRPr lang="ko-KR" altLang="en-US" sz="3700" kern="1200" dirty="0"/>
        </a:p>
      </dsp:txBody>
      <dsp:txXfrm>
        <a:off x="2316480" y="1864359"/>
        <a:ext cx="1463040" cy="2072640"/>
      </dsp:txXfrm>
    </dsp:sp>
    <dsp:sp modelId="{BD04F34B-B599-4333-B94B-9991BDE79C12}">
      <dsp:nvSpPr>
        <dsp:cNvPr id="0" name=""/>
        <dsp:cNvSpPr/>
      </dsp:nvSpPr>
      <dsp:spPr>
        <a:xfrm>
          <a:off x="3855720" y="1090929"/>
          <a:ext cx="396240" cy="39624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A136FAD-FDD5-4BC8-85D6-5833043F1E85}">
      <dsp:nvSpPr>
        <dsp:cNvPr id="0" name=""/>
        <dsp:cNvSpPr/>
      </dsp:nvSpPr>
      <dsp:spPr>
        <a:xfrm>
          <a:off x="4053840" y="1289049"/>
          <a:ext cx="1463040" cy="26479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9959" tIns="0" rIns="0" bIns="0" numCol="1" spcCol="1270" anchor="t" anchorCtr="0">
          <a:noAutofit/>
        </a:bodyPr>
        <a:lstStyle/>
        <a:p>
          <a:pPr lvl="0" algn="l" defTabSz="1644650" latinLnBrk="1">
            <a:lnSpc>
              <a:spcPct val="90000"/>
            </a:lnSpc>
            <a:spcBef>
              <a:spcPct val="0"/>
            </a:spcBef>
            <a:spcAft>
              <a:spcPct val="35000"/>
            </a:spcAft>
          </a:pPr>
          <a:r>
            <a:rPr lang="en-US" altLang="ko-KR" sz="3700" kern="1200" dirty="0" smtClean="0"/>
            <a:t>$121</a:t>
          </a:r>
          <a:br>
            <a:rPr lang="en-US" altLang="ko-KR" sz="3700" kern="1200" dirty="0" smtClean="0"/>
          </a:br>
          <a:r>
            <a:rPr lang="en-US" altLang="ko-KR" sz="3700" kern="1200" dirty="0" smtClean="0"/>
            <a:t>two</a:t>
          </a:r>
          <a:br>
            <a:rPr lang="en-US" altLang="ko-KR" sz="3700" kern="1200" dirty="0" smtClean="0"/>
          </a:br>
          <a:r>
            <a:rPr lang="en-US" altLang="ko-KR" sz="3700" kern="1200" dirty="0" smtClean="0"/>
            <a:t>years</a:t>
          </a:r>
          <a:br>
            <a:rPr lang="en-US" altLang="ko-KR" sz="3700" kern="1200" dirty="0" smtClean="0"/>
          </a:br>
          <a:r>
            <a:rPr lang="en-US" altLang="ko-KR" sz="3700" kern="1200" dirty="0" smtClean="0"/>
            <a:t>later</a:t>
          </a:r>
          <a:endParaRPr lang="ko-KR" altLang="en-US" sz="3700" kern="1200" dirty="0"/>
        </a:p>
      </dsp:txBody>
      <dsp:txXfrm>
        <a:off x="4053840" y="1289049"/>
        <a:ext cx="1463040" cy="2647950"/>
      </dsp:txXfrm>
    </dsp:sp>
  </dsp:spTree>
</dsp:drawing>
</file>

<file path=ppt/diagrams/layout1.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1653F83-B46C-4EA8-AB38-D1A4421804CA}"/>
              </a:ext>
            </a:extLst>
          </p:cNvPr>
          <p:cNvSpPr>
            <a:spLocks noGrp="1"/>
          </p:cNvSpPr>
          <p:nvPr>
            <p:ph type="hdr" sz="quarter"/>
          </p:nvPr>
        </p:nvSpPr>
        <p:spPr>
          <a:xfrm>
            <a:off x="0" y="0"/>
            <a:ext cx="4029075" cy="352425"/>
          </a:xfrm>
          <a:prstGeom prst="rect">
            <a:avLst/>
          </a:prstGeom>
        </p:spPr>
        <p:txBody>
          <a:bodyPr vert="horz" lIns="93177" tIns="46589" rIns="93177" bIns="46589" rtlCol="0"/>
          <a:lstStyle>
            <a:lvl1pPr algn="l" eaLnBrk="1" hangingPunct="1">
              <a:defRPr sz="1200">
                <a:latin typeface="Arial" charset="0"/>
              </a:defRPr>
            </a:lvl1pPr>
          </a:lstStyle>
          <a:p>
            <a:pPr>
              <a:defRPr/>
            </a:pPr>
            <a:endParaRPr lang="en-US"/>
          </a:p>
        </p:txBody>
      </p:sp>
      <p:sp>
        <p:nvSpPr>
          <p:cNvPr id="3" name="Date Placeholder 2">
            <a:extLst>
              <a:ext uri="{FF2B5EF4-FFF2-40B4-BE49-F238E27FC236}">
                <a16:creationId xmlns:a16="http://schemas.microsoft.com/office/drawing/2014/main" id="{51A82021-0D7A-4354-BCAD-63D6119BE9BC}"/>
              </a:ext>
            </a:extLst>
          </p:cNvPr>
          <p:cNvSpPr>
            <a:spLocks noGrp="1"/>
          </p:cNvSpPr>
          <p:nvPr>
            <p:ph type="dt" sz="quarter" idx="1"/>
          </p:nvPr>
        </p:nvSpPr>
        <p:spPr>
          <a:xfrm>
            <a:off x="5265738" y="0"/>
            <a:ext cx="4029075" cy="352425"/>
          </a:xfrm>
          <a:prstGeom prst="rect">
            <a:avLst/>
          </a:prstGeom>
        </p:spPr>
        <p:txBody>
          <a:bodyPr vert="horz" lIns="93177" tIns="46589" rIns="93177" bIns="46589" rtlCol="0"/>
          <a:lstStyle>
            <a:lvl1pPr algn="r" eaLnBrk="1" hangingPunct="1">
              <a:defRPr sz="1200">
                <a:latin typeface="Arial" charset="0"/>
              </a:defRPr>
            </a:lvl1pPr>
          </a:lstStyle>
          <a:p>
            <a:pPr>
              <a:defRPr/>
            </a:pPr>
            <a:fld id="{D911053B-5B10-459F-A799-B1487DFF6FF6}" type="datetimeFigureOut">
              <a:rPr lang="en-US"/>
              <a:pPr>
                <a:defRPr/>
              </a:pPr>
              <a:t>1/29/2024</a:t>
            </a:fld>
            <a:endParaRPr lang="en-US"/>
          </a:p>
        </p:txBody>
      </p:sp>
      <p:sp>
        <p:nvSpPr>
          <p:cNvPr id="4" name="Footer Placeholder 3">
            <a:extLst>
              <a:ext uri="{FF2B5EF4-FFF2-40B4-BE49-F238E27FC236}">
                <a16:creationId xmlns:a16="http://schemas.microsoft.com/office/drawing/2014/main" id="{FC8C17A4-7B27-4272-9426-BD7962A65E06}"/>
              </a:ext>
            </a:extLst>
          </p:cNvPr>
          <p:cNvSpPr>
            <a:spLocks noGrp="1"/>
          </p:cNvSpPr>
          <p:nvPr>
            <p:ph type="ftr" sz="quarter" idx="2"/>
          </p:nvPr>
        </p:nvSpPr>
        <p:spPr>
          <a:xfrm>
            <a:off x="0" y="6657975"/>
            <a:ext cx="4029075" cy="352425"/>
          </a:xfrm>
          <a:prstGeom prst="rect">
            <a:avLst/>
          </a:prstGeom>
        </p:spPr>
        <p:txBody>
          <a:bodyPr vert="horz" lIns="93177" tIns="46589" rIns="93177" bIns="46589" rtlCol="0" anchor="b"/>
          <a:lstStyle>
            <a:lvl1pPr algn="l" eaLnBrk="1" hangingPunct="1">
              <a:defRPr sz="1200">
                <a:latin typeface="Arial" charset="0"/>
              </a:defRPr>
            </a:lvl1pPr>
          </a:lstStyle>
          <a:p>
            <a:pPr>
              <a:defRPr/>
            </a:pPr>
            <a:endParaRPr lang="en-US"/>
          </a:p>
        </p:txBody>
      </p:sp>
      <p:sp>
        <p:nvSpPr>
          <p:cNvPr id="5" name="Slide Number Placeholder 4">
            <a:extLst>
              <a:ext uri="{FF2B5EF4-FFF2-40B4-BE49-F238E27FC236}">
                <a16:creationId xmlns:a16="http://schemas.microsoft.com/office/drawing/2014/main" id="{B0FE6B26-4AF0-4785-88E8-ADF49F077DE6}"/>
              </a:ext>
            </a:extLst>
          </p:cNvPr>
          <p:cNvSpPr>
            <a:spLocks noGrp="1"/>
          </p:cNvSpPr>
          <p:nvPr>
            <p:ph type="sldNum" sz="quarter" idx="3"/>
          </p:nvPr>
        </p:nvSpPr>
        <p:spPr>
          <a:xfrm>
            <a:off x="5265738" y="6657975"/>
            <a:ext cx="4029075" cy="352425"/>
          </a:xfrm>
          <a:prstGeom prst="rect">
            <a:avLst/>
          </a:prstGeom>
        </p:spPr>
        <p:txBody>
          <a:bodyPr vert="horz" wrap="square" lIns="93177" tIns="46589" rIns="93177" bIns="46589" numCol="1" anchor="b" anchorCtr="0" compatLnSpc="1">
            <a:prstTxWarp prst="textNoShape">
              <a:avLst/>
            </a:prstTxWarp>
          </a:bodyPr>
          <a:lstStyle>
            <a:lvl1pPr algn="r" eaLnBrk="1" hangingPunct="1">
              <a:defRPr sz="1200">
                <a:latin typeface="Arial" charset="0"/>
              </a:defRPr>
            </a:lvl1pPr>
          </a:lstStyle>
          <a:p>
            <a:pPr>
              <a:defRPr/>
            </a:pPr>
            <a:fld id="{360D3BD4-3C1A-4228-965E-16D65A4C0F10}"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8EFDE08A-9283-4161-B78D-FC188E15C9A0}"/>
              </a:ext>
            </a:extLst>
          </p:cNvPr>
          <p:cNvSpPr>
            <a:spLocks noGrp="1" noChangeArrowheads="1"/>
          </p:cNvSpPr>
          <p:nvPr>
            <p:ph type="hdr" sz="quarter"/>
          </p:nvPr>
        </p:nvSpPr>
        <p:spPr bwMode="auto">
          <a:xfrm>
            <a:off x="0" y="0"/>
            <a:ext cx="4029075" cy="3508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eaLnBrk="1" hangingPunct="1">
              <a:defRPr sz="1200">
                <a:latin typeface="Times New Roman" pitchFamily="18" charset="0"/>
              </a:defRPr>
            </a:lvl1pPr>
          </a:lstStyle>
          <a:p>
            <a:pPr>
              <a:defRPr/>
            </a:pPr>
            <a:endParaRPr lang="en-US"/>
          </a:p>
        </p:txBody>
      </p:sp>
      <p:sp>
        <p:nvSpPr>
          <p:cNvPr id="23555" name="Rectangle 3">
            <a:extLst>
              <a:ext uri="{FF2B5EF4-FFF2-40B4-BE49-F238E27FC236}">
                <a16:creationId xmlns:a16="http://schemas.microsoft.com/office/drawing/2014/main" id="{760645C5-F057-4CFD-A7A6-93D39B46ABA3}"/>
              </a:ext>
            </a:extLst>
          </p:cNvPr>
          <p:cNvSpPr>
            <a:spLocks noGrp="1" noChangeArrowheads="1"/>
          </p:cNvSpPr>
          <p:nvPr>
            <p:ph type="dt" idx="1"/>
          </p:nvPr>
        </p:nvSpPr>
        <p:spPr bwMode="auto">
          <a:xfrm>
            <a:off x="5267325" y="0"/>
            <a:ext cx="4029075" cy="3508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eaLnBrk="1" hangingPunct="1">
              <a:defRPr sz="1200">
                <a:latin typeface="Times New Roman" pitchFamily="18" charset="0"/>
              </a:defRPr>
            </a:lvl1pPr>
          </a:lstStyle>
          <a:p>
            <a:pPr>
              <a:defRPr/>
            </a:pPr>
            <a:endParaRPr lang="en-US"/>
          </a:p>
        </p:txBody>
      </p:sp>
      <p:sp>
        <p:nvSpPr>
          <p:cNvPr id="15364" name="Rectangle 4"/>
          <p:cNvSpPr>
            <a:spLocks noGrp="1" noRot="1" noChangeAspect="1" noChangeArrowheads="1" noTextEdit="1"/>
          </p:cNvSpPr>
          <p:nvPr>
            <p:ph type="sldImg" idx="2"/>
          </p:nvPr>
        </p:nvSpPr>
        <p:spPr bwMode="auto">
          <a:xfrm>
            <a:off x="2895600" y="525463"/>
            <a:ext cx="3505200" cy="26289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7" name="Rectangle 5">
            <a:extLst>
              <a:ext uri="{FF2B5EF4-FFF2-40B4-BE49-F238E27FC236}">
                <a16:creationId xmlns:a16="http://schemas.microsoft.com/office/drawing/2014/main" id="{C4F77A50-4000-40E2-A98F-BA8072D4EA90}"/>
              </a:ext>
            </a:extLst>
          </p:cNvPr>
          <p:cNvSpPr>
            <a:spLocks noGrp="1" noChangeArrowheads="1"/>
          </p:cNvSpPr>
          <p:nvPr>
            <p:ph type="body" sz="quarter" idx="3"/>
          </p:nvPr>
        </p:nvSpPr>
        <p:spPr bwMode="auto">
          <a:xfrm>
            <a:off x="1239838" y="3330575"/>
            <a:ext cx="6816725" cy="3154363"/>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3558" name="Rectangle 6">
            <a:extLst>
              <a:ext uri="{FF2B5EF4-FFF2-40B4-BE49-F238E27FC236}">
                <a16:creationId xmlns:a16="http://schemas.microsoft.com/office/drawing/2014/main" id="{530E1A0E-D69E-452F-A221-0F8B998CCB11}"/>
              </a:ext>
            </a:extLst>
          </p:cNvPr>
          <p:cNvSpPr>
            <a:spLocks noGrp="1" noChangeArrowheads="1"/>
          </p:cNvSpPr>
          <p:nvPr>
            <p:ph type="ftr" sz="quarter" idx="4"/>
          </p:nvPr>
        </p:nvSpPr>
        <p:spPr bwMode="auto">
          <a:xfrm>
            <a:off x="0" y="6659563"/>
            <a:ext cx="4029075" cy="350837"/>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eaLnBrk="1" hangingPunct="1">
              <a:defRPr sz="1200">
                <a:latin typeface="Times New Roman" pitchFamily="18" charset="0"/>
              </a:defRPr>
            </a:lvl1pPr>
          </a:lstStyle>
          <a:p>
            <a:pPr>
              <a:defRPr/>
            </a:pPr>
            <a:endParaRPr lang="en-US"/>
          </a:p>
        </p:txBody>
      </p:sp>
      <p:sp>
        <p:nvSpPr>
          <p:cNvPr id="23559" name="Rectangle 7">
            <a:extLst>
              <a:ext uri="{FF2B5EF4-FFF2-40B4-BE49-F238E27FC236}">
                <a16:creationId xmlns:a16="http://schemas.microsoft.com/office/drawing/2014/main" id="{8E5AAD29-53DB-405A-AD79-F3210AF79DEB}"/>
              </a:ext>
            </a:extLst>
          </p:cNvPr>
          <p:cNvSpPr>
            <a:spLocks noGrp="1" noChangeArrowheads="1"/>
          </p:cNvSpPr>
          <p:nvPr>
            <p:ph type="sldNum" sz="quarter" idx="5"/>
          </p:nvPr>
        </p:nvSpPr>
        <p:spPr bwMode="auto">
          <a:xfrm>
            <a:off x="5267325" y="6659563"/>
            <a:ext cx="4029075" cy="350837"/>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eaLnBrk="1" hangingPunct="1">
              <a:defRPr sz="1200">
                <a:latin typeface="Times New Roman" panose="02020603050405020304" pitchFamily="18" charset="0"/>
              </a:defRPr>
            </a:lvl1pPr>
          </a:lstStyle>
          <a:p>
            <a:pPr>
              <a:defRPr/>
            </a:pPr>
            <a:fld id="{03FF2CB8-45E2-42E8-B447-C78BBAE71969}"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ChangeArrowheads="1" noTextEdit="1"/>
          </p:cNvSpPr>
          <p:nvPr>
            <p:ph type="sldImg"/>
          </p:nvPr>
        </p:nvSpPr>
        <p:spPr>
          <a:ln/>
        </p:spPr>
      </p:sp>
      <p:sp>
        <p:nvSpPr>
          <p:cNvPr id="337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337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023A9386-99A7-4B26-91C7-70375AB048CA}" type="slidenum">
              <a:rPr lang="en-US" altLang="en-US" smtClean="0">
                <a:latin typeface="Times New Roman" panose="02020603050405020304" pitchFamily="18" charset="0"/>
              </a:rPr>
              <a:pPr/>
              <a:t>16</a:t>
            </a:fld>
            <a:endParaRPr lang="en-US" altLang="en-US" smtClean="0">
              <a:latin typeface="Times New Roman" panose="02020603050405020304" pitchFamily="18"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399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399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DD58AFC9-4173-4679-A64D-7E513A60D95D}" type="slidenum">
              <a:rPr lang="en-US" altLang="en-US" smtClean="0">
                <a:latin typeface="Times New Roman" panose="02020603050405020304" pitchFamily="18" charset="0"/>
              </a:rPr>
              <a:pPr/>
              <a:t>21</a:t>
            </a:fld>
            <a:endParaRPr lang="en-US" altLang="en-US" smtClean="0">
              <a:latin typeface="Times New Roman" panose="02020603050405020304" pitchFamily="18"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a:ln/>
        </p:spPr>
      </p:sp>
      <p:sp>
        <p:nvSpPr>
          <p:cNvPr id="419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419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87A2750F-CE79-4522-8F2E-FB7E9B2C3525}" type="slidenum">
              <a:rPr lang="en-US" altLang="en-US" smtClean="0">
                <a:latin typeface="Times New Roman" panose="02020603050405020304" pitchFamily="18" charset="0"/>
              </a:rPr>
              <a:pPr/>
              <a:t>22</a:t>
            </a:fld>
            <a:endParaRPr lang="en-US" altLang="en-US" smtClean="0">
              <a:latin typeface="Times New Roman" panose="02020603050405020304" pitchFamily="18"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ln/>
        </p:spPr>
      </p:sp>
      <p:sp>
        <p:nvSpPr>
          <p:cNvPr id="450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450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3C4D7C93-DD33-484E-975E-377798CFF7BC}" type="slidenum">
              <a:rPr lang="en-US" altLang="en-US" smtClean="0">
                <a:latin typeface="Times New Roman" panose="02020603050405020304" pitchFamily="18" charset="0"/>
              </a:rPr>
              <a:pPr/>
              <a:t>24</a:t>
            </a:fld>
            <a:endParaRPr lang="en-US" altLang="en-US" smtClean="0">
              <a:latin typeface="Times New Roman" panose="02020603050405020304" pitchFamily="18"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ln/>
        </p:spPr>
      </p:sp>
      <p:sp>
        <p:nvSpPr>
          <p:cNvPr id="471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471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BA7A7BA6-1E25-4EE5-813A-DDC63950C27E}" type="slidenum">
              <a:rPr lang="en-US" altLang="en-US" smtClean="0">
                <a:latin typeface="Times New Roman" panose="02020603050405020304" pitchFamily="18" charset="0"/>
              </a:rPr>
              <a:pPr/>
              <a:t>25</a:t>
            </a:fld>
            <a:endParaRPr lang="en-US" altLang="en-US" smtClean="0">
              <a:latin typeface="Times New Roman" panose="02020603050405020304" pitchFamily="18"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a:ln/>
        </p:spPr>
      </p:sp>
      <p:sp>
        <p:nvSpPr>
          <p:cNvPr id="501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5018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50E4B74B-AF3A-4797-BAD3-E3322C3E11C9}" type="slidenum">
              <a:rPr lang="en-US" altLang="en-US" smtClean="0">
                <a:latin typeface="Times New Roman" panose="02020603050405020304" pitchFamily="18" charset="0"/>
              </a:rPr>
              <a:pPr/>
              <a:t>27</a:t>
            </a:fld>
            <a:endParaRPr lang="en-US" altLang="en-US" smtClean="0">
              <a:latin typeface="Times New Roman" panose="02020603050405020304" pitchFamily="18"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a:ln/>
        </p:spPr>
      </p:sp>
      <p:sp>
        <p:nvSpPr>
          <p:cNvPr id="522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522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DD03F8B9-C69E-413D-BBA2-EDA4B9E57740}" type="slidenum">
              <a:rPr lang="en-US" altLang="en-US" smtClean="0">
                <a:latin typeface="Times New Roman" panose="02020603050405020304" pitchFamily="18" charset="0"/>
              </a:rPr>
              <a:pPr/>
              <a:t>28</a:t>
            </a:fld>
            <a:endParaRPr lang="en-US" altLang="en-US" smtClean="0">
              <a:latin typeface="Times New Roman" panose="02020603050405020304" pitchFamily="18"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ln/>
        </p:spPr>
      </p:sp>
      <p:sp>
        <p:nvSpPr>
          <p:cNvPr id="542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542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28860489-14D0-4995-916A-08A546407EE9}" type="slidenum">
              <a:rPr lang="en-US" altLang="en-US" smtClean="0">
                <a:latin typeface="Times New Roman" panose="02020603050405020304" pitchFamily="18" charset="0"/>
              </a:rPr>
              <a:pPr/>
              <a:t>29</a:t>
            </a:fld>
            <a:endParaRPr lang="en-US" altLang="en-US" smtClean="0">
              <a:latin typeface="Times New Roman" panose="02020603050405020304" pitchFamily="18"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a:ln/>
        </p:spPr>
      </p:sp>
      <p:sp>
        <p:nvSpPr>
          <p:cNvPr id="563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5632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D17A7E7-30C1-4927-9D85-BC9F25F14CD1}" type="slidenum">
              <a:rPr lang="en-US" altLang="en-US" smtClean="0">
                <a:latin typeface="Times New Roman" panose="02020603050405020304" pitchFamily="18" charset="0"/>
              </a:rPr>
              <a:pPr/>
              <a:t>30</a:t>
            </a:fld>
            <a:endParaRPr lang="en-US" altLang="en-US" smtClean="0">
              <a:latin typeface="Times New Roman" panose="02020603050405020304"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eaLnBrk="1" hangingPunct="1">
              <a:defRPr>
                <a:latin typeface="Arial" charset="0"/>
              </a:defRPr>
            </a:lvl1pPr>
          </a:lstStyle>
          <a:p>
            <a:pPr>
              <a:defRPr/>
            </a:pPr>
            <a:endParaRPr lang="en-US" alt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eaLnBrk="1" hangingPunct="1">
              <a:defRPr>
                <a:latin typeface="Arial" charset="0"/>
              </a:defRPr>
            </a:lvl1pPr>
          </a:lstStyle>
          <a:p>
            <a:pPr>
              <a:defRPr/>
            </a:pPr>
            <a:r>
              <a:rPr lang="en-US" altLang="en-US"/>
              <a:t>Contemporary Engineering Economics, 6th ed, Pearson (c) 2015</a:t>
            </a: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eaLnBrk="1" hangingPunct="1">
              <a:defRPr>
                <a:latin typeface="Arial" charset="0"/>
              </a:defRPr>
            </a:lvl1pPr>
          </a:lstStyle>
          <a:p>
            <a:pPr>
              <a:defRPr/>
            </a:pPr>
            <a:fld id="{1ED877EE-74A3-420F-A91F-97DDCAEC94A8}" type="slidenum">
              <a:rPr lang="en-US" altLang="en-US"/>
              <a:pPr>
                <a:defRPr/>
              </a:pPr>
              <a:t>‹#›</a:t>
            </a:fld>
            <a:endParaRPr lang="en-US" altLang="en-US"/>
          </a:p>
        </p:txBody>
      </p:sp>
    </p:spTree>
    <p:extLst>
      <p:ext uri="{BB962C8B-B14F-4D97-AF65-F5344CB8AC3E}">
        <p14:creationId xmlns:p14="http://schemas.microsoft.com/office/powerpoint/2010/main" val="3975390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eaLnBrk="1" hangingPunct="1">
              <a:defRPr>
                <a:latin typeface="Arial" charset="0"/>
              </a:defRPr>
            </a:lvl1pPr>
          </a:lstStyle>
          <a:p>
            <a:pPr>
              <a:defRPr/>
            </a:pPr>
            <a:endParaRPr lang="en-US" alt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eaLnBrk="1" hangingPunct="1">
              <a:defRPr>
                <a:latin typeface="Arial" charset="0"/>
              </a:defRPr>
            </a:lvl1pPr>
          </a:lstStyle>
          <a:p>
            <a:pPr>
              <a:defRPr/>
            </a:pPr>
            <a:r>
              <a:rPr lang="en-US" altLang="en-US"/>
              <a:t>Contemporary Engineering Economics, 4th edition, © 2007</a:t>
            </a: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eaLnBrk="1" hangingPunct="1">
              <a:defRPr>
                <a:latin typeface="Arial" charset="0"/>
              </a:defRPr>
            </a:lvl1pPr>
          </a:lstStyle>
          <a:p>
            <a:pPr>
              <a:defRPr/>
            </a:pPr>
            <a:fld id="{474F69D6-28AA-4CDA-AA86-30507D593385}" type="slidenum">
              <a:rPr lang="en-US" altLang="en-US"/>
              <a:pPr>
                <a:defRPr/>
              </a:pPr>
              <a:t>‹#›</a:t>
            </a:fld>
            <a:endParaRPr lang="en-US" altLang="en-US"/>
          </a:p>
        </p:txBody>
      </p:sp>
    </p:spTree>
    <p:extLst>
      <p:ext uri="{BB962C8B-B14F-4D97-AF65-F5344CB8AC3E}">
        <p14:creationId xmlns:p14="http://schemas.microsoft.com/office/powerpoint/2010/main" val="24038418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eaLnBrk="1" hangingPunct="1">
              <a:defRPr>
                <a:latin typeface="Arial" charset="0"/>
              </a:defRPr>
            </a:lvl1pPr>
          </a:lstStyle>
          <a:p>
            <a:pPr>
              <a:defRPr/>
            </a:pPr>
            <a:endParaRPr lang="en-US" alt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eaLnBrk="1" hangingPunct="1">
              <a:defRPr>
                <a:latin typeface="Arial" charset="0"/>
              </a:defRPr>
            </a:lvl1pPr>
          </a:lstStyle>
          <a:p>
            <a:pPr>
              <a:defRPr/>
            </a:pPr>
            <a:r>
              <a:rPr lang="en-US" altLang="en-US"/>
              <a:t>Contemporary Engineering Economics, 4th edition, © 2007</a:t>
            </a: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eaLnBrk="1" hangingPunct="1">
              <a:defRPr>
                <a:latin typeface="Arial" charset="0"/>
              </a:defRPr>
            </a:lvl1pPr>
          </a:lstStyle>
          <a:p>
            <a:pPr>
              <a:defRPr/>
            </a:pPr>
            <a:fld id="{5C7E861F-B774-459B-8031-6E67FA311382}" type="slidenum">
              <a:rPr lang="en-US" altLang="en-US"/>
              <a:pPr>
                <a:defRPr/>
              </a:pPr>
              <a:t>‹#›</a:t>
            </a:fld>
            <a:endParaRPr lang="en-US" altLang="en-US"/>
          </a:p>
        </p:txBody>
      </p:sp>
    </p:spTree>
    <p:extLst>
      <p:ext uri="{BB962C8B-B14F-4D97-AF65-F5344CB8AC3E}">
        <p14:creationId xmlns:p14="http://schemas.microsoft.com/office/powerpoint/2010/main" val="4515748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530725"/>
          </a:xfrm>
        </p:spPr>
        <p:txBody>
          <a:bodyPr rtlCol="0">
            <a:normAutofit/>
          </a:bodyPr>
          <a:lstStyle/>
          <a:p>
            <a:pPr lvl="0"/>
            <a:r>
              <a:rPr lang="en-US" noProof="0" smtClean="0"/>
              <a:t>Click icon to add table</a:t>
            </a:r>
            <a:endParaRPr lang="en-US" noProof="0"/>
          </a:p>
        </p:txBody>
      </p:sp>
      <p:sp>
        <p:nvSpPr>
          <p:cNvPr id="4" name="Date Placeholder 3"/>
          <p:cNvSpPr>
            <a:spLocks noGrp="1"/>
          </p:cNvSpPr>
          <p:nvPr>
            <p:ph type="dt" sz="half" idx="10"/>
          </p:nvPr>
        </p:nvSpPr>
        <p:spPr>
          <a:xfrm>
            <a:off x="457200" y="6243638"/>
            <a:ext cx="2133600" cy="457200"/>
          </a:xfrm>
          <a:prstGeom prst="rect">
            <a:avLst/>
          </a:prstGeom>
        </p:spPr>
        <p:txBody>
          <a:bodyPr/>
          <a:lstStyle>
            <a:lvl1pPr eaLnBrk="1" hangingPunct="1">
              <a:defRPr>
                <a:latin typeface="Arial" charset="0"/>
              </a:defRPr>
            </a:lvl1pPr>
          </a:lstStyle>
          <a:p>
            <a:pPr>
              <a:defRPr/>
            </a:pPr>
            <a:endParaRPr lang="en-US" altLang="en-US"/>
          </a:p>
        </p:txBody>
      </p:sp>
      <p:sp>
        <p:nvSpPr>
          <p:cNvPr id="5" name="Footer Placeholder 4"/>
          <p:cNvSpPr>
            <a:spLocks noGrp="1"/>
          </p:cNvSpPr>
          <p:nvPr>
            <p:ph type="ftr" sz="quarter" idx="11"/>
          </p:nvPr>
        </p:nvSpPr>
        <p:spPr>
          <a:xfrm>
            <a:off x="3124200" y="6248400"/>
            <a:ext cx="2895600" cy="457200"/>
          </a:xfrm>
          <a:prstGeom prst="rect">
            <a:avLst/>
          </a:prstGeom>
        </p:spPr>
        <p:txBody>
          <a:bodyPr/>
          <a:lstStyle>
            <a:lvl1pPr eaLnBrk="1" hangingPunct="1">
              <a:defRPr>
                <a:latin typeface="Arial" charset="0"/>
              </a:defRPr>
            </a:lvl1pPr>
          </a:lstStyle>
          <a:p>
            <a:pPr>
              <a:defRPr/>
            </a:pPr>
            <a:r>
              <a:rPr lang="en-US" altLang="en-US"/>
              <a:t>Contemporary Engineering Economics, 4th edition, © 2007</a:t>
            </a:r>
          </a:p>
        </p:txBody>
      </p:sp>
      <p:sp>
        <p:nvSpPr>
          <p:cNvPr id="6" name="Slide Number Placeholder 5"/>
          <p:cNvSpPr>
            <a:spLocks noGrp="1"/>
          </p:cNvSpPr>
          <p:nvPr>
            <p:ph type="sldNum" sz="quarter" idx="12"/>
          </p:nvPr>
        </p:nvSpPr>
        <p:spPr>
          <a:xfrm>
            <a:off x="6553200" y="6243638"/>
            <a:ext cx="2133600" cy="457200"/>
          </a:xfrm>
          <a:prstGeom prst="rect">
            <a:avLst/>
          </a:prstGeom>
        </p:spPr>
        <p:txBody>
          <a:bodyPr/>
          <a:lstStyle>
            <a:lvl1pPr eaLnBrk="1" hangingPunct="1">
              <a:defRPr>
                <a:latin typeface="Arial" charset="0"/>
              </a:defRPr>
            </a:lvl1pPr>
          </a:lstStyle>
          <a:p>
            <a:pPr>
              <a:defRPr/>
            </a:pPr>
            <a:fld id="{76B34010-9EBC-4721-ADE5-FE299B4FA5BC}" type="slidenum">
              <a:rPr lang="en-US" altLang="en-US"/>
              <a:pPr>
                <a:defRPr/>
              </a:pPr>
              <a:t>‹#›</a:t>
            </a:fld>
            <a:endParaRPr lang="en-US" altLang="en-US"/>
          </a:p>
        </p:txBody>
      </p:sp>
    </p:spTree>
    <p:extLst>
      <p:ext uri="{BB962C8B-B14F-4D97-AF65-F5344CB8AC3E}">
        <p14:creationId xmlns:p14="http://schemas.microsoft.com/office/powerpoint/2010/main" val="17779364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4648200" y="1600200"/>
            <a:ext cx="4038600" cy="4530725"/>
          </a:xfrm>
        </p:spPr>
        <p:txBody>
          <a:bodyPr rtlCol="0">
            <a:normAutofit/>
          </a:bodyPr>
          <a:lstStyle/>
          <a:p>
            <a:pPr lvl="0"/>
            <a:endParaRPr lang="en-US" noProof="0"/>
          </a:p>
        </p:txBody>
      </p:sp>
      <p:sp>
        <p:nvSpPr>
          <p:cNvPr id="5" name="Rectangle 4">
            <a:extLst>
              <a:ext uri="{FF2B5EF4-FFF2-40B4-BE49-F238E27FC236}">
                <a16:creationId xmlns:a16="http://schemas.microsoft.com/office/drawing/2014/main" id="{13050FE7-F06D-447B-A8CC-7D43F4C80FAE}"/>
              </a:ext>
            </a:extLst>
          </p:cNvPr>
          <p:cNvSpPr>
            <a:spLocks noGrp="1" noChangeArrowheads="1"/>
          </p:cNvSpPr>
          <p:nvPr>
            <p:ph type="dt" sz="half" idx="10"/>
          </p:nvPr>
        </p:nvSpPr>
        <p:spPr>
          <a:xfrm>
            <a:off x="0" y="0"/>
            <a:ext cx="0" cy="0"/>
          </a:xfrm>
        </p:spPr>
        <p:txBody>
          <a:bodyPr/>
          <a:lstStyle>
            <a:lvl1pPr eaLnBrk="1" hangingPunct="1">
              <a:defRPr>
                <a:latin typeface="Arial" charset="0"/>
              </a:defRPr>
            </a:lvl1pPr>
          </a:lstStyle>
          <a:p>
            <a:pPr>
              <a:defRPr/>
            </a:pPr>
            <a:endParaRPr lang="en-US" altLang="en-US"/>
          </a:p>
        </p:txBody>
      </p:sp>
      <p:sp>
        <p:nvSpPr>
          <p:cNvPr id="6" name="Rectangle 5">
            <a:extLst>
              <a:ext uri="{FF2B5EF4-FFF2-40B4-BE49-F238E27FC236}">
                <a16:creationId xmlns:a16="http://schemas.microsoft.com/office/drawing/2014/main" id="{52315EA2-F631-4EF0-AED1-B4C45DE647EA}"/>
              </a:ext>
            </a:extLst>
          </p:cNvPr>
          <p:cNvSpPr>
            <a:spLocks noGrp="1" noChangeArrowheads="1"/>
          </p:cNvSpPr>
          <p:nvPr>
            <p:ph type="ftr" sz="quarter" idx="11"/>
          </p:nvPr>
        </p:nvSpPr>
        <p:spPr>
          <a:xfrm>
            <a:off x="0" y="0"/>
            <a:ext cx="0" cy="0"/>
          </a:xfrm>
        </p:spPr>
        <p:txBody>
          <a:bodyPr/>
          <a:lstStyle>
            <a:lvl1pPr eaLnBrk="1" hangingPunct="1">
              <a:defRPr>
                <a:latin typeface="Arial" charset="0"/>
              </a:defRPr>
            </a:lvl1pPr>
          </a:lstStyle>
          <a:p>
            <a:pPr>
              <a:defRPr/>
            </a:pPr>
            <a:r>
              <a:rPr lang="en-US" altLang="en-US"/>
              <a:t>Contemporary Engineering Economics, 4th edition, © 2007</a:t>
            </a:r>
          </a:p>
        </p:txBody>
      </p:sp>
      <p:sp>
        <p:nvSpPr>
          <p:cNvPr id="7" name="Rectangle 6">
            <a:extLst>
              <a:ext uri="{FF2B5EF4-FFF2-40B4-BE49-F238E27FC236}">
                <a16:creationId xmlns:a16="http://schemas.microsoft.com/office/drawing/2014/main" id="{1EE06EF4-8EF8-4E8F-BD1D-072F11644D42}"/>
              </a:ext>
            </a:extLst>
          </p:cNvPr>
          <p:cNvSpPr>
            <a:spLocks noGrp="1" noChangeArrowheads="1"/>
          </p:cNvSpPr>
          <p:nvPr>
            <p:ph type="sldNum" sz="quarter" idx="12"/>
          </p:nvPr>
        </p:nvSpPr>
        <p:spPr>
          <a:xfrm>
            <a:off x="0" y="0"/>
            <a:ext cx="0" cy="0"/>
          </a:xfrm>
        </p:spPr>
        <p:txBody>
          <a:bodyPr/>
          <a:lstStyle>
            <a:lvl1pPr eaLnBrk="1" hangingPunct="1">
              <a:defRPr>
                <a:latin typeface="Arial" charset="0"/>
              </a:defRPr>
            </a:lvl1pPr>
          </a:lstStyle>
          <a:p>
            <a:pPr>
              <a:defRPr/>
            </a:pPr>
            <a:fld id="{FC12BFDF-41CF-4D02-935C-D050E43FB5F6}" type="slidenum">
              <a:rPr lang="en-US" altLang="en-US"/>
              <a:pPr>
                <a:defRPr/>
              </a:pPr>
              <a:t>‹#›</a:t>
            </a:fld>
            <a:endParaRPr lang="en-US" altLang="en-US"/>
          </a:p>
        </p:txBody>
      </p:sp>
    </p:spTree>
    <p:extLst>
      <p:ext uri="{BB962C8B-B14F-4D97-AF65-F5344CB8AC3E}">
        <p14:creationId xmlns:p14="http://schemas.microsoft.com/office/powerpoint/2010/main" val="37077480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eaLnBrk="1" hangingPunct="1">
              <a:defRPr>
                <a:latin typeface="Arial" charset="0"/>
              </a:defRPr>
            </a:lvl1pPr>
          </a:lstStyle>
          <a:p>
            <a:pPr>
              <a:defRPr/>
            </a:pPr>
            <a:endParaRPr lang="en-US" alt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eaLnBrk="1" hangingPunct="1">
              <a:defRPr>
                <a:latin typeface="Arial" charset="0"/>
              </a:defRPr>
            </a:lvl1pPr>
          </a:lstStyle>
          <a:p>
            <a:pPr>
              <a:defRPr/>
            </a:pPr>
            <a:r>
              <a:rPr lang="en-US" altLang="en-US"/>
              <a:t>Contemporary Engineering Economics, 4th edition, © 2007</a:t>
            </a: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eaLnBrk="1" hangingPunct="1">
              <a:defRPr>
                <a:latin typeface="Arial" charset="0"/>
              </a:defRPr>
            </a:lvl1pPr>
          </a:lstStyle>
          <a:p>
            <a:pPr>
              <a:defRPr/>
            </a:pPr>
            <a:fld id="{3DEDC379-0A18-4465-812E-D3A9D89761DA}" type="slidenum">
              <a:rPr lang="en-US" altLang="en-US"/>
              <a:pPr>
                <a:defRPr/>
              </a:pPr>
              <a:t>‹#›</a:t>
            </a:fld>
            <a:endParaRPr lang="en-US" altLang="en-US"/>
          </a:p>
        </p:txBody>
      </p:sp>
    </p:spTree>
    <p:extLst>
      <p:ext uri="{BB962C8B-B14F-4D97-AF65-F5344CB8AC3E}">
        <p14:creationId xmlns:p14="http://schemas.microsoft.com/office/powerpoint/2010/main" val="6611413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eaLnBrk="1" hangingPunct="1">
              <a:defRPr>
                <a:latin typeface="Arial" charset="0"/>
              </a:defRPr>
            </a:lvl1pPr>
          </a:lstStyle>
          <a:p>
            <a:pPr>
              <a:defRPr/>
            </a:pPr>
            <a:endParaRPr lang="en-US" alt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eaLnBrk="1" hangingPunct="1">
              <a:defRPr>
                <a:latin typeface="Arial" charset="0"/>
              </a:defRPr>
            </a:lvl1pPr>
          </a:lstStyle>
          <a:p>
            <a:pPr>
              <a:defRPr/>
            </a:pPr>
            <a:r>
              <a:rPr lang="en-US" altLang="en-US"/>
              <a:t>Contemporary Engineering Economics, 4th edition, © 2007</a:t>
            </a: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eaLnBrk="1" hangingPunct="1">
              <a:defRPr>
                <a:latin typeface="Arial" charset="0"/>
              </a:defRPr>
            </a:lvl1pPr>
          </a:lstStyle>
          <a:p>
            <a:pPr>
              <a:defRPr/>
            </a:pPr>
            <a:fld id="{83C34F79-3CBD-401E-B773-7F0DCD514A0E}" type="slidenum">
              <a:rPr lang="en-US" altLang="en-US"/>
              <a:pPr>
                <a:defRPr/>
              </a:pPr>
              <a:t>‹#›</a:t>
            </a:fld>
            <a:endParaRPr lang="en-US" altLang="en-US"/>
          </a:p>
        </p:txBody>
      </p:sp>
    </p:spTree>
    <p:extLst>
      <p:ext uri="{BB962C8B-B14F-4D97-AF65-F5344CB8AC3E}">
        <p14:creationId xmlns:p14="http://schemas.microsoft.com/office/powerpoint/2010/main" val="11319499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lvl1pPr eaLnBrk="1" hangingPunct="1">
              <a:defRPr>
                <a:latin typeface="Arial" charset="0"/>
              </a:defRPr>
            </a:lvl1pPr>
          </a:lstStyle>
          <a:p>
            <a:pPr>
              <a:defRPr/>
            </a:pPr>
            <a:endParaRPr lang="en-US" alt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lvl1pPr eaLnBrk="1" hangingPunct="1">
              <a:defRPr>
                <a:latin typeface="Arial" charset="0"/>
              </a:defRPr>
            </a:lvl1pPr>
          </a:lstStyle>
          <a:p>
            <a:pPr>
              <a:defRPr/>
            </a:pPr>
            <a:r>
              <a:rPr lang="en-US" altLang="en-US"/>
              <a:t>Contemporary Engineering Economics, 4th edition, © 2007</a:t>
            </a: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lvl1pPr eaLnBrk="1" hangingPunct="1">
              <a:defRPr>
                <a:latin typeface="Arial" charset="0"/>
              </a:defRPr>
            </a:lvl1pPr>
          </a:lstStyle>
          <a:p>
            <a:pPr>
              <a:defRPr/>
            </a:pPr>
            <a:fld id="{E543BB43-DA22-45A3-84D1-59BB2F15C59A}" type="slidenum">
              <a:rPr lang="en-US" altLang="en-US"/>
              <a:pPr>
                <a:defRPr/>
              </a:pPr>
              <a:t>‹#›</a:t>
            </a:fld>
            <a:endParaRPr lang="en-US" altLang="en-US"/>
          </a:p>
        </p:txBody>
      </p:sp>
    </p:spTree>
    <p:extLst>
      <p:ext uri="{BB962C8B-B14F-4D97-AF65-F5344CB8AC3E}">
        <p14:creationId xmlns:p14="http://schemas.microsoft.com/office/powerpoint/2010/main" val="16890671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lvl1pPr eaLnBrk="1" hangingPunct="1">
              <a:defRPr>
                <a:latin typeface="Arial" charset="0"/>
              </a:defRPr>
            </a:lvl1pPr>
          </a:lstStyle>
          <a:p>
            <a:pPr>
              <a:defRPr/>
            </a:pPr>
            <a:endParaRPr lang="en-US" alt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lvl1pPr eaLnBrk="1" hangingPunct="1">
              <a:defRPr>
                <a:latin typeface="Arial" charset="0"/>
              </a:defRPr>
            </a:lvl1pPr>
          </a:lstStyle>
          <a:p>
            <a:pPr>
              <a:defRPr/>
            </a:pPr>
            <a:r>
              <a:rPr lang="en-US" altLang="en-US"/>
              <a:t>Contemporary Engineering Economics, 4th edition, © 2007</a:t>
            </a:r>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lvl1pPr eaLnBrk="1" hangingPunct="1">
              <a:defRPr>
                <a:latin typeface="Arial" charset="0"/>
              </a:defRPr>
            </a:lvl1pPr>
          </a:lstStyle>
          <a:p>
            <a:pPr>
              <a:defRPr/>
            </a:pPr>
            <a:fld id="{8BA68895-6D6E-42F4-826F-E7EEA37B9A93}" type="slidenum">
              <a:rPr lang="en-US" altLang="en-US"/>
              <a:pPr>
                <a:defRPr/>
              </a:pPr>
              <a:t>‹#›</a:t>
            </a:fld>
            <a:endParaRPr lang="en-US" altLang="en-US"/>
          </a:p>
        </p:txBody>
      </p:sp>
    </p:spTree>
    <p:extLst>
      <p:ext uri="{BB962C8B-B14F-4D97-AF65-F5344CB8AC3E}">
        <p14:creationId xmlns:p14="http://schemas.microsoft.com/office/powerpoint/2010/main" val="41548851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lvl1pPr eaLnBrk="1" hangingPunct="1">
              <a:defRPr>
                <a:latin typeface="Arial" charset="0"/>
              </a:defRPr>
            </a:lvl1pPr>
          </a:lstStyle>
          <a:p>
            <a:pPr>
              <a:defRPr/>
            </a:pPr>
            <a:endParaRPr lang="en-US" alt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lvl1pPr eaLnBrk="1" hangingPunct="1">
              <a:defRPr>
                <a:latin typeface="Arial" charset="0"/>
              </a:defRPr>
            </a:lvl1pPr>
          </a:lstStyle>
          <a:p>
            <a:pPr>
              <a:defRPr/>
            </a:pPr>
            <a:r>
              <a:rPr lang="en-US" altLang="en-US"/>
              <a:t>Contemporary Engineering Economics, 4th edition, © 2007</a:t>
            </a:r>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lvl1pPr eaLnBrk="1" hangingPunct="1">
              <a:defRPr>
                <a:latin typeface="Arial" charset="0"/>
              </a:defRPr>
            </a:lvl1pPr>
          </a:lstStyle>
          <a:p>
            <a:pPr>
              <a:defRPr/>
            </a:pPr>
            <a:fld id="{31BC2934-1C37-4564-A5E4-1951EA3DFF06}" type="slidenum">
              <a:rPr lang="en-US" altLang="en-US"/>
              <a:pPr>
                <a:defRPr/>
              </a:pPr>
              <a:t>‹#›</a:t>
            </a:fld>
            <a:endParaRPr lang="en-US" altLang="en-US"/>
          </a:p>
        </p:txBody>
      </p:sp>
    </p:spTree>
    <p:extLst>
      <p:ext uri="{BB962C8B-B14F-4D97-AF65-F5344CB8AC3E}">
        <p14:creationId xmlns:p14="http://schemas.microsoft.com/office/powerpoint/2010/main" val="12506744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lvl1pPr eaLnBrk="1" hangingPunct="1">
              <a:defRPr>
                <a:latin typeface="Arial" charset="0"/>
              </a:defRPr>
            </a:lvl1pPr>
          </a:lstStyle>
          <a:p>
            <a:pPr>
              <a:defRPr/>
            </a:pPr>
            <a:endParaRPr lang="en-US" alt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lvl1pPr eaLnBrk="1" hangingPunct="1">
              <a:defRPr>
                <a:latin typeface="Arial" charset="0"/>
              </a:defRPr>
            </a:lvl1pPr>
          </a:lstStyle>
          <a:p>
            <a:pPr>
              <a:defRPr/>
            </a:pPr>
            <a:r>
              <a:rPr lang="en-US" altLang="en-US"/>
              <a:t>Contemporary Engineering Economics, 4th edition, © 2007</a:t>
            </a:r>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lvl1pPr eaLnBrk="1" hangingPunct="1">
              <a:defRPr>
                <a:latin typeface="Arial" charset="0"/>
              </a:defRPr>
            </a:lvl1pPr>
          </a:lstStyle>
          <a:p>
            <a:pPr>
              <a:defRPr/>
            </a:pPr>
            <a:fld id="{33562DB3-F45F-49AA-8E59-C26902CF8117}" type="slidenum">
              <a:rPr lang="en-US" altLang="en-US"/>
              <a:pPr>
                <a:defRPr/>
              </a:pPr>
              <a:t>‹#›</a:t>
            </a:fld>
            <a:endParaRPr lang="en-US" altLang="en-US"/>
          </a:p>
        </p:txBody>
      </p:sp>
    </p:spTree>
    <p:extLst>
      <p:ext uri="{BB962C8B-B14F-4D97-AF65-F5344CB8AC3E}">
        <p14:creationId xmlns:p14="http://schemas.microsoft.com/office/powerpoint/2010/main" val="30150728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lvl1pPr eaLnBrk="1" hangingPunct="1">
              <a:defRPr>
                <a:latin typeface="Arial" charset="0"/>
              </a:defRPr>
            </a:lvl1pPr>
          </a:lstStyle>
          <a:p>
            <a:pPr>
              <a:defRPr/>
            </a:pPr>
            <a:endParaRPr lang="en-US" alt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lvl1pPr eaLnBrk="1" hangingPunct="1">
              <a:defRPr>
                <a:latin typeface="Arial" charset="0"/>
              </a:defRPr>
            </a:lvl1pPr>
          </a:lstStyle>
          <a:p>
            <a:pPr>
              <a:defRPr/>
            </a:pPr>
            <a:r>
              <a:rPr lang="en-US" altLang="en-US"/>
              <a:t>Contemporary Engineering Economics, 4th edition, © 2007</a:t>
            </a: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lvl1pPr eaLnBrk="1" hangingPunct="1">
              <a:defRPr>
                <a:latin typeface="Arial" charset="0"/>
              </a:defRPr>
            </a:lvl1pPr>
          </a:lstStyle>
          <a:p>
            <a:pPr>
              <a:defRPr/>
            </a:pPr>
            <a:fld id="{6E17D27E-E3C5-4438-AF24-A95157686E8F}" type="slidenum">
              <a:rPr lang="en-US" altLang="en-US"/>
              <a:pPr>
                <a:defRPr/>
              </a:pPr>
              <a:t>‹#›</a:t>
            </a:fld>
            <a:endParaRPr lang="en-US" altLang="en-US"/>
          </a:p>
        </p:txBody>
      </p:sp>
    </p:spTree>
    <p:extLst>
      <p:ext uri="{BB962C8B-B14F-4D97-AF65-F5344CB8AC3E}">
        <p14:creationId xmlns:p14="http://schemas.microsoft.com/office/powerpoint/2010/main" val="1721018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lvl1pPr eaLnBrk="1" hangingPunct="1">
              <a:defRPr>
                <a:latin typeface="Arial" charset="0"/>
              </a:defRPr>
            </a:lvl1pPr>
          </a:lstStyle>
          <a:p>
            <a:pPr>
              <a:defRPr/>
            </a:pPr>
            <a:endParaRPr lang="en-US" alt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lvl1pPr eaLnBrk="1" hangingPunct="1">
              <a:defRPr>
                <a:latin typeface="Arial" charset="0"/>
              </a:defRPr>
            </a:lvl1pPr>
          </a:lstStyle>
          <a:p>
            <a:pPr>
              <a:defRPr/>
            </a:pPr>
            <a:r>
              <a:rPr lang="en-US" altLang="en-US"/>
              <a:t>Contemporary Engineering Economics, 4th edition, © 2007</a:t>
            </a: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lvl1pPr eaLnBrk="1" hangingPunct="1">
              <a:defRPr>
                <a:latin typeface="Arial" charset="0"/>
              </a:defRPr>
            </a:lvl1pPr>
          </a:lstStyle>
          <a:p>
            <a:pPr>
              <a:defRPr/>
            </a:pPr>
            <a:fld id="{8C8D4E67-E62C-4EA9-AC91-ECFA5818A64C}" type="slidenum">
              <a:rPr lang="en-US" altLang="en-US"/>
              <a:pPr>
                <a:defRPr/>
              </a:pPr>
              <a:t>‹#›</a:t>
            </a:fld>
            <a:endParaRPr lang="en-US" altLang="en-US"/>
          </a:p>
        </p:txBody>
      </p:sp>
    </p:spTree>
    <p:extLst>
      <p:ext uri="{BB962C8B-B14F-4D97-AF65-F5344CB8AC3E}">
        <p14:creationId xmlns:p14="http://schemas.microsoft.com/office/powerpoint/2010/main" val="19845301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5"/>
          <p:cNvSpPr>
            <a:spLocks noChangeArrowheads="1"/>
          </p:cNvSpPr>
          <p:nvPr/>
        </p:nvSpPr>
        <p:spPr bwMode="gray">
          <a:xfrm>
            <a:off x="0" y="6403975"/>
            <a:ext cx="9153525" cy="457200"/>
          </a:xfrm>
          <a:prstGeom prst="rect">
            <a:avLst/>
          </a:prstGeom>
          <a:solidFill>
            <a:srgbClr val="263B94"/>
          </a:solidFill>
          <a:ln w="9525">
            <a:solidFill>
              <a:srgbClr val="263B94"/>
            </a:solidFill>
            <a:miter lim="800000"/>
            <a:headEnd/>
            <a:tailEnd/>
          </a:ln>
        </p:spPr>
        <p:txBody>
          <a:bodyPr wrap="none" lIns="0" tIns="0" rIns="0" bIns="0" anchor="ctr"/>
          <a:lstStyle>
            <a:lvl1pPr defTabSz="457200">
              <a:defRPr>
                <a:solidFill>
                  <a:schemeClr val="tx1"/>
                </a:solidFill>
                <a:latin typeface="Arial" panose="020B0604020202020204" pitchFamily="34" charset="0"/>
              </a:defRPr>
            </a:lvl1pPr>
            <a:lvl2pPr marL="742950" indent="-285750" defTabSz="457200">
              <a:defRPr>
                <a:solidFill>
                  <a:schemeClr val="tx1"/>
                </a:solidFill>
                <a:latin typeface="Arial" panose="020B0604020202020204" pitchFamily="34" charset="0"/>
              </a:defRPr>
            </a:lvl2pPr>
            <a:lvl3pPr marL="1143000" indent="-228600" defTabSz="457200">
              <a:defRPr>
                <a:solidFill>
                  <a:schemeClr val="tx1"/>
                </a:solidFill>
                <a:latin typeface="Arial" panose="020B0604020202020204" pitchFamily="34" charset="0"/>
              </a:defRPr>
            </a:lvl3pPr>
            <a:lvl4pPr marL="1600200" indent="-228600" defTabSz="457200">
              <a:defRPr>
                <a:solidFill>
                  <a:schemeClr val="tx1"/>
                </a:solidFill>
                <a:latin typeface="Arial" panose="020B0604020202020204" pitchFamily="34" charset="0"/>
              </a:defRPr>
            </a:lvl4pPr>
            <a:lvl5pPr marL="2057400" indent="-228600" defTabSz="4572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a:defRPr/>
            </a:pPr>
            <a:endParaRPr lang="en-US" altLang="en-US" smtClean="0"/>
          </a:p>
        </p:txBody>
      </p:sp>
    </p:spTree>
  </p:cSld>
  <p:clrMap bg1="lt1" tx1="dk1" bg2="lt2" tx2="dk2" accent1="accent1" accent2="accent2" accent3="accent3" accent4="accent4" accent5="accent5" accent6="accent6" hlink="hlink" folHlink="folHlink"/>
  <p:sldLayoutIdLst>
    <p:sldLayoutId id="2147484018" r:id="rId1"/>
    <p:sldLayoutId id="2147484019" r:id="rId2"/>
    <p:sldLayoutId id="2147484020" r:id="rId3"/>
    <p:sldLayoutId id="2147484021" r:id="rId4"/>
    <p:sldLayoutId id="2147484022" r:id="rId5"/>
    <p:sldLayoutId id="2147484023" r:id="rId6"/>
    <p:sldLayoutId id="2147484024" r:id="rId7"/>
    <p:sldLayoutId id="2147484025" r:id="rId8"/>
    <p:sldLayoutId id="2147484026" r:id="rId9"/>
    <p:sldLayoutId id="2147484027" r:id="rId10"/>
    <p:sldLayoutId id="2147484028" r:id="rId11"/>
    <p:sldLayoutId id="2147484029" r:id="rId12"/>
    <p:sldLayoutId id="2147484030" r:id="rId13"/>
  </p:sldLayoutIdLst>
  <p:timing>
    <p:tnLst>
      <p:par>
        <p:cTn id="1" dur="indefinite" restart="never" nodeType="tmRoot"/>
      </p:par>
    </p:tnLst>
  </p:timing>
  <p:hf sldNum="0"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mailto:emreu@bilkent.edu.tr"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noChangeArrowheads="1"/>
          </p:cNvSpPr>
          <p:nvPr>
            <p:ph type="ctrTitle"/>
          </p:nvPr>
        </p:nvSpPr>
        <p:spPr/>
        <p:txBody>
          <a:bodyPr/>
          <a:lstStyle/>
          <a:p>
            <a:pPr eaLnBrk="1" hangingPunct="1"/>
            <a:r>
              <a:rPr lang="tr-TR" altLang="en-US" dirty="0" smtClean="0"/>
              <a:t>IE 342- Engineering Economic Analysis</a:t>
            </a:r>
          </a:p>
        </p:txBody>
      </p:sp>
      <p:sp>
        <p:nvSpPr>
          <p:cNvPr id="5123" name="Subtitle 2"/>
          <p:cNvSpPr>
            <a:spLocks noGrp="1" noChangeArrowheads="1"/>
          </p:cNvSpPr>
          <p:nvPr>
            <p:ph type="subTitle" idx="1"/>
          </p:nvPr>
        </p:nvSpPr>
        <p:spPr/>
        <p:txBody>
          <a:bodyPr rtlCol="0">
            <a:normAutofit/>
          </a:bodyPr>
          <a:lstStyle/>
          <a:p>
            <a:pPr algn="r" eaLnBrk="1" fontAlgn="auto" hangingPunct="1">
              <a:spcAft>
                <a:spcPts val="0"/>
              </a:spcAft>
              <a:defRPr/>
            </a:pPr>
            <a:r>
              <a:rPr lang="tr-TR" altLang="en-US" dirty="0" smtClean="0"/>
              <a:t>20</a:t>
            </a:r>
            <a:r>
              <a:rPr lang="en-US" altLang="en-US" dirty="0" smtClean="0"/>
              <a:t>23 </a:t>
            </a:r>
            <a:r>
              <a:rPr lang="en-US" altLang="en-US" dirty="0" smtClean="0"/>
              <a:t>– </a:t>
            </a:r>
            <a:r>
              <a:rPr lang="en-US" altLang="en-US" dirty="0" smtClean="0"/>
              <a:t>2024</a:t>
            </a:r>
            <a:r>
              <a:rPr lang="tr-TR" altLang="en-US" dirty="0" smtClean="0"/>
              <a:t> </a:t>
            </a:r>
            <a:r>
              <a:rPr lang="en-US" altLang="en-US" dirty="0" smtClean="0"/>
              <a:t>Spring </a:t>
            </a:r>
            <a:r>
              <a:rPr lang="tr-TR" altLang="en-US" dirty="0" smtClean="0"/>
              <a:t>Semester</a:t>
            </a:r>
          </a:p>
          <a:p>
            <a:pPr algn="r" eaLnBrk="1" fontAlgn="auto" hangingPunct="1">
              <a:spcAft>
                <a:spcPts val="0"/>
              </a:spcAft>
              <a:defRPr/>
            </a:pPr>
            <a:endParaRPr lang="tr-TR" altLang="en-US"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noChangeArrowheads="1"/>
          </p:cNvSpPr>
          <p:nvPr>
            <p:ph type="title"/>
          </p:nvPr>
        </p:nvSpPr>
        <p:spPr/>
        <p:txBody>
          <a:bodyPr/>
          <a:lstStyle/>
          <a:p>
            <a:pPr eaLnBrk="1" hangingPunct="1"/>
            <a:r>
              <a:rPr lang="tr-TR" altLang="en-US" smtClean="0"/>
              <a:t>Tentative Course Outline:</a:t>
            </a:r>
          </a:p>
        </p:txBody>
      </p:sp>
      <p:sp>
        <p:nvSpPr>
          <p:cNvPr id="26627" name="Content Placeholder 2"/>
          <p:cNvSpPr>
            <a:spLocks noGrp="1" noChangeArrowheads="1"/>
          </p:cNvSpPr>
          <p:nvPr>
            <p:ph idx="1"/>
          </p:nvPr>
        </p:nvSpPr>
        <p:spPr/>
        <p:txBody>
          <a:bodyPr/>
          <a:lstStyle/>
          <a:p>
            <a:pPr eaLnBrk="1" hangingPunct="1"/>
            <a:r>
              <a:rPr lang="en-US" altLang="en-US" sz="1600" smtClean="0"/>
              <a:t>Ch.5: Variations of Present Worth Analysis</a:t>
            </a:r>
            <a:endParaRPr lang="tr-TR" altLang="en-US" sz="1600" smtClean="0"/>
          </a:p>
          <a:p>
            <a:pPr eaLnBrk="1" hangingPunct="1"/>
            <a:r>
              <a:rPr lang="en-US" altLang="en-US" sz="1600" smtClean="0"/>
              <a:t>Ch.5: Comparing Mutually Exclusive Alternatives</a:t>
            </a:r>
            <a:endParaRPr lang="tr-TR" altLang="en-US" sz="1600" smtClean="0"/>
          </a:p>
          <a:p>
            <a:pPr eaLnBrk="1" hangingPunct="1"/>
            <a:r>
              <a:rPr lang="en-US" altLang="en-US" sz="1600" smtClean="0"/>
              <a:t>Ch.6: Annual Equivalent Worth Criterion</a:t>
            </a:r>
            <a:endParaRPr lang="tr-TR" altLang="en-US" sz="1600" smtClean="0"/>
          </a:p>
          <a:p>
            <a:pPr eaLnBrk="1" hangingPunct="1"/>
            <a:r>
              <a:rPr lang="en-US" altLang="en-US" sz="1600" smtClean="0"/>
              <a:t>Ch.6: Applying Annual Worth Analysis </a:t>
            </a:r>
            <a:endParaRPr lang="tr-TR" altLang="en-US" sz="1600" smtClean="0"/>
          </a:p>
          <a:p>
            <a:pPr eaLnBrk="1" hangingPunct="1"/>
            <a:r>
              <a:rPr lang="en-US" altLang="en-US" sz="1600" smtClean="0"/>
              <a:t>Ch.7: Rate of Return Analysis</a:t>
            </a:r>
            <a:endParaRPr lang="tr-TR" altLang="en-US" sz="1600" smtClean="0"/>
          </a:p>
          <a:p>
            <a:pPr eaLnBrk="1" hangingPunct="1"/>
            <a:r>
              <a:rPr lang="en-US" altLang="en-US" sz="1600" smtClean="0"/>
              <a:t>Ch.7: Finding RoR</a:t>
            </a:r>
            <a:endParaRPr lang="tr-TR" altLang="en-US" sz="1600" smtClean="0"/>
          </a:p>
          <a:p>
            <a:pPr eaLnBrk="1" hangingPunct="1"/>
            <a:r>
              <a:rPr lang="en-US" altLang="en-US" sz="1600" smtClean="0"/>
              <a:t>Ch.7: Internal Rate of Return Criterion</a:t>
            </a:r>
            <a:endParaRPr lang="tr-TR" altLang="en-US" sz="1600" smtClean="0"/>
          </a:p>
          <a:p>
            <a:pPr eaLnBrk="1" hangingPunct="1"/>
            <a:r>
              <a:rPr lang="en-US" altLang="en-US" sz="1600" smtClean="0"/>
              <a:t>Ch.7: Incremental Analysis</a:t>
            </a:r>
            <a:endParaRPr lang="tr-TR" altLang="en-US" sz="1600" smtClean="0"/>
          </a:p>
          <a:p>
            <a:pPr eaLnBrk="1" hangingPunct="1"/>
            <a:r>
              <a:rPr lang="en-US" altLang="en-US" sz="1600" smtClean="0"/>
              <a:t>Ch.9: Asset Depreciation</a:t>
            </a:r>
            <a:endParaRPr lang="tr-TR" altLang="en-US" sz="1600" smtClean="0"/>
          </a:p>
          <a:p>
            <a:pPr eaLnBrk="1" hangingPunct="1"/>
            <a:r>
              <a:rPr lang="en-US" altLang="en-US" sz="1600" smtClean="0"/>
              <a:t>Ch.9: Depreciation Methods</a:t>
            </a:r>
            <a:endParaRPr lang="tr-TR" altLang="en-US" sz="1600" smtClean="0"/>
          </a:p>
          <a:p>
            <a:pPr eaLnBrk="1" hangingPunct="1"/>
            <a:r>
              <a:rPr lang="en-US" altLang="en-US" sz="1600" smtClean="0"/>
              <a:t>Ch.9: Corporate Income Taxes</a:t>
            </a:r>
            <a:endParaRPr lang="tr-TR" altLang="en-US" sz="1600" smtClean="0"/>
          </a:p>
          <a:p>
            <a:pPr eaLnBrk="1" hangingPunct="1"/>
            <a:r>
              <a:rPr lang="en-US" altLang="en-US" sz="1600" smtClean="0"/>
              <a:t>Ch.10: Developing Project Cash Flows</a:t>
            </a:r>
            <a:endParaRPr lang="tr-TR" altLang="en-US" sz="1600" smtClean="0"/>
          </a:p>
          <a:p>
            <a:pPr eaLnBrk="1" hangingPunct="1"/>
            <a:r>
              <a:rPr lang="en-US" altLang="en-US" sz="1600" smtClean="0"/>
              <a:t>Ch.11: Meaning and Measure of Inflation</a:t>
            </a:r>
            <a:endParaRPr lang="tr-TR" altLang="en-US" sz="1600" smtClean="0"/>
          </a:p>
          <a:p>
            <a:pPr eaLnBrk="1" hangingPunct="1"/>
            <a:r>
              <a:rPr lang="en-US" altLang="en-US" sz="1600" smtClean="0"/>
              <a:t>Ch.11: Equivalence Calculation under Inflation</a:t>
            </a:r>
            <a:endParaRPr lang="tr-TR" altLang="en-US" sz="1600" smtClean="0"/>
          </a:p>
          <a:p>
            <a:pPr eaLnBrk="1" hangingPunct="1"/>
            <a:r>
              <a:rPr lang="en-US" altLang="en-US" sz="1600" smtClean="0"/>
              <a:t>Ch.11: Effects of Inflation of Project Cash Flows</a:t>
            </a:r>
            <a:endParaRPr lang="tr-TR" altLang="en-US" sz="1600" smtClean="0"/>
          </a:p>
          <a:p>
            <a:pPr eaLnBrk="1" hangingPunct="1"/>
            <a:endParaRPr lang="tr-TR" altLang="en-US"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noChangeArrowheads="1"/>
          </p:cNvSpPr>
          <p:nvPr>
            <p:ph type="title"/>
          </p:nvPr>
        </p:nvSpPr>
        <p:spPr/>
        <p:txBody>
          <a:bodyPr/>
          <a:lstStyle/>
          <a:p>
            <a:pPr eaLnBrk="1" hangingPunct="1"/>
            <a:r>
              <a:rPr lang="tr-TR" altLang="en-US" smtClean="0"/>
              <a:t>Tentative Course Outline:</a:t>
            </a:r>
          </a:p>
        </p:txBody>
      </p:sp>
      <p:sp>
        <p:nvSpPr>
          <p:cNvPr id="27651" name="Content Placeholder 2"/>
          <p:cNvSpPr>
            <a:spLocks noGrp="1" noChangeArrowheads="1"/>
          </p:cNvSpPr>
          <p:nvPr>
            <p:ph idx="1"/>
          </p:nvPr>
        </p:nvSpPr>
        <p:spPr/>
        <p:txBody>
          <a:bodyPr/>
          <a:lstStyle/>
          <a:p>
            <a:pPr eaLnBrk="1" hangingPunct="1"/>
            <a:r>
              <a:rPr lang="en-US" altLang="en-US" sz="1600" smtClean="0"/>
              <a:t>Ch.12: Decision Tree Analysis</a:t>
            </a:r>
            <a:endParaRPr lang="tr-TR" altLang="en-US" sz="1600" smtClean="0"/>
          </a:p>
          <a:p>
            <a:pPr eaLnBrk="1" hangingPunct="1"/>
            <a:r>
              <a:rPr lang="en-US" altLang="en-US" sz="1600" smtClean="0"/>
              <a:t>Ch.14: Replacement Analysis Fundamentals</a:t>
            </a:r>
            <a:endParaRPr lang="tr-TR" altLang="en-US" sz="1600" smtClean="0"/>
          </a:p>
          <a:p>
            <a:pPr eaLnBrk="1" hangingPunct="1"/>
            <a:r>
              <a:rPr lang="en-US" altLang="en-US" sz="1600" smtClean="0"/>
              <a:t>Ch.14: Replacement Decision Models</a:t>
            </a:r>
            <a:endParaRPr lang="tr-TR" altLang="en-US" sz="1600" smtClean="0"/>
          </a:p>
          <a:p>
            <a:pPr eaLnBrk="1" hangingPunct="1"/>
            <a:r>
              <a:rPr lang="en-US" altLang="en-US" sz="1600" smtClean="0"/>
              <a:t>Ch.15: Methods of Financing</a:t>
            </a:r>
            <a:endParaRPr lang="tr-TR" altLang="en-US" sz="1600" smtClean="0"/>
          </a:p>
          <a:p>
            <a:pPr eaLnBrk="1" hangingPunct="1"/>
            <a:r>
              <a:rPr lang="en-US" altLang="en-US" sz="1600" smtClean="0"/>
              <a:t>Ch.15: Cost of Capital</a:t>
            </a:r>
            <a:endParaRPr lang="tr-TR" altLang="en-US" sz="1600" smtClean="0"/>
          </a:p>
          <a:p>
            <a:pPr eaLnBrk="1" hangingPunct="1"/>
            <a:r>
              <a:rPr lang="en-US" altLang="en-US" sz="1600" smtClean="0"/>
              <a:t>Ch.15: Choice of MARR</a:t>
            </a:r>
            <a:endParaRPr lang="tr-TR" altLang="en-US" sz="1600" smtClean="0"/>
          </a:p>
          <a:p>
            <a:pPr eaLnBrk="1" hangingPunct="1"/>
            <a:r>
              <a:rPr lang="en-US" altLang="en-US" sz="1600" smtClean="0"/>
              <a:t>Ch.16: Benefit-Cost Ratio</a:t>
            </a:r>
            <a:endParaRPr lang="tr-TR" altLang="en-US" sz="1600" smtClean="0"/>
          </a:p>
          <a:p>
            <a:pPr eaLnBrk="1" hangingPunct="1"/>
            <a:endParaRPr lang="tr-TR" altLang="en-US" sz="1600" smtClean="0"/>
          </a:p>
          <a:p>
            <a:pPr eaLnBrk="1" hangingPunct="1"/>
            <a:endParaRPr lang="tr-TR" altLang="en-US"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4"/>
          <p:cNvSpPr>
            <a:spLocks noGrp="1" noChangeArrowheads="1"/>
          </p:cNvSpPr>
          <p:nvPr>
            <p:ph type="ctrTitle"/>
          </p:nvPr>
        </p:nvSpPr>
        <p:spPr>
          <a:xfrm>
            <a:off x="609600" y="1295400"/>
            <a:ext cx="8382000" cy="914400"/>
          </a:xfrm>
        </p:spPr>
        <p:txBody>
          <a:bodyPr/>
          <a:lstStyle/>
          <a:p>
            <a:pPr eaLnBrk="1" hangingPunct="1"/>
            <a:r>
              <a:rPr lang="en-US" altLang="en-US" smtClean="0">
                <a:latin typeface="Arial" panose="020B0604020202020204" pitchFamily="34" charset="0"/>
              </a:rPr>
              <a:t>Engineering Economic Decisions</a:t>
            </a:r>
          </a:p>
        </p:txBody>
      </p:sp>
      <p:sp>
        <p:nvSpPr>
          <p:cNvPr id="16388" name="Rectangle 5"/>
          <p:cNvSpPr>
            <a:spLocks noGrp="1" noChangeArrowheads="1"/>
          </p:cNvSpPr>
          <p:nvPr>
            <p:ph type="subTitle" idx="1"/>
          </p:nvPr>
        </p:nvSpPr>
        <p:spPr>
          <a:xfrm>
            <a:off x="685800" y="4114800"/>
            <a:ext cx="7620000" cy="2362200"/>
          </a:xfrm>
        </p:spPr>
        <p:txBody>
          <a:bodyPr rtlCol="0">
            <a:normAutofit/>
          </a:bodyPr>
          <a:lstStyle/>
          <a:p>
            <a:pPr eaLnBrk="1" fontAlgn="auto" hangingPunct="1">
              <a:spcAft>
                <a:spcPts val="0"/>
              </a:spcAft>
              <a:defRPr/>
            </a:pPr>
            <a:endParaRPr lang="en-US" altLang="en-US" sz="2400" dirty="0"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US" altLang="en-US" smtClean="0"/>
              <a:t>You need a car!</a:t>
            </a:r>
          </a:p>
        </p:txBody>
      </p:sp>
      <p:sp>
        <p:nvSpPr>
          <p:cNvPr id="29699" name="Content Placeholder 2"/>
          <p:cNvSpPr>
            <a:spLocks noGrp="1"/>
          </p:cNvSpPr>
          <p:nvPr>
            <p:ph idx="1"/>
          </p:nvPr>
        </p:nvSpPr>
        <p:spPr/>
        <p:txBody>
          <a:bodyPr/>
          <a:lstStyle/>
          <a:p>
            <a:r>
              <a:rPr lang="en-US" altLang="en-US" smtClean="0"/>
              <a:t>You are a fresh graduate and you need a car to commute to work.</a:t>
            </a:r>
          </a:p>
          <a:p>
            <a:r>
              <a:rPr lang="en-US" altLang="en-US" smtClean="0"/>
              <a:t>For this purpose you go to a car dealer.</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r>
              <a:rPr lang="en-US" altLang="en-US" smtClean="0"/>
              <a:t>Options</a:t>
            </a:r>
          </a:p>
        </p:txBody>
      </p:sp>
      <p:sp>
        <p:nvSpPr>
          <p:cNvPr id="4" name="TextBox 3"/>
          <p:cNvSpPr txBox="1"/>
          <p:nvPr/>
        </p:nvSpPr>
        <p:spPr>
          <a:xfrm>
            <a:off x="457200" y="1417638"/>
            <a:ext cx="3810000" cy="3694112"/>
          </a:xfrm>
          <a:prstGeom prst="rect">
            <a:avLst/>
          </a:prstGeom>
          <a:noFill/>
        </p:spPr>
        <p:txBody>
          <a:bodyPr>
            <a:spAutoFit/>
          </a:bodyPr>
          <a:lstStyle/>
          <a:p>
            <a:pPr algn="ctr">
              <a:defRPr/>
            </a:pPr>
            <a:r>
              <a:rPr lang="en-US" b="1" dirty="0">
                <a:latin typeface="+mj-lt"/>
              </a:rPr>
              <a:t>Pay the entire amount in CASH</a:t>
            </a:r>
          </a:p>
          <a:p>
            <a:pPr marL="285750" indent="-285750">
              <a:buFont typeface="Arial" panose="020B0604020202020204" pitchFamily="34" charset="0"/>
              <a:buChar char="•"/>
              <a:defRPr/>
            </a:pPr>
            <a:r>
              <a:rPr lang="en-US" dirty="0">
                <a:latin typeface="+mj-lt"/>
              </a:rPr>
              <a:t>Retail price of car</a:t>
            </a:r>
          </a:p>
          <a:p>
            <a:pPr marL="285750" indent="-285750">
              <a:buFont typeface="Arial" panose="020B0604020202020204" pitchFamily="34" charset="0"/>
              <a:buChar char="•"/>
              <a:defRPr/>
            </a:pPr>
            <a:r>
              <a:rPr lang="en-US" dirty="0">
                <a:latin typeface="+mj-lt"/>
              </a:rPr>
              <a:t>Taxes</a:t>
            </a:r>
          </a:p>
          <a:p>
            <a:pPr marL="285750" indent="-285750">
              <a:buFont typeface="Arial" panose="020B0604020202020204" pitchFamily="34" charset="0"/>
              <a:buChar char="•"/>
              <a:defRPr/>
            </a:pPr>
            <a:r>
              <a:rPr lang="en-US" dirty="0">
                <a:latin typeface="+mj-lt"/>
              </a:rPr>
              <a:t>Dealer fee</a:t>
            </a:r>
          </a:p>
          <a:p>
            <a:pPr marL="285750" indent="-285750">
              <a:buFont typeface="Arial" panose="020B0604020202020204" pitchFamily="34" charset="0"/>
              <a:buChar char="•"/>
              <a:defRPr/>
            </a:pPr>
            <a:r>
              <a:rPr lang="en-US" dirty="0">
                <a:latin typeface="+mj-lt"/>
              </a:rPr>
              <a:t>Title &amp; registration fees</a:t>
            </a:r>
          </a:p>
          <a:p>
            <a:pPr marL="285750" indent="-285750">
              <a:buFont typeface="Arial" panose="020B0604020202020204" pitchFamily="34" charset="0"/>
              <a:buChar char="•"/>
              <a:defRPr/>
            </a:pPr>
            <a:r>
              <a:rPr lang="en-US" dirty="0">
                <a:latin typeface="+mj-lt"/>
              </a:rPr>
              <a:t>….</a:t>
            </a:r>
          </a:p>
          <a:p>
            <a:pPr marL="285750" indent="-285750">
              <a:buFont typeface="Arial" panose="020B0604020202020204" pitchFamily="34" charset="0"/>
              <a:buChar char="•"/>
              <a:defRPr/>
            </a:pPr>
            <a:endParaRPr lang="en-US" dirty="0">
              <a:latin typeface="+mj-lt"/>
            </a:endParaRPr>
          </a:p>
          <a:p>
            <a:pPr marL="285750" indent="-285750">
              <a:buFont typeface="Arial" panose="020B0604020202020204" pitchFamily="34" charset="0"/>
              <a:buChar char="•"/>
              <a:defRPr/>
            </a:pPr>
            <a:endParaRPr lang="en-US" dirty="0">
              <a:latin typeface="+mj-lt"/>
            </a:endParaRPr>
          </a:p>
          <a:p>
            <a:pPr marL="285750" indent="-285750">
              <a:buFont typeface="Wingdings" panose="05000000000000000000" pitchFamily="2" charset="2"/>
              <a:buChar char="ü"/>
              <a:defRPr/>
            </a:pPr>
            <a:r>
              <a:rPr lang="en-US" dirty="0">
                <a:latin typeface="+mj-lt"/>
              </a:rPr>
              <a:t>You own the car</a:t>
            </a:r>
          </a:p>
          <a:p>
            <a:pPr marL="285750" indent="-285750">
              <a:buFont typeface="Wingdings" panose="05000000000000000000" pitchFamily="2" charset="2"/>
              <a:buChar char="ü"/>
              <a:defRPr/>
            </a:pPr>
            <a:r>
              <a:rPr lang="en-US" dirty="0">
                <a:latin typeface="+mj-lt"/>
              </a:rPr>
              <a:t>You pay for maintenance and insurance as you drive the car</a:t>
            </a:r>
          </a:p>
          <a:p>
            <a:pPr>
              <a:defRPr/>
            </a:pPr>
            <a:endParaRPr lang="en-US" b="1" dirty="0">
              <a:latin typeface="+mj-lt"/>
            </a:endParaRPr>
          </a:p>
          <a:p>
            <a:pPr>
              <a:defRPr/>
            </a:pPr>
            <a:endParaRPr lang="en-US" b="1" dirty="0"/>
          </a:p>
        </p:txBody>
      </p:sp>
      <p:sp>
        <p:nvSpPr>
          <p:cNvPr id="5" name="TextBox 4"/>
          <p:cNvSpPr txBox="1"/>
          <p:nvPr/>
        </p:nvSpPr>
        <p:spPr>
          <a:xfrm>
            <a:off x="4648200" y="1417638"/>
            <a:ext cx="4038600" cy="5078412"/>
          </a:xfrm>
          <a:prstGeom prst="rect">
            <a:avLst/>
          </a:prstGeom>
          <a:noFill/>
        </p:spPr>
        <p:txBody>
          <a:bodyPr>
            <a:spAutoFit/>
          </a:bodyPr>
          <a:lstStyle/>
          <a:p>
            <a:pPr algn="ctr">
              <a:defRPr/>
            </a:pPr>
            <a:r>
              <a:rPr lang="en-US" b="1" dirty="0">
                <a:latin typeface="+mj-lt"/>
              </a:rPr>
              <a:t>Pay in INSTALLMENTS</a:t>
            </a:r>
          </a:p>
          <a:p>
            <a:pPr>
              <a:defRPr/>
            </a:pPr>
            <a:r>
              <a:rPr lang="en-US" dirty="0">
                <a:latin typeface="+mj-lt"/>
              </a:rPr>
              <a:t>You agree with a Financial Institution (FI)</a:t>
            </a:r>
          </a:p>
          <a:p>
            <a:pPr marL="285750" indent="-285750">
              <a:buFont typeface="Arial" panose="020B0604020202020204" pitchFamily="34" charset="0"/>
              <a:buChar char="•"/>
              <a:defRPr/>
            </a:pPr>
            <a:r>
              <a:rPr lang="en-US" dirty="0">
                <a:latin typeface="+mj-lt"/>
              </a:rPr>
              <a:t>FI pays for the car</a:t>
            </a:r>
          </a:p>
          <a:p>
            <a:pPr marL="285750" indent="-285750">
              <a:buFont typeface="Arial" panose="020B0604020202020204" pitchFamily="34" charset="0"/>
              <a:buChar char="•"/>
              <a:defRPr/>
            </a:pPr>
            <a:r>
              <a:rPr lang="en-US" dirty="0">
                <a:latin typeface="+mj-lt"/>
              </a:rPr>
              <a:t>You pay the amount you owe to the FI in equal installments</a:t>
            </a:r>
          </a:p>
          <a:p>
            <a:pPr>
              <a:defRPr/>
            </a:pPr>
            <a:r>
              <a:rPr lang="en-US" dirty="0">
                <a:latin typeface="+mj-lt"/>
              </a:rPr>
              <a:t>You also pay for:</a:t>
            </a:r>
          </a:p>
          <a:p>
            <a:pPr marL="285750" indent="-285750">
              <a:buFont typeface="Arial" panose="020B0604020202020204" pitchFamily="34" charset="0"/>
              <a:buChar char="•"/>
              <a:defRPr/>
            </a:pPr>
            <a:r>
              <a:rPr lang="en-US" dirty="0">
                <a:latin typeface="+mj-lt"/>
              </a:rPr>
              <a:t>Taxes</a:t>
            </a:r>
          </a:p>
          <a:p>
            <a:pPr marL="285750" indent="-285750">
              <a:buFont typeface="Arial" panose="020B0604020202020204" pitchFamily="34" charset="0"/>
              <a:buChar char="•"/>
              <a:defRPr/>
            </a:pPr>
            <a:r>
              <a:rPr lang="en-US" dirty="0">
                <a:latin typeface="+mj-lt"/>
              </a:rPr>
              <a:t>Dealer Fee</a:t>
            </a:r>
          </a:p>
          <a:p>
            <a:pPr marL="285750" indent="-285750">
              <a:buFont typeface="Arial" panose="020B0604020202020204" pitchFamily="34" charset="0"/>
              <a:buChar char="•"/>
              <a:defRPr/>
            </a:pPr>
            <a:r>
              <a:rPr lang="en-US" dirty="0">
                <a:latin typeface="+mj-lt"/>
              </a:rPr>
              <a:t>Title &amp; Registration Fees</a:t>
            </a:r>
          </a:p>
          <a:p>
            <a:pPr marL="285750" indent="-285750">
              <a:buFont typeface="Arial" panose="020B0604020202020204" pitchFamily="34" charset="0"/>
              <a:buChar char="•"/>
              <a:defRPr/>
            </a:pPr>
            <a:r>
              <a:rPr lang="en-US" dirty="0">
                <a:latin typeface="+mj-lt"/>
              </a:rPr>
              <a:t>….</a:t>
            </a:r>
          </a:p>
          <a:p>
            <a:pPr marL="285750" indent="-285750">
              <a:buFont typeface="Arial" panose="020B0604020202020204" pitchFamily="34" charset="0"/>
              <a:buChar char="•"/>
              <a:defRPr/>
            </a:pPr>
            <a:endParaRPr lang="en-US" dirty="0">
              <a:latin typeface="+mj-lt"/>
            </a:endParaRPr>
          </a:p>
          <a:p>
            <a:pPr marL="285750" indent="-285750">
              <a:buFont typeface="Wingdings" panose="05000000000000000000" pitchFamily="2" charset="2"/>
              <a:buChar char="ü"/>
              <a:defRPr/>
            </a:pPr>
            <a:r>
              <a:rPr lang="en-US" dirty="0">
                <a:latin typeface="+mj-lt"/>
              </a:rPr>
              <a:t>You own the car </a:t>
            </a:r>
          </a:p>
          <a:p>
            <a:pPr marL="285750" indent="-285750">
              <a:buFont typeface="Wingdings" panose="05000000000000000000" pitchFamily="2" charset="2"/>
              <a:buChar char="ü"/>
              <a:defRPr/>
            </a:pPr>
            <a:endParaRPr lang="en-US" dirty="0">
              <a:latin typeface="+mj-lt"/>
            </a:endParaRPr>
          </a:p>
          <a:p>
            <a:pPr marL="285750" indent="-285750">
              <a:buFont typeface="Wingdings" panose="05000000000000000000" pitchFamily="2" charset="2"/>
              <a:buChar char="ü"/>
              <a:defRPr/>
            </a:pPr>
            <a:r>
              <a:rPr lang="en-US" dirty="0">
                <a:latin typeface="+mj-lt"/>
              </a:rPr>
              <a:t>You pay for maintenance and insurance as you drive the car (higher insurance premiums)</a:t>
            </a:r>
          </a:p>
          <a:p>
            <a:pPr>
              <a:defRPr/>
            </a:pPr>
            <a:endParaRPr lang="en-US" b="1" dirty="0">
              <a:latin typeface="+mj-lt"/>
            </a:endParaRPr>
          </a:p>
          <a:p>
            <a:pPr>
              <a:defRPr/>
            </a:pPr>
            <a:endParaRPr lang="en-US" b="1" dirty="0"/>
          </a:p>
        </p:txBody>
      </p:sp>
      <p:sp>
        <p:nvSpPr>
          <p:cNvPr id="6" name="Rectangle 5"/>
          <p:cNvSpPr/>
          <p:nvPr/>
        </p:nvSpPr>
        <p:spPr>
          <a:xfrm>
            <a:off x="6470650" y="4427538"/>
            <a:ext cx="2208213" cy="369887"/>
          </a:xfrm>
          <a:prstGeom prst="rect">
            <a:avLst/>
          </a:prstGeom>
        </p:spPr>
        <p:txBody>
          <a:bodyPr wrap="none">
            <a:spAutoFit/>
          </a:bodyPr>
          <a:lstStyle/>
          <a:p>
            <a:pPr>
              <a:defRPr/>
            </a:pPr>
            <a:r>
              <a:rPr lang="en-US" dirty="0">
                <a:latin typeface="+mj-lt"/>
              </a:rPr>
              <a:t>after you payoff your </a:t>
            </a:r>
          </a:p>
        </p:txBody>
      </p:sp>
      <p:sp>
        <p:nvSpPr>
          <p:cNvPr id="7" name="Rectangle 6"/>
          <p:cNvSpPr/>
          <p:nvPr/>
        </p:nvSpPr>
        <p:spPr>
          <a:xfrm>
            <a:off x="4953000" y="4686300"/>
            <a:ext cx="915988" cy="368300"/>
          </a:xfrm>
          <a:prstGeom prst="rect">
            <a:avLst/>
          </a:prstGeom>
        </p:spPr>
        <p:txBody>
          <a:bodyPr wrap="none">
            <a:spAutoFit/>
          </a:bodyPr>
          <a:lstStyle/>
          <a:p>
            <a:pPr>
              <a:defRPr/>
            </a:pPr>
            <a:r>
              <a:rPr lang="en-US" dirty="0">
                <a:latin typeface="+mj-lt"/>
              </a:rPr>
              <a:t>balance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nodeType="clickEffect">
                                  <p:stCondLst>
                                    <p:cond delay="0"/>
                                  </p:stCondLst>
                                  <p:childTnLst>
                                    <p:set>
                                      <p:cBhvr>
                                        <p:cTn id="42"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nodeType="clickEffect">
                                  <p:stCondLst>
                                    <p:cond delay="0"/>
                                  </p:stCondLst>
                                  <p:childTnLst>
                                    <p:set>
                                      <p:cBhvr>
                                        <p:cTn id="4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nodeType="clickEffect">
                                  <p:stCondLst>
                                    <p:cond delay="0"/>
                                  </p:stCondLst>
                                  <p:childTnLst>
                                    <p:set>
                                      <p:cBhvr>
                                        <p:cTn id="5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nodeType="clickEffect">
                                  <p:stCondLst>
                                    <p:cond delay="0"/>
                                  </p:stCondLst>
                                  <p:childTnLst>
                                    <p:set>
                                      <p:cBhvr>
                                        <p:cTn id="5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55" fill="hold" nodeType="clickPar">
                      <p:stCondLst>
                        <p:cond delay="indefinite"/>
                      </p:stCondLst>
                      <p:childTnLst>
                        <p:par>
                          <p:cTn id="56" fill="hold" nodeType="withGroup">
                            <p:stCondLst>
                              <p:cond delay="0"/>
                            </p:stCondLst>
                            <p:childTnLst>
                              <p:par>
                                <p:cTn id="57" presetID="1" presetClass="entr" presetSubtype="0" fill="hold" nodeType="clickEffect">
                                  <p:stCondLst>
                                    <p:cond delay="0"/>
                                  </p:stCondLst>
                                  <p:childTnLst>
                                    <p:set>
                                      <p:cBhvr>
                                        <p:cTn id="58"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59" fill="hold" nodeType="clickPar">
                      <p:stCondLst>
                        <p:cond delay="indefinite"/>
                      </p:stCondLst>
                      <p:childTnLst>
                        <p:par>
                          <p:cTn id="60" fill="hold" nodeType="withGroup">
                            <p:stCondLst>
                              <p:cond delay="0"/>
                            </p:stCondLst>
                            <p:childTnLst>
                              <p:par>
                                <p:cTn id="61" presetID="1" presetClass="entr" presetSubtype="0" fill="hold" nodeType="clickEffect">
                                  <p:stCondLst>
                                    <p:cond delay="0"/>
                                  </p:stCondLst>
                                  <p:childTnLst>
                                    <p:set>
                                      <p:cBhvr>
                                        <p:cTn id="62"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63" fill="hold" nodeType="clickPar">
                      <p:stCondLst>
                        <p:cond delay="indefinite"/>
                      </p:stCondLst>
                      <p:childTnLst>
                        <p:par>
                          <p:cTn id="64" fill="hold" nodeType="withGroup">
                            <p:stCondLst>
                              <p:cond delay="0"/>
                            </p:stCondLst>
                            <p:childTnLst>
                              <p:par>
                                <p:cTn id="65" presetID="1" presetClass="entr" presetSubtype="0" fill="hold" nodeType="clickEffect">
                                  <p:stCondLst>
                                    <p:cond delay="0"/>
                                  </p:stCondLst>
                                  <p:childTnLst>
                                    <p:set>
                                      <p:cBhvr>
                                        <p:cTn id="66"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67" fill="hold" nodeType="clickPar">
                      <p:stCondLst>
                        <p:cond delay="indefinite"/>
                      </p:stCondLst>
                      <p:childTnLst>
                        <p:par>
                          <p:cTn id="68" fill="hold" nodeType="withGroup">
                            <p:stCondLst>
                              <p:cond delay="0"/>
                            </p:stCondLst>
                            <p:childTnLst>
                              <p:par>
                                <p:cTn id="69" presetID="1" presetClass="entr" presetSubtype="0" fill="hold" nodeType="clickEffect">
                                  <p:stCondLst>
                                    <p:cond delay="0"/>
                                  </p:stCondLst>
                                  <p:childTnLst>
                                    <p:set>
                                      <p:cBhvr>
                                        <p:cTn id="70"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71" fill="hold" nodeType="clickPar">
                      <p:stCondLst>
                        <p:cond delay="indefinite"/>
                      </p:stCondLst>
                      <p:childTnLst>
                        <p:par>
                          <p:cTn id="72" fill="hold" nodeType="withGroup">
                            <p:stCondLst>
                              <p:cond delay="0"/>
                            </p:stCondLst>
                            <p:childTnLst>
                              <p:par>
                                <p:cTn id="73" presetID="1" presetClass="entr" presetSubtype="0" fill="hold" nodeType="clickEffect">
                                  <p:stCondLst>
                                    <p:cond delay="0"/>
                                  </p:stCondLst>
                                  <p:childTnLst>
                                    <p:set>
                                      <p:cBhvr>
                                        <p:cTn id="74"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par>
                    <p:cTn id="75" fill="hold" nodeType="clickPar">
                      <p:stCondLst>
                        <p:cond delay="indefinite"/>
                      </p:stCondLst>
                      <p:childTnLst>
                        <p:par>
                          <p:cTn id="76" fill="hold" nodeType="withGroup">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6"/>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7"/>
                                        </p:tgtEl>
                                        <p:attrNameLst>
                                          <p:attrName>style.visibility</p:attrName>
                                        </p:attrNameLst>
                                      </p:cBhvr>
                                      <p:to>
                                        <p:strVal val="visible"/>
                                      </p:to>
                                    </p:set>
                                  </p:childTnLst>
                                </p:cTn>
                              </p:par>
                            </p:childTnLst>
                          </p:cTn>
                        </p:par>
                      </p:childTnLst>
                    </p:cTn>
                  </p:par>
                  <p:par>
                    <p:cTn id="81" fill="hold" nodeType="clickPar">
                      <p:stCondLst>
                        <p:cond delay="indefinite"/>
                      </p:stCondLst>
                      <p:childTnLst>
                        <p:par>
                          <p:cTn id="82" fill="hold" nodeType="withGroup">
                            <p:stCondLst>
                              <p:cond delay="0"/>
                            </p:stCondLst>
                            <p:childTnLst>
                              <p:par>
                                <p:cTn id="83" presetID="1" presetClass="entr" presetSubtype="0" fill="hold" nodeType="clickEffect">
                                  <p:stCondLst>
                                    <p:cond delay="0"/>
                                  </p:stCondLst>
                                  <p:childTnLst>
                                    <p:set>
                                      <p:cBhvr>
                                        <p:cTn id="84" dur="1" fill="hold">
                                          <p:stCondLst>
                                            <p:cond delay="0"/>
                                          </p:stCondLst>
                                        </p:cTn>
                                        <p:tgtEl>
                                          <p:spTgt spid="5">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en-US" altLang="en-US" smtClean="0"/>
              <a:t>Financial Institution</a:t>
            </a:r>
          </a:p>
        </p:txBody>
      </p:sp>
      <p:sp>
        <p:nvSpPr>
          <p:cNvPr id="3" name="Content Placeholder 2"/>
          <p:cNvSpPr>
            <a:spLocks noGrp="1"/>
          </p:cNvSpPr>
          <p:nvPr>
            <p:ph idx="1"/>
          </p:nvPr>
        </p:nvSpPr>
        <p:spPr/>
        <p:txBody>
          <a:bodyPr/>
          <a:lstStyle/>
          <a:p>
            <a:r>
              <a:rPr lang="en-US" altLang="en-US" smtClean="0"/>
              <a:t>Why does a company let you buy a car with their money?</a:t>
            </a:r>
          </a:p>
          <a:p>
            <a:pPr lvl="1"/>
            <a:r>
              <a:rPr lang="en-US" altLang="en-US" smtClean="0"/>
              <a:t>For profit  companies want to make money!</a:t>
            </a:r>
          </a:p>
          <a:p>
            <a:pPr lvl="1"/>
            <a:r>
              <a:rPr lang="en-US" altLang="en-US" smtClean="0"/>
              <a:t>APR – Annual percentage rate: is the rate that determines the amount FI earns from you</a:t>
            </a:r>
          </a:p>
          <a:p>
            <a:pPr lvl="1"/>
            <a:r>
              <a:rPr lang="en-US" altLang="en-US" smtClean="0"/>
              <a:t>So you will end up paying more at the end when you finance your car.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5"/>
          <p:cNvSpPr>
            <a:spLocks noGrp="1" noChangeArrowheads="1"/>
          </p:cNvSpPr>
          <p:nvPr>
            <p:ph type="title"/>
          </p:nvPr>
        </p:nvSpPr>
        <p:spPr/>
        <p:txBody>
          <a:bodyPr/>
          <a:lstStyle/>
          <a:p>
            <a:pPr eaLnBrk="1" hangingPunct="1"/>
            <a:r>
              <a:rPr lang="en-US" altLang="en-US" smtClean="0"/>
              <a:t>Getting a Car in the USA</a:t>
            </a:r>
          </a:p>
        </p:txBody>
      </p:sp>
      <p:pic>
        <p:nvPicPr>
          <p:cNvPr id="1026" name="Picture 2" descr="Toyota of Surprise on X: &quot;New year, new ride! Explore exclusive APR  specials on the 2024 Toyota Camry and make every journey a celebration.  Don't miss out! Visit us to learn more. #"/>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9093" y="1295400"/>
            <a:ext cx="4114799" cy="205740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New Audi Offers in Greenville SC | Audi Greenville | Near Spartanburg,  Anderson &amp; the Upstate"/>
          <p:cNvPicPr>
            <a:picLocks noChangeAspect="1" noChangeArrowheads="1"/>
          </p:cNvPicPr>
          <p:nvPr/>
        </p:nvPicPr>
        <p:blipFill rotWithShape="1">
          <a:blip r:embed="rId4">
            <a:extLst>
              <a:ext uri="{28A0092B-C50C-407E-A947-70E740481C1C}">
                <a14:useLocalDpi xmlns:a14="http://schemas.microsoft.com/office/drawing/2010/main" val="0"/>
              </a:ext>
            </a:extLst>
          </a:blip>
          <a:srcRect b="11795"/>
          <a:stretch/>
        </p:blipFill>
        <p:spPr bwMode="auto">
          <a:xfrm>
            <a:off x="353143" y="3558012"/>
            <a:ext cx="4146698" cy="2743200"/>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Honda Accord Lease Deals in Ohio | Honda of Dubli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48200" y="3558012"/>
            <a:ext cx="4354284" cy="2743200"/>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Volkswagen Lease Deals Summit NJ | Union | VW Lease Specials"/>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b="12370"/>
          <a:stretch/>
        </p:blipFill>
        <p:spPr bwMode="auto">
          <a:xfrm>
            <a:off x="4652726" y="1295399"/>
            <a:ext cx="4122181" cy="206364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r>
              <a:rPr lang="en-US" altLang="en-US" smtClean="0"/>
              <a:t>Car Dealers</a:t>
            </a:r>
          </a:p>
        </p:txBody>
      </p:sp>
      <p:sp>
        <p:nvSpPr>
          <p:cNvPr id="3" name="Content Placeholder 2"/>
          <p:cNvSpPr>
            <a:spLocks noGrp="1"/>
          </p:cNvSpPr>
          <p:nvPr>
            <p:ph idx="1"/>
          </p:nvPr>
        </p:nvSpPr>
        <p:spPr/>
        <p:txBody>
          <a:bodyPr/>
          <a:lstStyle/>
          <a:p>
            <a:r>
              <a:rPr lang="en-US" altLang="en-US" smtClean="0"/>
              <a:t>Dealers want to sell cars! No matter what!</a:t>
            </a:r>
          </a:p>
          <a:p>
            <a:pPr lvl="1"/>
            <a:r>
              <a:rPr lang="en-US" altLang="en-US" smtClean="0"/>
              <a:t>They can offer 0% APR!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noChangeArrowheads="1"/>
          </p:cNvSpPr>
          <p:nvPr>
            <p:ph type="title"/>
          </p:nvPr>
        </p:nvSpPr>
        <p:spPr/>
        <p:txBody>
          <a:bodyPr/>
          <a:lstStyle/>
          <a:p>
            <a:pPr eaLnBrk="1" hangingPunct="1"/>
            <a:r>
              <a:rPr lang="en-US" altLang="en-US" smtClean="0"/>
              <a:t>Getting a Car in the USA</a:t>
            </a:r>
          </a:p>
        </p:txBody>
      </p:sp>
      <p:pic>
        <p:nvPicPr>
          <p:cNvPr id="2050" name="Picture 2" descr="New 2024 Mazda MAZDA CX-30 | Apr Special Off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1417638"/>
            <a:ext cx="3400425" cy="476250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Ford Dealer in Raton, New Mexico at Phil Lo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26001" y="2351088"/>
            <a:ext cx="3860799" cy="28956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n-US" altLang="en-US" smtClean="0"/>
              <a:t>Financial Institution 2</a:t>
            </a:r>
          </a:p>
        </p:txBody>
      </p:sp>
      <p:sp>
        <p:nvSpPr>
          <p:cNvPr id="36867" name="Content Placeholder 2"/>
          <p:cNvSpPr>
            <a:spLocks noGrp="1"/>
          </p:cNvSpPr>
          <p:nvPr>
            <p:ph idx="1"/>
          </p:nvPr>
        </p:nvSpPr>
        <p:spPr/>
        <p:txBody>
          <a:bodyPr/>
          <a:lstStyle/>
          <a:p>
            <a:r>
              <a:rPr lang="en-US" altLang="en-US" smtClean="0"/>
              <a:t>Suppose you decided to go with FI and paid for the installments for one year</a:t>
            </a:r>
          </a:p>
          <a:p>
            <a:r>
              <a:rPr lang="en-US" altLang="en-US" smtClean="0"/>
              <a:t>FI2 tells you if you switch to them you will have a lower APR!</a:t>
            </a:r>
          </a:p>
          <a:p>
            <a:pPr lvl="1"/>
            <a:r>
              <a:rPr lang="en-US" altLang="en-US" smtClean="0"/>
              <a:t>How can this be possible?</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noChangeArrowheads="1"/>
          </p:cNvSpPr>
          <p:nvPr>
            <p:ph type="title"/>
          </p:nvPr>
        </p:nvSpPr>
        <p:spPr/>
        <p:txBody>
          <a:bodyPr rtlCol="0">
            <a:normAutofit fontScale="90000"/>
          </a:bodyPr>
          <a:lstStyle/>
          <a:p>
            <a:pPr eaLnBrk="1" fontAlgn="auto" hangingPunct="1">
              <a:spcAft>
                <a:spcPts val="0"/>
              </a:spcAft>
              <a:defRPr/>
            </a:pPr>
            <a:r>
              <a:rPr lang="tr-TR" altLang="en-US" smtClean="0"/>
              <a:t>IE 342 - Engineering Economic Analysis</a:t>
            </a:r>
          </a:p>
        </p:txBody>
      </p:sp>
      <p:graphicFrame>
        <p:nvGraphicFramePr>
          <p:cNvPr id="5" name="Content Placeholder 6">
            <a:extLst>
              <a:ext uri="{FF2B5EF4-FFF2-40B4-BE49-F238E27FC236}">
                <a16:creationId xmlns:a16="http://schemas.microsoft.com/office/drawing/2014/main" id="{4DBE230F-578D-4B5F-8CA7-DE88C0519952}"/>
              </a:ext>
            </a:extLst>
          </p:cNvPr>
          <p:cNvGraphicFramePr>
            <a:graphicFrameLocks noGrp="1"/>
          </p:cNvGraphicFramePr>
          <p:nvPr>
            <p:extLst>
              <p:ext uri="{D42A27DB-BD31-4B8C-83A1-F6EECF244321}">
                <p14:modId xmlns:p14="http://schemas.microsoft.com/office/powerpoint/2010/main" val="1650644606"/>
              </p:ext>
            </p:extLst>
          </p:nvPr>
        </p:nvGraphicFramePr>
        <p:xfrm>
          <a:off x="1681163" y="1665288"/>
          <a:ext cx="5710237" cy="3544455"/>
        </p:xfrm>
        <a:graphic>
          <a:graphicData uri="http://schemas.openxmlformats.org/drawingml/2006/table">
            <a:tbl>
              <a:tblPr/>
              <a:tblGrid>
                <a:gridCol w="1138237">
                  <a:extLst>
                    <a:ext uri="{9D8B030D-6E8A-4147-A177-3AD203B41FA5}">
                      <a16:colId xmlns:a16="http://schemas.microsoft.com/office/drawing/2014/main" val="20000"/>
                    </a:ext>
                  </a:extLst>
                </a:gridCol>
                <a:gridCol w="4572000">
                  <a:extLst>
                    <a:ext uri="{9D8B030D-6E8A-4147-A177-3AD203B41FA5}">
                      <a16:colId xmlns:a16="http://schemas.microsoft.com/office/drawing/2014/main" val="20001"/>
                    </a:ext>
                  </a:extLst>
                </a:gridCol>
              </a:tblGrid>
              <a:tr h="2525319">
                <a:tc>
                  <a:txBody>
                    <a:bodyPr/>
                    <a:lstStyle>
                      <a:lvl1pPr>
                        <a:spcBef>
                          <a:spcPct val="20000"/>
                        </a:spcBef>
                        <a:buClr>
                          <a:schemeClr val="accent1"/>
                        </a:buClr>
                        <a:buSzPct val="65000"/>
                        <a:buFont typeface="Wingdings" panose="05000000000000000000" pitchFamily="2" charset="2"/>
                        <a:tabLst>
                          <a:tab pos="800100" algn="l"/>
                        </a:tabLst>
                        <a:defRPr sz="26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tabLst>
                          <a:tab pos="800100" algn="l"/>
                        </a:tabLst>
                        <a:defRPr sz="22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tabLst>
                          <a:tab pos="800100" algn="l"/>
                        </a:tabLst>
                        <a:defRPr sz="20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tabLst>
                          <a:tab pos="800100" algn="l"/>
                        </a:tabLst>
                        <a:defRPr>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tab pos="800100" algn="l"/>
                        </a:tabLst>
                      </a:pPr>
                      <a:endParaRPr kumimoji="0" lang="en-US" altLang="en-US" sz="1100" b="1"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15000"/>
                        </a:lnSpc>
                        <a:spcBef>
                          <a:spcPct val="0"/>
                        </a:spcBef>
                        <a:spcAft>
                          <a:spcPct val="0"/>
                        </a:spcAft>
                        <a:buClrTx/>
                        <a:buSzTx/>
                        <a:buFontTx/>
                        <a:buNone/>
                        <a:tabLst>
                          <a:tab pos="800100" algn="l"/>
                        </a:tabLst>
                      </a:pPr>
                      <a:r>
                        <a:rPr kumimoji="0" lang="en-US" altLang="en-US" sz="1100" b="1" i="0" u="none" strike="noStrike" cap="none" normalizeH="0" baseline="0" dirty="0">
                          <a:ln>
                            <a:noFill/>
                          </a:ln>
                          <a:solidFill>
                            <a:schemeClr val="tx1"/>
                          </a:solidFill>
                          <a:effectLst/>
                          <a:latin typeface="Arial" panose="020B0604020202020204" pitchFamily="34" charset="0"/>
                        </a:rPr>
                        <a:t> </a:t>
                      </a:r>
                      <a:r>
                        <a:rPr kumimoji="0" lang="en-US" altLang="en-US" sz="1100" b="1" i="0" u="none" strike="noStrike" cap="none" normalizeH="0" baseline="0" dirty="0" smtClean="0">
                          <a:ln>
                            <a:noFill/>
                          </a:ln>
                          <a:solidFill>
                            <a:schemeClr val="tx1"/>
                          </a:solidFill>
                          <a:effectLst/>
                          <a:latin typeface="Arial" panose="020B0604020202020204" pitchFamily="34" charset="0"/>
                        </a:rPr>
                        <a:t>Instructors</a:t>
                      </a:r>
                      <a:endParaRPr kumimoji="0" lang="tr-TR" altLang="en-US" sz="1100" b="1" i="0" u="none" strike="noStrike" cap="none" normalizeH="0" baseline="0" dirty="0">
                        <a:ln>
                          <a:noFill/>
                        </a:ln>
                        <a:solidFill>
                          <a:schemeClr val="tx1"/>
                        </a:solidFill>
                        <a:effectLst/>
                        <a:latin typeface="Arial" panose="020B0604020202020204" pitchFamily="34" charset="0"/>
                      </a:endParaRPr>
                    </a:p>
                  </a:txBody>
                  <a:tcPr marL="68588" marR="68588" marT="0" marB="0" horzOverflow="overflow">
                    <a:lnL>
                      <a:noFill/>
                    </a:lnL>
                    <a:lnR>
                      <a:noFill/>
                    </a:lnR>
                    <a:lnT w="12700" cap="flat" cmpd="sng" algn="ctr">
                      <a:solidFill>
                        <a:srgbClr val="E2CAAA"/>
                      </a:solidFill>
                      <a:prstDash val="solid"/>
                      <a:round/>
                      <a:headEnd type="none" w="med" len="med"/>
                      <a:tailEnd type="none" w="med" len="med"/>
                    </a:lnT>
                    <a:lnB w="12700" cap="flat" cmpd="sng" algn="ctr">
                      <a:solidFill>
                        <a:srgbClr val="E2CAAA"/>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SzPct val="65000"/>
                        <a:buFont typeface="Wingdings" panose="05000000000000000000" pitchFamily="2" charset="2"/>
                        <a:tabLst>
                          <a:tab pos="800100" algn="l"/>
                        </a:tabLst>
                        <a:defRPr sz="26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tabLst>
                          <a:tab pos="800100" algn="l"/>
                        </a:tabLst>
                        <a:defRPr sz="22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tabLst>
                          <a:tab pos="800100" algn="l"/>
                        </a:tabLst>
                        <a:defRPr sz="20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tabLst>
                          <a:tab pos="800100" algn="l"/>
                        </a:tabLst>
                        <a:defRPr>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tab pos="800100" algn="l"/>
                        </a:tabLst>
                      </a:pPr>
                      <a:r>
                        <a:rPr kumimoji="0" lang="en-US" altLang="en-US" sz="1100" b="1" i="0" u="none" strike="noStrike" cap="none" normalizeH="0" baseline="0" dirty="0">
                          <a:ln>
                            <a:noFill/>
                          </a:ln>
                          <a:solidFill>
                            <a:schemeClr val="tx1"/>
                          </a:solidFill>
                          <a:effectLst/>
                          <a:latin typeface="Arial" panose="020B0604020202020204" pitchFamily="34" charset="0"/>
                        </a:rPr>
                        <a:t> </a:t>
                      </a:r>
                      <a:endParaRPr kumimoji="0" lang="tr-TR" altLang="en-US" sz="1100" b="1"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15000"/>
                        </a:lnSpc>
                        <a:spcBef>
                          <a:spcPct val="0"/>
                        </a:spcBef>
                        <a:spcAft>
                          <a:spcPct val="0"/>
                        </a:spcAft>
                        <a:buClrTx/>
                        <a:buSzTx/>
                        <a:buFontTx/>
                        <a:buNone/>
                        <a:tabLst>
                          <a:tab pos="800100" algn="l"/>
                        </a:tabLst>
                      </a:pPr>
                      <a:r>
                        <a:rPr kumimoji="0" lang="en-US" altLang="en-US" sz="1100" b="1" i="0" u="none" strike="noStrike" cap="none" normalizeH="0" baseline="0" dirty="0">
                          <a:ln>
                            <a:noFill/>
                          </a:ln>
                          <a:solidFill>
                            <a:schemeClr val="tx1"/>
                          </a:solidFill>
                          <a:effectLst/>
                          <a:latin typeface="Arial" panose="020B0604020202020204" pitchFamily="34" charset="0"/>
                        </a:rPr>
                        <a:t>Dr. Emre Uzun</a:t>
                      </a:r>
                      <a:r>
                        <a:rPr kumimoji="0" lang="tr-TR" altLang="en-US" sz="1100" b="1" i="0" u="none" strike="noStrike" cap="none" normalizeH="0" baseline="0" dirty="0">
                          <a:ln>
                            <a:noFill/>
                          </a:ln>
                          <a:solidFill>
                            <a:schemeClr val="tx1"/>
                          </a:solidFill>
                          <a:effectLst/>
                          <a:latin typeface="Arial" panose="020B0604020202020204" pitchFamily="34" charset="0"/>
                        </a:rPr>
                        <a:t> </a:t>
                      </a:r>
                      <a:endParaRPr kumimoji="0" lang="en-US" altLang="en-US" sz="1100" b="1"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15000"/>
                        </a:lnSpc>
                        <a:spcBef>
                          <a:spcPct val="0"/>
                        </a:spcBef>
                        <a:spcAft>
                          <a:spcPct val="0"/>
                        </a:spcAft>
                        <a:buClrTx/>
                        <a:buSzTx/>
                        <a:buFontTx/>
                        <a:buNone/>
                        <a:tabLst>
                          <a:tab pos="800100" algn="l"/>
                        </a:tabLst>
                      </a:pPr>
                      <a:r>
                        <a:rPr kumimoji="0" lang="en-US" altLang="en-US" sz="1100" b="1" i="0" u="none" strike="noStrike" cap="none" normalizeH="0" baseline="0" dirty="0" smtClean="0">
                          <a:ln>
                            <a:noFill/>
                          </a:ln>
                          <a:solidFill>
                            <a:schemeClr val="tx1"/>
                          </a:solidFill>
                          <a:effectLst/>
                          <a:latin typeface="Arial" panose="020B0604020202020204" pitchFamily="34" charset="0"/>
                        </a:rPr>
                        <a:t>E-mail</a:t>
                      </a:r>
                      <a:r>
                        <a:rPr kumimoji="0" lang="en-US" altLang="en-US" sz="1100" b="1" i="0" u="none" strike="noStrike" cap="none" normalizeH="0" baseline="0" dirty="0">
                          <a:ln>
                            <a:noFill/>
                          </a:ln>
                          <a:solidFill>
                            <a:schemeClr val="tx1"/>
                          </a:solidFill>
                          <a:effectLst/>
                          <a:latin typeface="Arial" panose="020B0604020202020204" pitchFamily="34" charset="0"/>
                        </a:rPr>
                        <a:t>: </a:t>
                      </a:r>
                      <a:r>
                        <a:rPr kumimoji="0" lang="en-US" altLang="en-US" sz="1100" b="1" i="0" u="sng" strike="noStrike" cap="none" normalizeH="0" baseline="0" dirty="0">
                          <a:ln>
                            <a:noFill/>
                          </a:ln>
                          <a:solidFill>
                            <a:schemeClr val="tx1"/>
                          </a:solidFill>
                          <a:effectLst/>
                          <a:latin typeface="Arial" panose="020B0604020202020204" pitchFamily="34" charset="0"/>
                          <a:hlinkClick r:id="rId2"/>
                        </a:rPr>
                        <a:t>emreu@bilkent.edu.tr</a:t>
                      </a:r>
                      <a:endParaRPr kumimoji="0" lang="tr-TR" altLang="en-US" sz="1100" b="1"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50000"/>
                        </a:lnSpc>
                        <a:spcBef>
                          <a:spcPct val="0"/>
                        </a:spcBef>
                        <a:spcAft>
                          <a:spcPct val="0"/>
                        </a:spcAft>
                        <a:buClrTx/>
                        <a:buSzTx/>
                        <a:buFontTx/>
                        <a:buNone/>
                        <a:tabLst>
                          <a:tab pos="800100" algn="l"/>
                        </a:tabLst>
                      </a:pPr>
                      <a:r>
                        <a:rPr kumimoji="0" lang="en-US" altLang="en-US" sz="1100" b="1" i="0" u="none" strike="noStrike" cap="none" normalizeH="0" baseline="0" dirty="0" err="1">
                          <a:ln>
                            <a:noFill/>
                          </a:ln>
                          <a:solidFill>
                            <a:schemeClr val="tx1"/>
                          </a:solidFill>
                          <a:effectLst/>
                          <a:latin typeface="Arial" panose="020B0604020202020204" pitchFamily="34" charset="0"/>
                        </a:rPr>
                        <a:t>Offıce</a:t>
                      </a:r>
                      <a:r>
                        <a:rPr kumimoji="0" lang="en-US" altLang="en-US" sz="1100" b="1" i="0" u="none" strike="noStrike" cap="none" normalizeH="0" baseline="0" dirty="0">
                          <a:ln>
                            <a:noFill/>
                          </a:ln>
                          <a:solidFill>
                            <a:schemeClr val="tx1"/>
                          </a:solidFill>
                          <a:effectLst/>
                          <a:latin typeface="Arial" panose="020B0604020202020204" pitchFamily="34" charset="0"/>
                        </a:rPr>
                        <a:t>: EA 328</a:t>
                      </a:r>
                    </a:p>
                    <a:p>
                      <a:pPr marL="0" marR="0" lvl="0" indent="0" algn="l" defTabSz="914400" rtl="0" eaLnBrk="1" fontAlgn="base" latinLnBrk="0" hangingPunct="1">
                        <a:lnSpc>
                          <a:spcPct val="150000"/>
                        </a:lnSpc>
                        <a:spcBef>
                          <a:spcPct val="0"/>
                        </a:spcBef>
                        <a:spcAft>
                          <a:spcPct val="0"/>
                        </a:spcAft>
                        <a:buClrTx/>
                        <a:buSzTx/>
                        <a:buFontTx/>
                        <a:buNone/>
                        <a:tabLst>
                          <a:tab pos="800100" algn="l"/>
                        </a:tabLst>
                      </a:pPr>
                      <a:r>
                        <a:rPr kumimoji="0" lang="en-US" altLang="en-US" sz="1100" b="1" i="0" u="none" strike="noStrike" cap="none" normalizeH="0" baseline="0" dirty="0">
                          <a:ln>
                            <a:noFill/>
                          </a:ln>
                          <a:solidFill>
                            <a:schemeClr val="tx1"/>
                          </a:solidFill>
                          <a:effectLst/>
                          <a:latin typeface="Arial" panose="020B0604020202020204" pitchFamily="34" charset="0"/>
                        </a:rPr>
                        <a:t>Tel: x3484</a:t>
                      </a:r>
                      <a:endParaRPr kumimoji="0" lang="tr-TR" altLang="en-US" sz="1100" b="1"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50000"/>
                        </a:lnSpc>
                        <a:spcBef>
                          <a:spcPct val="0"/>
                        </a:spcBef>
                        <a:spcAft>
                          <a:spcPct val="0"/>
                        </a:spcAft>
                        <a:buClrTx/>
                        <a:buSzTx/>
                        <a:buFontTx/>
                        <a:buNone/>
                        <a:tabLst>
                          <a:tab pos="800100" algn="l"/>
                        </a:tabLst>
                      </a:pPr>
                      <a:r>
                        <a:rPr kumimoji="0" lang="en-US" altLang="en-US" sz="1100" b="1" i="0" u="none" strike="noStrike" cap="none" normalizeH="0" baseline="0" dirty="0">
                          <a:ln>
                            <a:noFill/>
                          </a:ln>
                          <a:solidFill>
                            <a:schemeClr val="tx1"/>
                          </a:solidFill>
                          <a:effectLst/>
                          <a:latin typeface="Arial" panose="020B0604020202020204" pitchFamily="34" charset="0"/>
                        </a:rPr>
                        <a:t>Office Hours: By appointment via email</a:t>
                      </a:r>
                      <a:endParaRPr kumimoji="0" lang="tr-TR" altLang="en-US" sz="1100" b="1"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15000"/>
                        </a:lnSpc>
                        <a:spcBef>
                          <a:spcPct val="0"/>
                        </a:spcBef>
                        <a:spcAft>
                          <a:spcPct val="0"/>
                        </a:spcAft>
                        <a:buClrTx/>
                        <a:buSzTx/>
                        <a:buFontTx/>
                        <a:buNone/>
                        <a:tabLst>
                          <a:tab pos="800100" algn="l"/>
                        </a:tabLst>
                      </a:pPr>
                      <a:endParaRPr kumimoji="0" lang="en-US" altLang="en-US" sz="1100" b="1"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15000"/>
                        </a:lnSpc>
                        <a:spcBef>
                          <a:spcPct val="0"/>
                        </a:spcBef>
                        <a:spcAft>
                          <a:spcPct val="0"/>
                        </a:spcAft>
                        <a:buClrTx/>
                        <a:buSzTx/>
                        <a:buFontTx/>
                        <a:buNone/>
                        <a:tabLst>
                          <a:tab pos="800100" algn="l"/>
                        </a:tabLst>
                      </a:pPr>
                      <a:r>
                        <a:rPr kumimoji="0" lang="en-US" altLang="en-US" sz="1100" b="1" i="0" u="none" strike="noStrike" cap="none" normalizeH="0" baseline="0" dirty="0" smtClean="0">
                          <a:ln>
                            <a:noFill/>
                          </a:ln>
                          <a:solidFill>
                            <a:schemeClr val="tx1"/>
                          </a:solidFill>
                          <a:effectLst/>
                          <a:latin typeface="Arial" panose="020B0604020202020204" pitchFamily="34" charset="0"/>
                        </a:rPr>
                        <a:t>Çağla </a:t>
                      </a:r>
                      <a:r>
                        <a:rPr kumimoji="0" lang="en-US" altLang="en-US" sz="1100" b="1" i="0" u="none" strike="noStrike" cap="none" normalizeH="0" baseline="0" dirty="0" err="1" smtClean="0">
                          <a:ln>
                            <a:noFill/>
                          </a:ln>
                          <a:solidFill>
                            <a:schemeClr val="tx1"/>
                          </a:solidFill>
                          <a:effectLst/>
                          <a:latin typeface="Arial" panose="020B0604020202020204" pitchFamily="34" charset="0"/>
                        </a:rPr>
                        <a:t>Dursunoğlu</a:t>
                      </a:r>
                      <a:endParaRPr kumimoji="0" lang="en-US" altLang="en-US" sz="1100" b="1"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15000"/>
                        </a:lnSpc>
                        <a:spcBef>
                          <a:spcPct val="0"/>
                        </a:spcBef>
                        <a:spcAft>
                          <a:spcPct val="0"/>
                        </a:spcAft>
                        <a:buClrTx/>
                        <a:buSzTx/>
                        <a:buFontTx/>
                        <a:buNone/>
                        <a:tabLst>
                          <a:tab pos="800100" algn="l"/>
                        </a:tabLst>
                      </a:pPr>
                      <a:r>
                        <a:rPr kumimoji="0" lang="en-US" altLang="en-US" sz="1100" b="1" i="0" u="none" strike="noStrike" cap="none" normalizeH="0" baseline="0" dirty="0" smtClean="0">
                          <a:ln>
                            <a:noFill/>
                          </a:ln>
                          <a:solidFill>
                            <a:schemeClr val="tx1"/>
                          </a:solidFill>
                          <a:effectLst/>
                          <a:latin typeface="Arial" panose="020B0604020202020204" pitchFamily="34" charset="0"/>
                        </a:rPr>
                        <a:t>E-mail: </a:t>
                      </a:r>
                      <a:r>
                        <a:rPr kumimoji="0" lang="en-US" altLang="en-US" sz="1100" b="1" i="0" u="sng" strike="noStrike" cap="none" normalizeH="0" baseline="0" dirty="0" smtClean="0">
                          <a:ln>
                            <a:noFill/>
                          </a:ln>
                          <a:solidFill>
                            <a:schemeClr val="tx1"/>
                          </a:solidFill>
                          <a:effectLst/>
                          <a:latin typeface="Arial" panose="020B0604020202020204" pitchFamily="34" charset="0"/>
                          <a:hlinkClick r:id="rId2"/>
                        </a:rPr>
                        <a:t>cagla.dursunoglu@bilkent.edu.tr</a:t>
                      </a:r>
                      <a:endParaRPr kumimoji="0" lang="tr-TR" altLang="en-US" sz="1100" b="1"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50000"/>
                        </a:lnSpc>
                        <a:spcBef>
                          <a:spcPct val="0"/>
                        </a:spcBef>
                        <a:spcAft>
                          <a:spcPct val="0"/>
                        </a:spcAft>
                        <a:buClrTx/>
                        <a:buSzTx/>
                        <a:buFontTx/>
                        <a:buNone/>
                        <a:tabLst>
                          <a:tab pos="800100" algn="l"/>
                        </a:tabLst>
                      </a:pPr>
                      <a:r>
                        <a:rPr kumimoji="0" lang="en-US" altLang="en-US" sz="1100" b="1" i="0" u="none" strike="noStrike" cap="none" normalizeH="0" baseline="0" dirty="0" smtClean="0">
                          <a:ln>
                            <a:noFill/>
                          </a:ln>
                          <a:solidFill>
                            <a:schemeClr val="tx1"/>
                          </a:solidFill>
                          <a:effectLst/>
                          <a:latin typeface="Arial" panose="020B0604020202020204" pitchFamily="34" charset="0"/>
                        </a:rPr>
                        <a:t>Offıce: EA 324</a:t>
                      </a:r>
                    </a:p>
                    <a:p>
                      <a:pPr marL="0" marR="0" lvl="0" indent="0" algn="l" defTabSz="914400" rtl="0" eaLnBrk="1" fontAlgn="base" latinLnBrk="0" hangingPunct="1">
                        <a:lnSpc>
                          <a:spcPct val="150000"/>
                        </a:lnSpc>
                        <a:spcBef>
                          <a:spcPct val="0"/>
                        </a:spcBef>
                        <a:spcAft>
                          <a:spcPct val="0"/>
                        </a:spcAft>
                        <a:buClrTx/>
                        <a:buSzTx/>
                        <a:buFontTx/>
                        <a:buNone/>
                        <a:tabLst>
                          <a:tab pos="800100" algn="l"/>
                        </a:tabLst>
                      </a:pPr>
                      <a:r>
                        <a:rPr kumimoji="0" lang="en-US" altLang="en-US" sz="1100" b="1" i="0" u="none" strike="noStrike" cap="none" normalizeH="0" baseline="0" dirty="0" smtClean="0">
                          <a:ln>
                            <a:noFill/>
                          </a:ln>
                          <a:solidFill>
                            <a:schemeClr val="tx1"/>
                          </a:solidFill>
                          <a:effectLst/>
                          <a:latin typeface="Arial" panose="020B0604020202020204" pitchFamily="34" charset="0"/>
                        </a:rPr>
                        <a:t>Tel: x3483</a:t>
                      </a:r>
                      <a:endParaRPr kumimoji="0" lang="tr-TR" altLang="en-US" sz="1100" b="1"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50000"/>
                        </a:lnSpc>
                        <a:spcBef>
                          <a:spcPct val="0"/>
                        </a:spcBef>
                        <a:spcAft>
                          <a:spcPct val="0"/>
                        </a:spcAft>
                        <a:buClrTx/>
                        <a:buSzTx/>
                        <a:buFontTx/>
                        <a:buNone/>
                        <a:tabLst>
                          <a:tab pos="800100" algn="l"/>
                        </a:tabLst>
                      </a:pPr>
                      <a:r>
                        <a:rPr kumimoji="0" lang="en-US" altLang="en-US" sz="1100" b="1" i="0" u="none" strike="noStrike" cap="none" normalizeH="0" baseline="0" dirty="0" smtClean="0">
                          <a:ln>
                            <a:noFill/>
                          </a:ln>
                          <a:solidFill>
                            <a:schemeClr val="tx1"/>
                          </a:solidFill>
                          <a:effectLst/>
                          <a:latin typeface="Arial" panose="020B0604020202020204" pitchFamily="34" charset="0"/>
                        </a:rPr>
                        <a:t>Office Hours: By appointment via email</a:t>
                      </a:r>
                      <a:endParaRPr kumimoji="0" lang="tr-TR" altLang="en-US" sz="1100" b="1"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15000"/>
                        </a:lnSpc>
                        <a:spcBef>
                          <a:spcPct val="0"/>
                        </a:spcBef>
                        <a:spcAft>
                          <a:spcPct val="0"/>
                        </a:spcAft>
                        <a:buClrTx/>
                        <a:buSzTx/>
                        <a:buFontTx/>
                        <a:buNone/>
                        <a:tabLst>
                          <a:tab pos="800100" algn="l"/>
                        </a:tabLst>
                      </a:pPr>
                      <a:endParaRPr kumimoji="0" lang="tr-TR" altLang="en-US" sz="1100" b="1" i="0" u="none" strike="noStrike" cap="none" normalizeH="0" baseline="0" dirty="0">
                        <a:ln>
                          <a:noFill/>
                        </a:ln>
                        <a:solidFill>
                          <a:schemeClr val="tx1"/>
                        </a:solidFill>
                        <a:effectLst/>
                        <a:latin typeface="Arial" panose="020B0604020202020204" pitchFamily="34" charset="0"/>
                      </a:endParaRPr>
                    </a:p>
                  </a:txBody>
                  <a:tcPr marL="68588" marR="68588" marT="0" marB="0" horzOverflow="overflow">
                    <a:lnL>
                      <a:noFill/>
                    </a:lnL>
                    <a:lnR>
                      <a:noFill/>
                    </a:lnR>
                    <a:lnT w="12700" cap="flat" cmpd="sng" algn="ctr">
                      <a:solidFill>
                        <a:srgbClr val="E2CAAA"/>
                      </a:solidFill>
                      <a:prstDash val="solid"/>
                      <a:round/>
                      <a:headEnd type="none" w="med" len="med"/>
                      <a:tailEnd type="none" w="med" len="med"/>
                    </a:lnT>
                    <a:lnB w="12700" cap="flat" cmpd="sng" algn="ctr">
                      <a:solidFill>
                        <a:srgbClr val="E2CAAA"/>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686193">
                <a:tc>
                  <a:txBody>
                    <a:bodyPr/>
                    <a:lstStyle>
                      <a:lvl1pPr>
                        <a:spcBef>
                          <a:spcPct val="20000"/>
                        </a:spcBef>
                        <a:buClr>
                          <a:schemeClr val="accent1"/>
                        </a:buClr>
                        <a:buSzPct val="65000"/>
                        <a:buFont typeface="Wingdings" panose="05000000000000000000" pitchFamily="2" charset="2"/>
                        <a:tabLst>
                          <a:tab pos="800100" algn="l"/>
                        </a:tabLst>
                        <a:defRPr sz="26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tabLst>
                          <a:tab pos="800100" algn="l"/>
                        </a:tabLst>
                        <a:defRPr sz="22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tabLst>
                          <a:tab pos="800100" algn="l"/>
                        </a:tabLst>
                        <a:defRPr sz="20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tabLst>
                          <a:tab pos="800100" algn="l"/>
                        </a:tabLst>
                        <a:defRPr>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tab pos="800100" algn="l"/>
                        </a:tabLst>
                      </a:pPr>
                      <a:endParaRPr kumimoji="0" lang="en-US" altLang="en-US" sz="1100" b="1" i="0" u="none" strike="noStrike" cap="none" normalizeH="0" baseline="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15000"/>
                        </a:lnSpc>
                        <a:spcBef>
                          <a:spcPct val="0"/>
                        </a:spcBef>
                        <a:spcAft>
                          <a:spcPct val="0"/>
                        </a:spcAft>
                        <a:buClrTx/>
                        <a:buSzTx/>
                        <a:buFontTx/>
                        <a:buNone/>
                        <a:tabLst>
                          <a:tab pos="800100" algn="l"/>
                        </a:tabLst>
                      </a:pPr>
                      <a:r>
                        <a:rPr kumimoji="0" lang="en-US" altLang="en-US" sz="1100" b="1" i="0" u="none" strike="noStrike" cap="none" normalizeH="0" baseline="0">
                          <a:ln>
                            <a:noFill/>
                          </a:ln>
                          <a:solidFill>
                            <a:schemeClr val="tx1"/>
                          </a:solidFill>
                          <a:effectLst/>
                          <a:latin typeface="Arial" panose="020B0604020202020204" pitchFamily="34" charset="0"/>
                        </a:rPr>
                        <a:t>Teaching Assistants</a:t>
                      </a:r>
                      <a:endParaRPr kumimoji="0" lang="tr-TR" altLang="en-US" sz="1100" b="1" i="0" u="none" strike="noStrike" cap="none" normalizeH="0" baseline="0">
                        <a:ln>
                          <a:noFill/>
                        </a:ln>
                        <a:solidFill>
                          <a:schemeClr val="tx1"/>
                        </a:solidFill>
                        <a:effectLst/>
                        <a:latin typeface="Arial" panose="020B0604020202020204" pitchFamily="34" charset="0"/>
                      </a:endParaRPr>
                    </a:p>
                  </a:txBody>
                  <a:tcPr marL="68588" marR="68588" marT="0" marB="0" horzOverflow="overflow">
                    <a:lnL>
                      <a:noFill/>
                    </a:lnL>
                    <a:lnR>
                      <a:noFill/>
                    </a:lnR>
                    <a:lnT w="12700" cap="flat" cmpd="sng" algn="ctr">
                      <a:solidFill>
                        <a:srgbClr val="E2CAAA"/>
                      </a:solidFill>
                      <a:prstDash val="solid"/>
                      <a:round/>
                      <a:headEnd type="none" w="med" len="med"/>
                      <a:tailEnd type="none" w="med" len="med"/>
                    </a:lnT>
                    <a:lnB w="12700" cap="flat" cmpd="sng" algn="ctr">
                      <a:solidFill>
                        <a:srgbClr val="E2CAAA"/>
                      </a:solidFill>
                      <a:prstDash val="solid"/>
                      <a:round/>
                      <a:headEnd type="none" w="med" len="med"/>
                      <a:tailEnd type="none" w="med" len="med"/>
                    </a:lnB>
                    <a:lnTlToBr>
                      <a:noFill/>
                    </a:lnTlToBr>
                    <a:lnBlToTr>
                      <a:noFill/>
                    </a:lnBlToTr>
                    <a:solidFill>
                      <a:srgbClr val="E2CAAA">
                        <a:alpha val="20000"/>
                      </a:srgbClr>
                    </a:solidFill>
                  </a:tcPr>
                </a:tc>
                <a:tc>
                  <a:txBody>
                    <a:bodyPr/>
                    <a:lstStyle>
                      <a:lvl1pPr>
                        <a:spcBef>
                          <a:spcPct val="20000"/>
                        </a:spcBef>
                        <a:buClr>
                          <a:schemeClr val="accent1"/>
                        </a:buClr>
                        <a:buSzPct val="65000"/>
                        <a:buFont typeface="Wingdings" panose="05000000000000000000" pitchFamily="2" charset="2"/>
                        <a:tabLst>
                          <a:tab pos="800100" algn="l"/>
                        </a:tabLst>
                        <a:defRPr sz="26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tabLst>
                          <a:tab pos="800100" algn="l"/>
                        </a:tabLst>
                        <a:defRPr sz="22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tabLst>
                          <a:tab pos="800100" algn="l"/>
                        </a:tabLst>
                        <a:defRPr sz="20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tabLst>
                          <a:tab pos="800100" algn="l"/>
                        </a:tabLst>
                        <a:defRPr>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tab pos="800100" algn="l"/>
                        </a:tabLst>
                      </a:pPr>
                      <a:endParaRPr kumimoji="0" lang="en-US" altLang="en-US"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base" latinLnBrk="0" hangingPunct="1">
                        <a:lnSpc>
                          <a:spcPct val="115000"/>
                        </a:lnSpc>
                        <a:spcBef>
                          <a:spcPct val="0"/>
                        </a:spcBef>
                        <a:spcAft>
                          <a:spcPct val="0"/>
                        </a:spcAft>
                        <a:buClrTx/>
                        <a:buSzTx/>
                        <a:buFontTx/>
                        <a:buNone/>
                        <a:tabLst>
                          <a:tab pos="800100" algn="l"/>
                        </a:tabLst>
                      </a:pPr>
                      <a:r>
                        <a:rPr kumimoji="0" lang="en-US" altLang="en-US" sz="1200" b="1" i="0" u="none" strike="noStrike" cap="none" normalizeH="0" baseline="0" dirty="0" smtClean="0">
                          <a:ln>
                            <a:noFill/>
                          </a:ln>
                          <a:solidFill>
                            <a:schemeClr val="tx1"/>
                          </a:solidFill>
                          <a:effectLst/>
                          <a:latin typeface="+mn-lt"/>
                          <a:ea typeface="Calibri" panose="020F0502020204030204" pitchFamily="34" charset="0"/>
                          <a:cs typeface="Times New Roman" panose="02020603050405020304" pitchFamily="18" charset="0"/>
                        </a:rPr>
                        <a:t>İdil Budak </a:t>
                      </a:r>
                      <a:r>
                        <a:rPr kumimoji="0" lang="en-US" altLang="en-US" sz="1200" b="1" i="0" u="none" strike="noStrike" cap="none" normalizeH="0" baseline="0" dirty="0" err="1" smtClean="0">
                          <a:ln>
                            <a:noFill/>
                          </a:ln>
                          <a:solidFill>
                            <a:schemeClr val="tx1"/>
                          </a:solidFill>
                          <a:effectLst/>
                          <a:latin typeface="+mn-lt"/>
                          <a:ea typeface="Calibri" panose="020F0502020204030204" pitchFamily="34" charset="0"/>
                          <a:cs typeface="Times New Roman" panose="02020603050405020304" pitchFamily="18" charset="0"/>
                        </a:rPr>
                        <a:t>Dokumacı</a:t>
                      </a:r>
                      <a:endParaRPr kumimoji="0" lang="en-US" altLang="en-US" sz="1200" b="1" i="0" u="none" strike="noStrike" cap="none" normalizeH="0" baseline="0" dirty="0">
                        <a:ln>
                          <a:noFill/>
                        </a:ln>
                        <a:solidFill>
                          <a:schemeClr val="tx1"/>
                        </a:solidFill>
                        <a:effectLst/>
                        <a:latin typeface="+mn-lt"/>
                        <a:ea typeface="Calibri" panose="020F0502020204030204" pitchFamily="34" charset="0"/>
                        <a:cs typeface="Times New Roman" panose="02020603050405020304" pitchFamily="18" charset="0"/>
                      </a:endParaRPr>
                    </a:p>
                  </a:txBody>
                  <a:tcPr marL="68588" marR="68588" marT="0" marB="0" horzOverflow="overflow">
                    <a:lnL>
                      <a:noFill/>
                    </a:lnL>
                    <a:lnR>
                      <a:noFill/>
                    </a:lnR>
                    <a:lnT w="12700" cap="flat" cmpd="sng" algn="ctr">
                      <a:solidFill>
                        <a:srgbClr val="E2CAAA"/>
                      </a:solidFill>
                      <a:prstDash val="solid"/>
                      <a:round/>
                      <a:headEnd type="none" w="med" len="med"/>
                      <a:tailEnd type="none" w="med" len="med"/>
                    </a:lnT>
                    <a:lnB w="12700" cap="flat" cmpd="sng" algn="ctr">
                      <a:solidFill>
                        <a:srgbClr val="E2CAAA"/>
                      </a:solidFill>
                      <a:prstDash val="solid"/>
                      <a:round/>
                      <a:headEnd type="none" w="med" len="med"/>
                      <a:tailEnd type="none" w="med" len="med"/>
                    </a:lnB>
                    <a:lnTlToBr>
                      <a:noFill/>
                    </a:lnTlToBr>
                    <a:lnBlToTr>
                      <a:noFill/>
                    </a:lnBlToTr>
                    <a:solidFill>
                      <a:srgbClr val="E2CAAA">
                        <a:alpha val="20000"/>
                      </a:srgbClr>
                    </a:solidFill>
                  </a:tcPr>
                </a:tc>
                <a:extLst>
                  <a:ext uri="{0D108BD9-81ED-4DB2-BD59-A6C34878D82A}">
                    <a16:rowId xmlns:a16="http://schemas.microsoft.com/office/drawing/2014/main" val="10001"/>
                  </a:ext>
                </a:extLst>
              </a:tr>
            </a:tbl>
          </a:graphicData>
        </a:graphic>
      </p:graphicFrame>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2"/>
          <p:cNvSpPr>
            <a:spLocks noGrp="1" noChangeArrowheads="1"/>
          </p:cNvSpPr>
          <p:nvPr>
            <p:ph type="title"/>
          </p:nvPr>
        </p:nvSpPr>
        <p:spPr>
          <a:xfrm>
            <a:off x="304800" y="277813"/>
            <a:ext cx="8686800" cy="1139825"/>
          </a:xfrm>
        </p:spPr>
        <p:txBody>
          <a:bodyPr rtlCol="0">
            <a:normAutofit fontScale="90000"/>
          </a:bodyPr>
          <a:lstStyle/>
          <a:p>
            <a:pPr eaLnBrk="1" fontAlgn="auto" hangingPunct="1">
              <a:spcAft>
                <a:spcPts val="0"/>
              </a:spcAft>
              <a:defRPr/>
            </a:pPr>
            <a:r>
              <a:rPr lang="en-US" altLang="en-US" sz="3600" b="1" dirty="0" smtClean="0">
                <a:latin typeface="Arial" panose="020B0604020202020204" pitchFamily="34" charset="0"/>
              </a:rPr>
              <a:t>A Simple Illustrative Example: Car to Finance </a:t>
            </a:r>
            <a:r>
              <a:rPr lang="en-US" altLang="en-US" sz="3600" b="1" dirty="0" smtClean="0">
                <a:latin typeface="Arial" panose="020B0604020202020204" pitchFamily="34" charset="0"/>
                <a:cs typeface="Arial" panose="020B0604020202020204" pitchFamily="34" charset="0"/>
              </a:rPr>
              <a:t>– </a:t>
            </a:r>
            <a:r>
              <a:rPr lang="tr-TR" altLang="en-US" sz="3600" b="1" dirty="0" smtClean="0">
                <a:latin typeface="Arial" panose="020B0604020202020204" pitchFamily="34" charset="0"/>
              </a:rPr>
              <a:t>Audi</a:t>
            </a:r>
            <a:r>
              <a:rPr lang="en-US" altLang="en-US" sz="3600" b="1" dirty="0" smtClean="0">
                <a:latin typeface="Arial" panose="020B0604020202020204" pitchFamily="34" charset="0"/>
              </a:rPr>
              <a:t> or </a:t>
            </a:r>
            <a:r>
              <a:rPr lang="tr-TR" altLang="en-US" sz="3600" b="1" dirty="0" smtClean="0">
                <a:latin typeface="Arial" panose="020B0604020202020204" pitchFamily="34" charset="0"/>
              </a:rPr>
              <a:t>B</a:t>
            </a:r>
            <a:r>
              <a:rPr lang="en-US" altLang="en-US" sz="3600" b="1" dirty="0" smtClean="0">
                <a:latin typeface="Arial" panose="020B0604020202020204" pitchFamily="34" charset="0"/>
              </a:rPr>
              <a:t>M</a:t>
            </a:r>
            <a:r>
              <a:rPr lang="tr-TR" altLang="en-US" sz="3600" b="1" dirty="0" smtClean="0">
                <a:latin typeface="Arial" panose="020B0604020202020204" pitchFamily="34" charset="0"/>
              </a:rPr>
              <a:t>W</a:t>
            </a:r>
            <a:r>
              <a:rPr lang="en-US" altLang="en-US" sz="3600" b="1" dirty="0" smtClean="0">
                <a:latin typeface="Arial" panose="020B0604020202020204" pitchFamily="34" charset="0"/>
              </a:rPr>
              <a:t>?</a:t>
            </a:r>
          </a:p>
        </p:txBody>
      </p:sp>
      <p:sp>
        <p:nvSpPr>
          <p:cNvPr id="2" name="Rectangle 3"/>
          <p:cNvSpPr>
            <a:spLocks noGrp="1" noChangeArrowheads="1"/>
          </p:cNvSpPr>
          <p:nvPr>
            <p:ph sz="half" idx="1"/>
          </p:nvPr>
        </p:nvSpPr>
        <p:spPr>
          <a:xfrm>
            <a:off x="457200" y="1600200"/>
            <a:ext cx="4116388" cy="4530725"/>
          </a:xfrm>
        </p:spPr>
        <p:txBody>
          <a:bodyPr/>
          <a:lstStyle/>
          <a:p>
            <a:pPr marL="533400" indent="-533400" eaLnBrk="1" hangingPunct="1">
              <a:buClr>
                <a:schemeClr val="tx1"/>
              </a:buClr>
              <a:buFont typeface="Wingdings" panose="05000000000000000000" pitchFamily="2" charset="2"/>
              <a:buChar char="§"/>
            </a:pPr>
            <a:r>
              <a:rPr lang="en-US" altLang="en-US" sz="2200" smtClean="0">
                <a:solidFill>
                  <a:srgbClr val="000066"/>
                </a:solidFill>
              </a:rPr>
              <a:t>Recognize the decision problem</a:t>
            </a:r>
          </a:p>
          <a:p>
            <a:pPr marL="533400" indent="-533400" eaLnBrk="1" hangingPunct="1">
              <a:buClr>
                <a:schemeClr val="tx1"/>
              </a:buClr>
              <a:buFont typeface="Wingdings" panose="05000000000000000000" pitchFamily="2" charset="2"/>
              <a:buChar char="§"/>
            </a:pPr>
            <a:r>
              <a:rPr lang="en-US" altLang="en-US" sz="2200" smtClean="0">
                <a:solidFill>
                  <a:srgbClr val="000066"/>
                </a:solidFill>
              </a:rPr>
              <a:t>Collect all needed (relevant) information </a:t>
            </a:r>
          </a:p>
          <a:p>
            <a:pPr marL="533400" indent="-533400" eaLnBrk="1" hangingPunct="1">
              <a:buClr>
                <a:schemeClr val="tx1"/>
              </a:buClr>
              <a:buFont typeface="Wingdings" panose="05000000000000000000" pitchFamily="2" charset="2"/>
              <a:buChar char="§"/>
            </a:pPr>
            <a:r>
              <a:rPr lang="en-US" altLang="en-US" sz="2200" smtClean="0">
                <a:solidFill>
                  <a:srgbClr val="000066"/>
                </a:solidFill>
              </a:rPr>
              <a:t>Identify the set of feasible decision alternatives</a:t>
            </a:r>
          </a:p>
          <a:p>
            <a:pPr marL="533400" indent="-533400" eaLnBrk="1" hangingPunct="1">
              <a:buClr>
                <a:schemeClr val="tx1"/>
              </a:buClr>
              <a:buFont typeface="Wingdings" panose="05000000000000000000" pitchFamily="2" charset="2"/>
              <a:buChar char="§"/>
            </a:pPr>
            <a:r>
              <a:rPr lang="en-US" altLang="en-US" sz="2200" smtClean="0">
                <a:solidFill>
                  <a:srgbClr val="000066"/>
                </a:solidFill>
              </a:rPr>
              <a:t>Define the key objectives</a:t>
            </a:r>
          </a:p>
          <a:p>
            <a:pPr marL="533400" indent="-533400" eaLnBrk="1" hangingPunct="1">
              <a:buClr>
                <a:schemeClr val="tx1"/>
              </a:buClr>
              <a:buFont typeface="Wingdings" panose="05000000000000000000" pitchFamily="2" charset="2"/>
              <a:buNone/>
            </a:pPr>
            <a:r>
              <a:rPr lang="en-US" altLang="en-US" sz="2200" smtClean="0">
                <a:solidFill>
                  <a:srgbClr val="000066"/>
                </a:solidFill>
              </a:rPr>
              <a:t>	and constraints</a:t>
            </a:r>
          </a:p>
          <a:p>
            <a:pPr marL="533400" indent="-533400" eaLnBrk="1" hangingPunct="1">
              <a:buClr>
                <a:schemeClr val="tx1"/>
              </a:buClr>
              <a:buFont typeface="Wingdings" panose="05000000000000000000" pitchFamily="2" charset="2"/>
              <a:buChar char="§"/>
            </a:pPr>
            <a:r>
              <a:rPr lang="en-US" altLang="en-US" sz="2200" smtClean="0">
                <a:solidFill>
                  <a:srgbClr val="000066"/>
                </a:solidFill>
              </a:rPr>
              <a:t>Select the best possible and implementable decision alternative</a:t>
            </a:r>
            <a:endParaRPr lang="en-US" altLang="en-US" sz="2200" smtClean="0"/>
          </a:p>
        </p:txBody>
      </p:sp>
      <p:sp>
        <p:nvSpPr>
          <p:cNvPr id="6149" name="Rectangle 5"/>
          <p:cNvSpPr>
            <a:spLocks noGrp="1" noChangeArrowheads="1"/>
          </p:cNvSpPr>
          <p:nvPr>
            <p:ph sz="half" idx="2"/>
          </p:nvPr>
        </p:nvSpPr>
        <p:spPr>
          <a:xfrm>
            <a:off x="4976813" y="1600200"/>
            <a:ext cx="4167187" cy="4530725"/>
          </a:xfrm>
        </p:spPr>
        <p:txBody>
          <a:bodyPr/>
          <a:lstStyle/>
          <a:p>
            <a:pPr marL="533400" indent="-533400" eaLnBrk="1" hangingPunct="1"/>
            <a:r>
              <a:rPr lang="en-US" altLang="en-US" sz="2200" smtClean="0"/>
              <a:t>Need to get a car </a:t>
            </a:r>
          </a:p>
          <a:p>
            <a:pPr marL="533400" indent="-533400" eaLnBrk="1" hangingPunct="1"/>
            <a:endParaRPr lang="en-US" altLang="en-US" sz="2200" smtClean="0"/>
          </a:p>
          <a:p>
            <a:pPr marL="533400" indent="-533400" eaLnBrk="1" hangingPunct="1"/>
            <a:r>
              <a:rPr lang="en-US" altLang="en-US" sz="2200" smtClean="0"/>
              <a:t>Gather technical and</a:t>
            </a:r>
          </a:p>
          <a:p>
            <a:pPr marL="533400" indent="-533400" eaLnBrk="1" hangingPunct="1">
              <a:buFont typeface="Wingdings" panose="05000000000000000000" pitchFamily="2" charset="2"/>
              <a:buNone/>
            </a:pPr>
            <a:r>
              <a:rPr lang="en-US" altLang="en-US" sz="2200" smtClean="0"/>
              <a:t>	financial data</a:t>
            </a:r>
          </a:p>
          <a:p>
            <a:pPr marL="533400" indent="-533400" eaLnBrk="1" hangingPunct="1"/>
            <a:r>
              <a:rPr lang="en-US" altLang="en-US" sz="2200" smtClean="0"/>
              <a:t>Select cars to consider</a:t>
            </a:r>
          </a:p>
          <a:p>
            <a:pPr marL="533400" indent="-533400" eaLnBrk="1" hangingPunct="1"/>
            <a:r>
              <a:rPr lang="en-US" altLang="en-US" sz="2200" smtClean="0"/>
              <a:t>Wanted: small cash outlay, safety, good  performance, aesthetics,… </a:t>
            </a:r>
          </a:p>
          <a:p>
            <a:pPr marL="533400" indent="-533400" eaLnBrk="1" hangingPunct="1"/>
            <a:r>
              <a:rPr lang="en-US" altLang="en-US" sz="2200" smtClean="0"/>
              <a:t>Choice between </a:t>
            </a:r>
            <a:r>
              <a:rPr lang="tr-TR" altLang="en-US" sz="2200" smtClean="0"/>
              <a:t>Audi</a:t>
            </a:r>
            <a:r>
              <a:rPr lang="en-US" altLang="en-US" sz="2200" smtClean="0"/>
              <a:t> and </a:t>
            </a:r>
            <a:r>
              <a:rPr lang="tr-TR" altLang="en-US" sz="2200" smtClean="0"/>
              <a:t>BMW</a:t>
            </a:r>
            <a:r>
              <a:rPr lang="en-US" altLang="en-US" sz="2200" smtClean="0"/>
              <a:t> (or others)</a:t>
            </a:r>
          </a:p>
          <a:p>
            <a:pPr marL="533400" indent="-533400" eaLnBrk="1" hangingPunct="1"/>
            <a:r>
              <a:rPr lang="en-US" altLang="en-US" sz="2200" smtClean="0"/>
              <a:t>Select the car </a:t>
            </a:r>
          </a:p>
        </p:txBody>
      </p:sp>
      <p:sp>
        <p:nvSpPr>
          <p:cNvPr id="6151" name="AutoShape 7"/>
          <p:cNvSpPr>
            <a:spLocks noChangeArrowheads="1"/>
          </p:cNvSpPr>
          <p:nvPr/>
        </p:nvSpPr>
        <p:spPr bwMode="auto">
          <a:xfrm>
            <a:off x="4572000" y="1600200"/>
            <a:ext cx="381000" cy="485775"/>
          </a:xfrm>
          <a:prstGeom prst="rightArrow">
            <a:avLst>
              <a:gd name="adj1" fmla="val 50000"/>
              <a:gd name="adj2" fmla="val 25000"/>
            </a:avLst>
          </a:prstGeom>
          <a:solidFill>
            <a:schemeClr val="accent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6152" name="AutoShape 8"/>
          <p:cNvSpPr>
            <a:spLocks noChangeArrowheads="1"/>
          </p:cNvSpPr>
          <p:nvPr/>
        </p:nvSpPr>
        <p:spPr bwMode="auto">
          <a:xfrm>
            <a:off x="4572000" y="2438400"/>
            <a:ext cx="381000" cy="485775"/>
          </a:xfrm>
          <a:prstGeom prst="rightArrow">
            <a:avLst>
              <a:gd name="adj1" fmla="val 50000"/>
              <a:gd name="adj2" fmla="val 25000"/>
            </a:avLst>
          </a:prstGeom>
          <a:solidFill>
            <a:schemeClr val="accent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6153" name="AutoShape 9"/>
          <p:cNvSpPr>
            <a:spLocks noChangeArrowheads="1"/>
          </p:cNvSpPr>
          <p:nvPr/>
        </p:nvSpPr>
        <p:spPr bwMode="auto">
          <a:xfrm>
            <a:off x="4572000" y="3186113"/>
            <a:ext cx="381000" cy="485775"/>
          </a:xfrm>
          <a:prstGeom prst="rightArrow">
            <a:avLst>
              <a:gd name="adj1" fmla="val 50000"/>
              <a:gd name="adj2" fmla="val 25000"/>
            </a:avLst>
          </a:prstGeom>
          <a:solidFill>
            <a:schemeClr val="accent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6154" name="AutoShape 10"/>
          <p:cNvSpPr>
            <a:spLocks noChangeArrowheads="1"/>
          </p:cNvSpPr>
          <p:nvPr/>
        </p:nvSpPr>
        <p:spPr bwMode="auto">
          <a:xfrm>
            <a:off x="4572000" y="3886200"/>
            <a:ext cx="381000" cy="485775"/>
          </a:xfrm>
          <a:prstGeom prst="rightArrow">
            <a:avLst>
              <a:gd name="adj1" fmla="val 50000"/>
              <a:gd name="adj2" fmla="val 25000"/>
            </a:avLst>
          </a:prstGeom>
          <a:solidFill>
            <a:schemeClr val="accent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6155" name="AutoShape 11"/>
          <p:cNvSpPr>
            <a:spLocks noChangeArrowheads="1"/>
          </p:cNvSpPr>
          <p:nvPr/>
        </p:nvSpPr>
        <p:spPr bwMode="auto">
          <a:xfrm>
            <a:off x="4572000" y="4648200"/>
            <a:ext cx="381000" cy="485775"/>
          </a:xfrm>
          <a:prstGeom prst="rightArrow">
            <a:avLst>
              <a:gd name="adj1" fmla="val 50000"/>
              <a:gd name="adj2" fmla="val 25000"/>
            </a:avLst>
          </a:prstGeom>
          <a:solidFill>
            <a:schemeClr val="accent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6156" name="AutoShape 12"/>
          <p:cNvSpPr>
            <a:spLocks noChangeArrowheads="1"/>
          </p:cNvSpPr>
          <p:nvPr/>
        </p:nvSpPr>
        <p:spPr bwMode="auto">
          <a:xfrm>
            <a:off x="4572000" y="5410200"/>
            <a:ext cx="381000" cy="485775"/>
          </a:xfrm>
          <a:prstGeom prst="rightArrow">
            <a:avLst>
              <a:gd name="adj1" fmla="val 50000"/>
              <a:gd name="adj2" fmla="val 25000"/>
            </a:avLst>
          </a:prstGeom>
          <a:solidFill>
            <a:schemeClr val="accent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anim calcmode="lin" valueType="num">
                                      <p:cBhvr additive="base">
                                        <p:cTn id="11"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anim calcmode="lin" valueType="num">
                                      <p:cBhvr additive="base">
                                        <p:cTn id="15"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2">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 calcmode="lin" valueType="num">
                                      <p:cBhvr additive="base">
                                        <p:cTn id="19"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anim calcmode="lin" valueType="num">
                                      <p:cBhvr additive="base">
                                        <p:cTn id="23"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2">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 calcmode="lin" valueType="num">
                                      <p:cBhvr additive="base">
                                        <p:cTn id="27"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3" presetClass="entr" presetSubtype="10" fill="hold" grpId="0" nodeType="clickEffect">
                                  <p:stCondLst>
                                    <p:cond delay="0"/>
                                  </p:stCondLst>
                                  <p:childTnLst>
                                    <p:set>
                                      <p:cBhvr>
                                        <p:cTn id="32" dur="1" fill="hold">
                                          <p:stCondLst>
                                            <p:cond delay="0"/>
                                          </p:stCondLst>
                                        </p:cTn>
                                        <p:tgtEl>
                                          <p:spTgt spid="6151"/>
                                        </p:tgtEl>
                                        <p:attrNameLst>
                                          <p:attrName>style.visibility</p:attrName>
                                        </p:attrNameLst>
                                      </p:cBhvr>
                                      <p:to>
                                        <p:strVal val="visible"/>
                                      </p:to>
                                    </p:set>
                                    <p:animEffect transition="in" filter="blinds(horizontal)">
                                      <p:cBhvr>
                                        <p:cTn id="33" dur="500"/>
                                        <p:tgtEl>
                                          <p:spTgt spid="6151"/>
                                        </p:tgtEl>
                                      </p:cBhvr>
                                    </p:animEffect>
                                  </p:childTnLst>
                                </p:cTn>
                              </p:par>
                              <p:par>
                                <p:cTn id="34" presetID="3" presetClass="entr" presetSubtype="10" fill="hold" grpId="0" nodeType="withEffect">
                                  <p:stCondLst>
                                    <p:cond delay="0"/>
                                  </p:stCondLst>
                                  <p:childTnLst>
                                    <p:set>
                                      <p:cBhvr>
                                        <p:cTn id="35" dur="1" fill="hold">
                                          <p:stCondLst>
                                            <p:cond delay="0"/>
                                          </p:stCondLst>
                                        </p:cTn>
                                        <p:tgtEl>
                                          <p:spTgt spid="6152"/>
                                        </p:tgtEl>
                                        <p:attrNameLst>
                                          <p:attrName>style.visibility</p:attrName>
                                        </p:attrNameLst>
                                      </p:cBhvr>
                                      <p:to>
                                        <p:strVal val="visible"/>
                                      </p:to>
                                    </p:set>
                                    <p:animEffect transition="in" filter="blinds(horizontal)">
                                      <p:cBhvr>
                                        <p:cTn id="36" dur="500"/>
                                        <p:tgtEl>
                                          <p:spTgt spid="6152"/>
                                        </p:tgtEl>
                                      </p:cBhvr>
                                    </p:animEffect>
                                  </p:childTnLst>
                                </p:cTn>
                              </p:par>
                              <p:par>
                                <p:cTn id="37" presetID="3" presetClass="entr" presetSubtype="10" fill="hold" grpId="0" nodeType="withEffect">
                                  <p:stCondLst>
                                    <p:cond delay="0"/>
                                  </p:stCondLst>
                                  <p:childTnLst>
                                    <p:set>
                                      <p:cBhvr>
                                        <p:cTn id="38" dur="1" fill="hold">
                                          <p:stCondLst>
                                            <p:cond delay="0"/>
                                          </p:stCondLst>
                                        </p:cTn>
                                        <p:tgtEl>
                                          <p:spTgt spid="6153"/>
                                        </p:tgtEl>
                                        <p:attrNameLst>
                                          <p:attrName>style.visibility</p:attrName>
                                        </p:attrNameLst>
                                      </p:cBhvr>
                                      <p:to>
                                        <p:strVal val="visible"/>
                                      </p:to>
                                    </p:set>
                                    <p:animEffect transition="in" filter="blinds(horizontal)">
                                      <p:cBhvr>
                                        <p:cTn id="39" dur="500"/>
                                        <p:tgtEl>
                                          <p:spTgt spid="6153"/>
                                        </p:tgtEl>
                                      </p:cBhvr>
                                    </p:animEffect>
                                  </p:childTnLst>
                                </p:cTn>
                              </p:par>
                              <p:par>
                                <p:cTn id="40" presetID="3" presetClass="entr" presetSubtype="10" fill="hold" grpId="0" nodeType="withEffect">
                                  <p:stCondLst>
                                    <p:cond delay="0"/>
                                  </p:stCondLst>
                                  <p:childTnLst>
                                    <p:set>
                                      <p:cBhvr>
                                        <p:cTn id="41" dur="1" fill="hold">
                                          <p:stCondLst>
                                            <p:cond delay="0"/>
                                          </p:stCondLst>
                                        </p:cTn>
                                        <p:tgtEl>
                                          <p:spTgt spid="6154"/>
                                        </p:tgtEl>
                                        <p:attrNameLst>
                                          <p:attrName>style.visibility</p:attrName>
                                        </p:attrNameLst>
                                      </p:cBhvr>
                                      <p:to>
                                        <p:strVal val="visible"/>
                                      </p:to>
                                    </p:set>
                                    <p:animEffect transition="in" filter="blinds(horizontal)">
                                      <p:cBhvr>
                                        <p:cTn id="42" dur="500"/>
                                        <p:tgtEl>
                                          <p:spTgt spid="6154"/>
                                        </p:tgtEl>
                                      </p:cBhvr>
                                    </p:animEffect>
                                  </p:childTnLst>
                                </p:cTn>
                              </p:par>
                              <p:par>
                                <p:cTn id="43" presetID="3" presetClass="entr" presetSubtype="10" fill="hold" grpId="0" nodeType="withEffect">
                                  <p:stCondLst>
                                    <p:cond delay="0"/>
                                  </p:stCondLst>
                                  <p:childTnLst>
                                    <p:set>
                                      <p:cBhvr>
                                        <p:cTn id="44" dur="1" fill="hold">
                                          <p:stCondLst>
                                            <p:cond delay="0"/>
                                          </p:stCondLst>
                                        </p:cTn>
                                        <p:tgtEl>
                                          <p:spTgt spid="6155"/>
                                        </p:tgtEl>
                                        <p:attrNameLst>
                                          <p:attrName>style.visibility</p:attrName>
                                        </p:attrNameLst>
                                      </p:cBhvr>
                                      <p:to>
                                        <p:strVal val="visible"/>
                                      </p:to>
                                    </p:set>
                                    <p:animEffect transition="in" filter="blinds(horizontal)">
                                      <p:cBhvr>
                                        <p:cTn id="45" dur="500"/>
                                        <p:tgtEl>
                                          <p:spTgt spid="6155"/>
                                        </p:tgtEl>
                                      </p:cBhvr>
                                    </p:animEffect>
                                  </p:childTnLst>
                                </p:cTn>
                              </p:par>
                              <p:par>
                                <p:cTn id="46" presetID="3" presetClass="entr" presetSubtype="10" fill="hold" grpId="0" nodeType="withEffect">
                                  <p:stCondLst>
                                    <p:cond delay="0"/>
                                  </p:stCondLst>
                                  <p:childTnLst>
                                    <p:set>
                                      <p:cBhvr>
                                        <p:cTn id="47" dur="1" fill="hold">
                                          <p:stCondLst>
                                            <p:cond delay="0"/>
                                          </p:stCondLst>
                                        </p:cTn>
                                        <p:tgtEl>
                                          <p:spTgt spid="6156"/>
                                        </p:tgtEl>
                                        <p:attrNameLst>
                                          <p:attrName>style.visibility</p:attrName>
                                        </p:attrNameLst>
                                      </p:cBhvr>
                                      <p:to>
                                        <p:strVal val="visible"/>
                                      </p:to>
                                    </p:set>
                                    <p:animEffect transition="in" filter="blinds(horizontal)">
                                      <p:cBhvr>
                                        <p:cTn id="48" dur="500"/>
                                        <p:tgtEl>
                                          <p:spTgt spid="6156"/>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2" presetClass="entr" presetSubtype="2" fill="hold" grpId="0" nodeType="clickEffect">
                                  <p:stCondLst>
                                    <p:cond delay="0"/>
                                  </p:stCondLst>
                                  <p:childTnLst>
                                    <p:set>
                                      <p:cBhvr>
                                        <p:cTn id="52" dur="1" fill="hold">
                                          <p:stCondLst>
                                            <p:cond delay="0"/>
                                          </p:stCondLst>
                                        </p:cTn>
                                        <p:tgtEl>
                                          <p:spTgt spid="6149">
                                            <p:txEl>
                                              <p:pRg st="0" end="0"/>
                                            </p:txEl>
                                          </p:spTgt>
                                        </p:tgtEl>
                                        <p:attrNameLst>
                                          <p:attrName>style.visibility</p:attrName>
                                        </p:attrNameLst>
                                      </p:cBhvr>
                                      <p:to>
                                        <p:strVal val="visible"/>
                                      </p:to>
                                    </p:set>
                                    <p:anim calcmode="lin" valueType="num">
                                      <p:cBhvr additive="base">
                                        <p:cTn id="53" dur="500" fill="hold"/>
                                        <p:tgtEl>
                                          <p:spTgt spid="6149">
                                            <p:txEl>
                                              <p:pRg st="0" end="0"/>
                                            </p:txEl>
                                          </p:spTgt>
                                        </p:tgtEl>
                                        <p:attrNameLst>
                                          <p:attrName>ppt_x</p:attrName>
                                        </p:attrNameLst>
                                      </p:cBhvr>
                                      <p:tavLst>
                                        <p:tav tm="0">
                                          <p:val>
                                            <p:strVal val="1+#ppt_w/2"/>
                                          </p:val>
                                        </p:tav>
                                        <p:tav tm="100000">
                                          <p:val>
                                            <p:strVal val="#ppt_x"/>
                                          </p:val>
                                        </p:tav>
                                      </p:tavLst>
                                    </p:anim>
                                    <p:anim calcmode="lin" valueType="num">
                                      <p:cBhvr additive="base">
                                        <p:cTn id="54" dur="500" fill="hold"/>
                                        <p:tgtEl>
                                          <p:spTgt spid="614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55" fill="hold" nodeType="clickPar">
                      <p:stCondLst>
                        <p:cond delay="indefinite"/>
                      </p:stCondLst>
                      <p:childTnLst>
                        <p:par>
                          <p:cTn id="56" fill="hold" nodeType="withGroup">
                            <p:stCondLst>
                              <p:cond delay="0"/>
                            </p:stCondLst>
                            <p:childTnLst>
                              <p:par>
                                <p:cTn id="57" presetID="2" presetClass="entr" presetSubtype="2" fill="hold" grpId="0" nodeType="clickEffect">
                                  <p:stCondLst>
                                    <p:cond delay="0"/>
                                  </p:stCondLst>
                                  <p:childTnLst>
                                    <p:set>
                                      <p:cBhvr>
                                        <p:cTn id="58" dur="1" fill="hold">
                                          <p:stCondLst>
                                            <p:cond delay="0"/>
                                          </p:stCondLst>
                                        </p:cTn>
                                        <p:tgtEl>
                                          <p:spTgt spid="6149">
                                            <p:txEl>
                                              <p:pRg st="2" end="2"/>
                                            </p:txEl>
                                          </p:spTgt>
                                        </p:tgtEl>
                                        <p:attrNameLst>
                                          <p:attrName>style.visibility</p:attrName>
                                        </p:attrNameLst>
                                      </p:cBhvr>
                                      <p:to>
                                        <p:strVal val="visible"/>
                                      </p:to>
                                    </p:set>
                                    <p:anim calcmode="lin" valueType="num">
                                      <p:cBhvr additive="base">
                                        <p:cTn id="59" dur="500" fill="hold"/>
                                        <p:tgtEl>
                                          <p:spTgt spid="6149">
                                            <p:txEl>
                                              <p:pRg st="2" end="2"/>
                                            </p:txEl>
                                          </p:spTgt>
                                        </p:tgtEl>
                                        <p:attrNameLst>
                                          <p:attrName>ppt_x</p:attrName>
                                        </p:attrNameLst>
                                      </p:cBhvr>
                                      <p:tavLst>
                                        <p:tav tm="0">
                                          <p:val>
                                            <p:strVal val="1+#ppt_w/2"/>
                                          </p:val>
                                        </p:tav>
                                        <p:tav tm="100000">
                                          <p:val>
                                            <p:strVal val="#ppt_x"/>
                                          </p:val>
                                        </p:tav>
                                      </p:tavLst>
                                    </p:anim>
                                    <p:anim calcmode="lin" valueType="num">
                                      <p:cBhvr additive="base">
                                        <p:cTn id="60" dur="500" fill="hold"/>
                                        <p:tgtEl>
                                          <p:spTgt spid="614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61" fill="hold" nodeType="clickPar">
                      <p:stCondLst>
                        <p:cond delay="indefinite"/>
                      </p:stCondLst>
                      <p:childTnLst>
                        <p:par>
                          <p:cTn id="62" fill="hold" nodeType="withGroup">
                            <p:stCondLst>
                              <p:cond delay="0"/>
                            </p:stCondLst>
                            <p:childTnLst>
                              <p:par>
                                <p:cTn id="63" presetID="2" presetClass="entr" presetSubtype="2" fill="hold" grpId="0" nodeType="clickEffect">
                                  <p:stCondLst>
                                    <p:cond delay="0"/>
                                  </p:stCondLst>
                                  <p:childTnLst>
                                    <p:set>
                                      <p:cBhvr>
                                        <p:cTn id="64" dur="1" fill="hold">
                                          <p:stCondLst>
                                            <p:cond delay="0"/>
                                          </p:stCondLst>
                                        </p:cTn>
                                        <p:tgtEl>
                                          <p:spTgt spid="6149">
                                            <p:txEl>
                                              <p:pRg st="3" end="3"/>
                                            </p:txEl>
                                          </p:spTgt>
                                        </p:tgtEl>
                                        <p:attrNameLst>
                                          <p:attrName>style.visibility</p:attrName>
                                        </p:attrNameLst>
                                      </p:cBhvr>
                                      <p:to>
                                        <p:strVal val="visible"/>
                                      </p:to>
                                    </p:set>
                                    <p:anim calcmode="lin" valueType="num">
                                      <p:cBhvr additive="base">
                                        <p:cTn id="65" dur="500" fill="hold"/>
                                        <p:tgtEl>
                                          <p:spTgt spid="6149">
                                            <p:txEl>
                                              <p:pRg st="3" end="3"/>
                                            </p:txEl>
                                          </p:spTgt>
                                        </p:tgtEl>
                                        <p:attrNameLst>
                                          <p:attrName>ppt_x</p:attrName>
                                        </p:attrNameLst>
                                      </p:cBhvr>
                                      <p:tavLst>
                                        <p:tav tm="0">
                                          <p:val>
                                            <p:strVal val="1+#ppt_w/2"/>
                                          </p:val>
                                        </p:tav>
                                        <p:tav tm="100000">
                                          <p:val>
                                            <p:strVal val="#ppt_x"/>
                                          </p:val>
                                        </p:tav>
                                      </p:tavLst>
                                    </p:anim>
                                    <p:anim calcmode="lin" valueType="num">
                                      <p:cBhvr additive="base">
                                        <p:cTn id="66" dur="500" fill="hold"/>
                                        <p:tgtEl>
                                          <p:spTgt spid="6149">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67" fill="hold" nodeType="clickPar">
                      <p:stCondLst>
                        <p:cond delay="indefinite"/>
                      </p:stCondLst>
                      <p:childTnLst>
                        <p:par>
                          <p:cTn id="68" fill="hold" nodeType="withGroup">
                            <p:stCondLst>
                              <p:cond delay="0"/>
                            </p:stCondLst>
                            <p:childTnLst>
                              <p:par>
                                <p:cTn id="69" presetID="2" presetClass="entr" presetSubtype="2" fill="hold" grpId="0" nodeType="clickEffect">
                                  <p:stCondLst>
                                    <p:cond delay="0"/>
                                  </p:stCondLst>
                                  <p:childTnLst>
                                    <p:set>
                                      <p:cBhvr>
                                        <p:cTn id="70" dur="1" fill="hold">
                                          <p:stCondLst>
                                            <p:cond delay="0"/>
                                          </p:stCondLst>
                                        </p:cTn>
                                        <p:tgtEl>
                                          <p:spTgt spid="6149">
                                            <p:txEl>
                                              <p:pRg st="4" end="4"/>
                                            </p:txEl>
                                          </p:spTgt>
                                        </p:tgtEl>
                                        <p:attrNameLst>
                                          <p:attrName>style.visibility</p:attrName>
                                        </p:attrNameLst>
                                      </p:cBhvr>
                                      <p:to>
                                        <p:strVal val="visible"/>
                                      </p:to>
                                    </p:set>
                                    <p:anim calcmode="lin" valueType="num">
                                      <p:cBhvr additive="base">
                                        <p:cTn id="71" dur="500" fill="hold"/>
                                        <p:tgtEl>
                                          <p:spTgt spid="6149">
                                            <p:txEl>
                                              <p:pRg st="4" end="4"/>
                                            </p:txEl>
                                          </p:spTgt>
                                        </p:tgtEl>
                                        <p:attrNameLst>
                                          <p:attrName>ppt_x</p:attrName>
                                        </p:attrNameLst>
                                      </p:cBhvr>
                                      <p:tavLst>
                                        <p:tav tm="0">
                                          <p:val>
                                            <p:strVal val="1+#ppt_w/2"/>
                                          </p:val>
                                        </p:tav>
                                        <p:tav tm="100000">
                                          <p:val>
                                            <p:strVal val="#ppt_x"/>
                                          </p:val>
                                        </p:tav>
                                      </p:tavLst>
                                    </p:anim>
                                    <p:anim calcmode="lin" valueType="num">
                                      <p:cBhvr additive="base">
                                        <p:cTn id="72" dur="500" fill="hold"/>
                                        <p:tgtEl>
                                          <p:spTgt spid="6149">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73" fill="hold" nodeType="clickPar">
                      <p:stCondLst>
                        <p:cond delay="indefinite"/>
                      </p:stCondLst>
                      <p:childTnLst>
                        <p:par>
                          <p:cTn id="74" fill="hold" nodeType="withGroup">
                            <p:stCondLst>
                              <p:cond delay="0"/>
                            </p:stCondLst>
                            <p:childTnLst>
                              <p:par>
                                <p:cTn id="75" presetID="2" presetClass="entr" presetSubtype="2" fill="hold" grpId="0" nodeType="clickEffect">
                                  <p:stCondLst>
                                    <p:cond delay="0"/>
                                  </p:stCondLst>
                                  <p:childTnLst>
                                    <p:set>
                                      <p:cBhvr>
                                        <p:cTn id="76" dur="1" fill="hold">
                                          <p:stCondLst>
                                            <p:cond delay="0"/>
                                          </p:stCondLst>
                                        </p:cTn>
                                        <p:tgtEl>
                                          <p:spTgt spid="6149">
                                            <p:txEl>
                                              <p:pRg st="5" end="5"/>
                                            </p:txEl>
                                          </p:spTgt>
                                        </p:tgtEl>
                                        <p:attrNameLst>
                                          <p:attrName>style.visibility</p:attrName>
                                        </p:attrNameLst>
                                      </p:cBhvr>
                                      <p:to>
                                        <p:strVal val="visible"/>
                                      </p:to>
                                    </p:set>
                                    <p:anim calcmode="lin" valueType="num">
                                      <p:cBhvr additive="base">
                                        <p:cTn id="77" dur="500" fill="hold"/>
                                        <p:tgtEl>
                                          <p:spTgt spid="6149">
                                            <p:txEl>
                                              <p:pRg st="5" end="5"/>
                                            </p:txEl>
                                          </p:spTgt>
                                        </p:tgtEl>
                                        <p:attrNameLst>
                                          <p:attrName>ppt_x</p:attrName>
                                        </p:attrNameLst>
                                      </p:cBhvr>
                                      <p:tavLst>
                                        <p:tav tm="0">
                                          <p:val>
                                            <p:strVal val="1+#ppt_w/2"/>
                                          </p:val>
                                        </p:tav>
                                        <p:tav tm="100000">
                                          <p:val>
                                            <p:strVal val="#ppt_x"/>
                                          </p:val>
                                        </p:tav>
                                      </p:tavLst>
                                    </p:anim>
                                    <p:anim calcmode="lin" valueType="num">
                                      <p:cBhvr additive="base">
                                        <p:cTn id="78" dur="500" fill="hold"/>
                                        <p:tgtEl>
                                          <p:spTgt spid="6149">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79" fill="hold" nodeType="clickPar">
                      <p:stCondLst>
                        <p:cond delay="indefinite"/>
                      </p:stCondLst>
                      <p:childTnLst>
                        <p:par>
                          <p:cTn id="80" fill="hold" nodeType="withGroup">
                            <p:stCondLst>
                              <p:cond delay="0"/>
                            </p:stCondLst>
                            <p:childTnLst>
                              <p:par>
                                <p:cTn id="81" presetID="2" presetClass="entr" presetSubtype="2" fill="hold" grpId="0" nodeType="clickEffect">
                                  <p:stCondLst>
                                    <p:cond delay="0"/>
                                  </p:stCondLst>
                                  <p:childTnLst>
                                    <p:set>
                                      <p:cBhvr>
                                        <p:cTn id="82" dur="1" fill="hold">
                                          <p:stCondLst>
                                            <p:cond delay="0"/>
                                          </p:stCondLst>
                                        </p:cTn>
                                        <p:tgtEl>
                                          <p:spTgt spid="6149">
                                            <p:txEl>
                                              <p:pRg st="6" end="6"/>
                                            </p:txEl>
                                          </p:spTgt>
                                        </p:tgtEl>
                                        <p:attrNameLst>
                                          <p:attrName>style.visibility</p:attrName>
                                        </p:attrNameLst>
                                      </p:cBhvr>
                                      <p:to>
                                        <p:strVal val="visible"/>
                                      </p:to>
                                    </p:set>
                                    <p:anim calcmode="lin" valueType="num">
                                      <p:cBhvr additive="base">
                                        <p:cTn id="83" dur="500" fill="hold"/>
                                        <p:tgtEl>
                                          <p:spTgt spid="6149">
                                            <p:txEl>
                                              <p:pRg st="6" end="6"/>
                                            </p:txEl>
                                          </p:spTgt>
                                        </p:tgtEl>
                                        <p:attrNameLst>
                                          <p:attrName>ppt_x</p:attrName>
                                        </p:attrNameLst>
                                      </p:cBhvr>
                                      <p:tavLst>
                                        <p:tav tm="0">
                                          <p:val>
                                            <p:strVal val="1+#ppt_w/2"/>
                                          </p:val>
                                        </p:tav>
                                        <p:tav tm="100000">
                                          <p:val>
                                            <p:strVal val="#ppt_x"/>
                                          </p:val>
                                        </p:tav>
                                      </p:tavLst>
                                    </p:anim>
                                    <p:anim calcmode="lin" valueType="num">
                                      <p:cBhvr additive="base">
                                        <p:cTn id="84" dur="500" fill="hold"/>
                                        <p:tgtEl>
                                          <p:spTgt spid="6149">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85" fill="hold" nodeType="clickPar">
                      <p:stCondLst>
                        <p:cond delay="indefinite"/>
                      </p:stCondLst>
                      <p:childTnLst>
                        <p:par>
                          <p:cTn id="86" fill="hold" nodeType="withGroup">
                            <p:stCondLst>
                              <p:cond delay="0"/>
                            </p:stCondLst>
                            <p:childTnLst>
                              <p:par>
                                <p:cTn id="87" presetID="2" presetClass="entr" presetSubtype="2" fill="hold" grpId="0" nodeType="clickEffect">
                                  <p:stCondLst>
                                    <p:cond delay="0"/>
                                  </p:stCondLst>
                                  <p:childTnLst>
                                    <p:set>
                                      <p:cBhvr>
                                        <p:cTn id="88" dur="1" fill="hold">
                                          <p:stCondLst>
                                            <p:cond delay="0"/>
                                          </p:stCondLst>
                                        </p:cTn>
                                        <p:tgtEl>
                                          <p:spTgt spid="6149">
                                            <p:txEl>
                                              <p:pRg st="7" end="7"/>
                                            </p:txEl>
                                          </p:spTgt>
                                        </p:tgtEl>
                                        <p:attrNameLst>
                                          <p:attrName>style.visibility</p:attrName>
                                        </p:attrNameLst>
                                      </p:cBhvr>
                                      <p:to>
                                        <p:strVal val="visible"/>
                                      </p:to>
                                    </p:set>
                                    <p:anim calcmode="lin" valueType="num">
                                      <p:cBhvr additive="base">
                                        <p:cTn id="89" dur="500" fill="hold"/>
                                        <p:tgtEl>
                                          <p:spTgt spid="6149">
                                            <p:txEl>
                                              <p:pRg st="7" end="7"/>
                                            </p:txEl>
                                          </p:spTgt>
                                        </p:tgtEl>
                                        <p:attrNameLst>
                                          <p:attrName>ppt_x</p:attrName>
                                        </p:attrNameLst>
                                      </p:cBhvr>
                                      <p:tavLst>
                                        <p:tav tm="0">
                                          <p:val>
                                            <p:strVal val="1+#ppt_w/2"/>
                                          </p:val>
                                        </p:tav>
                                        <p:tav tm="100000">
                                          <p:val>
                                            <p:strVal val="#ppt_x"/>
                                          </p:val>
                                        </p:tav>
                                      </p:tavLst>
                                    </p:anim>
                                    <p:anim calcmode="lin" valueType="num">
                                      <p:cBhvr additive="base">
                                        <p:cTn id="90" dur="500" fill="hold"/>
                                        <p:tgtEl>
                                          <p:spTgt spid="6149">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9" grpId="0" build="p"/>
      <p:bldP spid="6151" grpId="0" animBg="1"/>
      <p:bldP spid="6152" grpId="0" animBg="1"/>
      <p:bldP spid="6153" grpId="0" animBg="1"/>
      <p:bldP spid="6154" grpId="0" animBg="1"/>
      <p:bldP spid="6155" grpId="0" animBg="1"/>
      <p:bldP spid="615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a:xfrm>
            <a:off x="609600" y="1176338"/>
            <a:ext cx="2590800" cy="1582737"/>
          </a:xfrm>
        </p:spPr>
        <p:txBody>
          <a:bodyPr/>
          <a:lstStyle/>
          <a:p>
            <a:pPr eaLnBrk="1" hangingPunct="1"/>
            <a:r>
              <a:rPr lang="en-US" altLang="en-US" sz="3600" smtClean="0"/>
              <a:t>Engineering Economic Decisions</a:t>
            </a:r>
          </a:p>
        </p:txBody>
      </p:sp>
      <p:sp>
        <p:nvSpPr>
          <p:cNvPr id="3" name="Text Placeholder 2"/>
          <p:cNvSpPr>
            <a:spLocks noGrp="1"/>
          </p:cNvSpPr>
          <p:nvPr>
            <p:ph type="body" sz="half" idx="2"/>
          </p:nvPr>
        </p:nvSpPr>
        <p:spPr>
          <a:xfrm>
            <a:off x="1752600" y="4876800"/>
            <a:ext cx="5903913" cy="804863"/>
          </a:xfrm>
        </p:spPr>
        <p:txBody>
          <a:bodyPr rtlCol="0">
            <a:noAutofit/>
          </a:bodyPr>
          <a:lstStyle/>
          <a:p>
            <a:pPr eaLnBrk="1" fontAlgn="auto" hangingPunct="1">
              <a:spcAft>
                <a:spcPts val="0"/>
              </a:spcAft>
              <a:defRPr/>
            </a:pPr>
            <a:r>
              <a:rPr lang="en-US" sz="2000" b="1" dirty="0" smtClean="0">
                <a:solidFill>
                  <a:schemeClr val="tx1">
                    <a:lumMod val="65000"/>
                    <a:lumOff val="35000"/>
                  </a:schemeClr>
                </a:solidFill>
                <a:latin typeface="+mj-lt"/>
              </a:rPr>
              <a:t>Plan for the acquisition of equipment (capital expenditure) that will enable the firm to design and produce products economically</a:t>
            </a:r>
            <a:endParaRPr lang="en-US" sz="2000" b="1" dirty="0">
              <a:solidFill>
                <a:schemeClr val="tx1">
                  <a:lumMod val="65000"/>
                  <a:lumOff val="35000"/>
                </a:schemeClr>
              </a:solidFill>
              <a:latin typeface="+mj-lt"/>
            </a:endParaRPr>
          </a:p>
        </p:txBody>
      </p:sp>
      <p:graphicFrame>
        <p:nvGraphicFramePr>
          <p:cNvPr id="7" name="Diagram 6"/>
          <p:cNvGraphicFramePr/>
          <p:nvPr/>
        </p:nvGraphicFramePr>
        <p:xfrm>
          <a:off x="2819400" y="1143000"/>
          <a:ext cx="5943600" cy="4521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rtlCol="0">
            <a:noAutofit/>
          </a:bodyPr>
          <a:lstStyle/>
          <a:p>
            <a:pPr eaLnBrk="1" fontAlgn="auto" hangingPunct="1">
              <a:spcAft>
                <a:spcPts val="0"/>
              </a:spcAft>
              <a:defRPr/>
            </a:pPr>
            <a:r>
              <a:rPr lang="en-US" sz="4000" b="1" dirty="0" smtClean="0">
                <a:solidFill>
                  <a:schemeClr val="accent5">
                    <a:lumMod val="75000"/>
                  </a:schemeClr>
                </a:solidFill>
              </a:rPr>
              <a:t>What Makes Engineering Economic Decisions Difficult?</a:t>
            </a:r>
          </a:p>
        </p:txBody>
      </p:sp>
      <p:sp>
        <p:nvSpPr>
          <p:cNvPr id="8195" name="Rectangle 3"/>
          <p:cNvSpPr>
            <a:spLocks noGrp="1" noChangeArrowheads="1"/>
          </p:cNvSpPr>
          <p:nvPr>
            <p:ph idx="1"/>
          </p:nvPr>
        </p:nvSpPr>
        <p:spPr>
          <a:xfrm>
            <a:off x="1371600" y="2209800"/>
            <a:ext cx="7315200" cy="3916363"/>
          </a:xfrm>
        </p:spPr>
        <p:txBody>
          <a:bodyPr rtlCol="0">
            <a:normAutofit/>
          </a:bodyPr>
          <a:lstStyle/>
          <a:p>
            <a:pPr eaLnBrk="1" fontAlgn="auto" hangingPunct="1">
              <a:spcAft>
                <a:spcPts val="0"/>
              </a:spcAft>
              <a:defRPr/>
            </a:pPr>
            <a:r>
              <a:rPr lang="en-US" b="1" dirty="0" smtClean="0">
                <a:solidFill>
                  <a:schemeClr val="tx1">
                    <a:lumMod val="65000"/>
                    <a:lumOff val="35000"/>
                  </a:schemeClr>
                </a:solidFill>
                <a:latin typeface="+mj-lt"/>
              </a:rPr>
              <a:t>Estimating a required investment</a:t>
            </a:r>
          </a:p>
          <a:p>
            <a:pPr eaLnBrk="1" fontAlgn="auto" hangingPunct="1">
              <a:spcAft>
                <a:spcPts val="0"/>
              </a:spcAft>
              <a:defRPr/>
            </a:pPr>
            <a:r>
              <a:rPr lang="en-US" b="1" dirty="0" smtClean="0">
                <a:solidFill>
                  <a:schemeClr val="tx1">
                    <a:lumMod val="65000"/>
                    <a:lumOff val="35000"/>
                  </a:schemeClr>
                </a:solidFill>
                <a:latin typeface="+mj-lt"/>
              </a:rPr>
              <a:t>Forecasting a product demand</a:t>
            </a:r>
          </a:p>
          <a:p>
            <a:pPr eaLnBrk="1" fontAlgn="auto" hangingPunct="1">
              <a:spcAft>
                <a:spcPts val="0"/>
              </a:spcAft>
              <a:defRPr/>
            </a:pPr>
            <a:r>
              <a:rPr lang="en-US" b="1" dirty="0" smtClean="0">
                <a:solidFill>
                  <a:schemeClr val="tx1">
                    <a:lumMod val="65000"/>
                    <a:lumOff val="35000"/>
                  </a:schemeClr>
                </a:solidFill>
                <a:latin typeface="+mj-lt"/>
              </a:rPr>
              <a:t>Estimating a selling price</a:t>
            </a:r>
          </a:p>
          <a:p>
            <a:pPr eaLnBrk="1" fontAlgn="auto" hangingPunct="1">
              <a:spcAft>
                <a:spcPts val="0"/>
              </a:spcAft>
              <a:defRPr/>
            </a:pPr>
            <a:r>
              <a:rPr lang="en-US" b="1" dirty="0" smtClean="0">
                <a:solidFill>
                  <a:schemeClr val="tx1">
                    <a:lumMod val="65000"/>
                    <a:lumOff val="35000"/>
                  </a:schemeClr>
                </a:solidFill>
                <a:latin typeface="+mj-lt"/>
              </a:rPr>
              <a:t>Estimating a manufacturing cost</a:t>
            </a:r>
          </a:p>
          <a:p>
            <a:pPr eaLnBrk="1" fontAlgn="auto" hangingPunct="1">
              <a:spcAft>
                <a:spcPts val="0"/>
              </a:spcAft>
              <a:defRPr/>
            </a:pPr>
            <a:r>
              <a:rPr lang="en-US" b="1" dirty="0" smtClean="0">
                <a:solidFill>
                  <a:schemeClr val="tx1">
                    <a:lumMod val="65000"/>
                    <a:lumOff val="35000"/>
                  </a:schemeClr>
                </a:solidFill>
                <a:latin typeface="+mj-lt"/>
              </a:rPr>
              <a:t>Estimating a product life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8195">
                                            <p:txEl>
                                              <p:pRg st="0" end="0"/>
                                            </p:txEl>
                                          </p:spTgt>
                                        </p:tgtEl>
                                        <p:attrNameLst>
                                          <p:attrName>style.visibility</p:attrName>
                                        </p:attrNameLst>
                                      </p:cBhvr>
                                      <p:to>
                                        <p:strVal val="visible"/>
                                      </p:to>
                                    </p:set>
                                    <p:anim calcmode="lin" valueType="num">
                                      <p:cBhvr additive="base">
                                        <p:cTn id="7" dur="500" fill="hold"/>
                                        <p:tgtEl>
                                          <p:spTgt spid="819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8195">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8195">
                                            <p:txEl>
                                              <p:pRg st="1" end="1"/>
                                            </p:txEl>
                                          </p:spTgt>
                                        </p:tgtEl>
                                        <p:attrNameLst>
                                          <p:attrName>style.visibility</p:attrName>
                                        </p:attrNameLst>
                                      </p:cBhvr>
                                      <p:to>
                                        <p:strVal val="visible"/>
                                      </p:to>
                                    </p:set>
                                    <p:anim calcmode="lin" valueType="num">
                                      <p:cBhvr additive="base">
                                        <p:cTn id="11" dur="500" fill="hold"/>
                                        <p:tgtEl>
                                          <p:spTgt spid="8195">
                                            <p:txEl>
                                              <p:pRg st="1" end="1"/>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8195">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8195">
                                            <p:txEl>
                                              <p:pRg st="2" end="2"/>
                                            </p:txEl>
                                          </p:spTgt>
                                        </p:tgtEl>
                                        <p:attrNameLst>
                                          <p:attrName>style.visibility</p:attrName>
                                        </p:attrNameLst>
                                      </p:cBhvr>
                                      <p:to>
                                        <p:strVal val="visible"/>
                                      </p:to>
                                    </p:set>
                                    <p:anim calcmode="lin" valueType="num">
                                      <p:cBhvr additive="base">
                                        <p:cTn id="15" dur="500" fill="hold"/>
                                        <p:tgtEl>
                                          <p:spTgt spid="8195">
                                            <p:txEl>
                                              <p:pRg st="2" end="2"/>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8195">
                                            <p:txEl>
                                              <p:pRg st="2" end="2"/>
                                            </p:txEl>
                                          </p:spTgt>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0"/>
                                  </p:stCondLst>
                                  <p:childTnLst>
                                    <p:set>
                                      <p:cBhvr>
                                        <p:cTn id="18" dur="1" fill="hold">
                                          <p:stCondLst>
                                            <p:cond delay="0"/>
                                          </p:stCondLst>
                                        </p:cTn>
                                        <p:tgtEl>
                                          <p:spTgt spid="8195">
                                            <p:txEl>
                                              <p:pRg st="3" end="3"/>
                                            </p:txEl>
                                          </p:spTgt>
                                        </p:tgtEl>
                                        <p:attrNameLst>
                                          <p:attrName>style.visibility</p:attrName>
                                        </p:attrNameLst>
                                      </p:cBhvr>
                                      <p:to>
                                        <p:strVal val="visible"/>
                                      </p:to>
                                    </p:set>
                                    <p:anim calcmode="lin" valueType="num">
                                      <p:cBhvr additive="base">
                                        <p:cTn id="19" dur="500" fill="hold"/>
                                        <p:tgtEl>
                                          <p:spTgt spid="8195">
                                            <p:txEl>
                                              <p:pRg st="3" end="3"/>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8195">
                                            <p:txEl>
                                              <p:pRg st="3" end="3"/>
                                            </p:txEl>
                                          </p:spTgt>
                                        </p:tgtEl>
                                        <p:attrNameLst>
                                          <p:attrName>ppt_y</p:attrName>
                                        </p:attrNameLst>
                                      </p:cBhvr>
                                      <p:tavLst>
                                        <p:tav tm="0">
                                          <p:val>
                                            <p:strVal val="#ppt_y"/>
                                          </p:val>
                                        </p:tav>
                                        <p:tav tm="100000">
                                          <p:val>
                                            <p:strVal val="#ppt_y"/>
                                          </p:val>
                                        </p:tav>
                                      </p:tavLst>
                                    </p:anim>
                                  </p:childTnLst>
                                </p:cTn>
                              </p:par>
                              <p:par>
                                <p:cTn id="21" presetID="2" presetClass="entr" presetSubtype="8" fill="hold" nodeType="withEffect">
                                  <p:stCondLst>
                                    <p:cond delay="0"/>
                                  </p:stCondLst>
                                  <p:childTnLst>
                                    <p:set>
                                      <p:cBhvr>
                                        <p:cTn id="22" dur="1" fill="hold">
                                          <p:stCondLst>
                                            <p:cond delay="0"/>
                                          </p:stCondLst>
                                        </p:cTn>
                                        <p:tgtEl>
                                          <p:spTgt spid="8195">
                                            <p:txEl>
                                              <p:pRg st="4" end="4"/>
                                            </p:txEl>
                                          </p:spTgt>
                                        </p:tgtEl>
                                        <p:attrNameLst>
                                          <p:attrName>style.visibility</p:attrName>
                                        </p:attrNameLst>
                                      </p:cBhvr>
                                      <p:to>
                                        <p:strVal val="visible"/>
                                      </p:to>
                                    </p:set>
                                    <p:anim calcmode="lin" valueType="num">
                                      <p:cBhvr additive="base">
                                        <p:cTn id="23" dur="500" fill="hold"/>
                                        <p:tgtEl>
                                          <p:spTgt spid="8195">
                                            <p:txEl>
                                              <p:pRg st="4" end="4"/>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8195">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2"/>
          <p:cNvSpPr>
            <a:spLocks noGrp="1" noChangeArrowheads="1"/>
          </p:cNvSpPr>
          <p:nvPr>
            <p:ph type="title"/>
          </p:nvPr>
        </p:nvSpPr>
        <p:spPr/>
        <p:txBody>
          <a:bodyPr rtlCol="0">
            <a:normAutofit/>
          </a:bodyPr>
          <a:lstStyle/>
          <a:p>
            <a:pPr eaLnBrk="1" fontAlgn="auto" hangingPunct="1">
              <a:spcAft>
                <a:spcPts val="0"/>
              </a:spcAft>
              <a:defRPr/>
            </a:pPr>
            <a:r>
              <a:rPr lang="en-US" altLang="en-US" sz="4000" b="1" dirty="0">
                <a:solidFill>
                  <a:schemeClr val="accent5">
                    <a:lumMod val="75000"/>
                  </a:schemeClr>
                </a:solidFill>
              </a:rPr>
              <a:t>Large-Scale Engineering Projects</a:t>
            </a:r>
          </a:p>
        </p:txBody>
      </p:sp>
      <p:sp>
        <p:nvSpPr>
          <p:cNvPr id="10243" name="Rectangle 3"/>
          <p:cNvSpPr>
            <a:spLocks noGrp="1" noChangeArrowheads="1"/>
          </p:cNvSpPr>
          <p:nvPr>
            <p:ph type="body" sz="half" idx="1"/>
          </p:nvPr>
        </p:nvSpPr>
        <p:spPr>
          <a:xfrm>
            <a:off x="457200" y="1295400"/>
            <a:ext cx="8153400" cy="4530725"/>
          </a:xfrm>
        </p:spPr>
        <p:txBody>
          <a:bodyPr/>
          <a:lstStyle/>
          <a:p>
            <a:pPr eaLnBrk="1" hangingPunct="1">
              <a:buFont typeface="Wingdings" panose="05000000000000000000" pitchFamily="2" charset="2"/>
              <a:buNone/>
            </a:pPr>
            <a:r>
              <a:rPr lang="en-US" altLang="en-US" sz="2400" smtClean="0">
                <a:solidFill>
                  <a:srgbClr val="000066"/>
                </a:solidFill>
              </a:rPr>
              <a:t>These typically</a:t>
            </a:r>
          </a:p>
          <a:p>
            <a:pPr eaLnBrk="1" hangingPunct="1"/>
            <a:r>
              <a:rPr lang="en-US" altLang="en-US" sz="2400" smtClean="0">
                <a:solidFill>
                  <a:srgbClr val="000066"/>
                </a:solidFill>
              </a:rPr>
              <a:t>require </a:t>
            </a:r>
            <a:r>
              <a:rPr lang="en-US" altLang="en-US" sz="2400" u="sng" smtClean="0">
                <a:solidFill>
                  <a:srgbClr val="000066"/>
                </a:solidFill>
              </a:rPr>
              <a:t>a large sum of investment</a:t>
            </a:r>
          </a:p>
          <a:p>
            <a:pPr eaLnBrk="1" hangingPunct="1"/>
            <a:r>
              <a:rPr lang="en-US" altLang="en-US" sz="2400" u="sng" smtClean="0">
                <a:solidFill>
                  <a:srgbClr val="000066"/>
                </a:solidFill>
              </a:rPr>
              <a:t>can be very risky</a:t>
            </a:r>
          </a:p>
          <a:p>
            <a:pPr eaLnBrk="1" hangingPunct="1"/>
            <a:r>
              <a:rPr lang="en-US" altLang="en-US" sz="2400" smtClean="0">
                <a:solidFill>
                  <a:srgbClr val="000066"/>
                </a:solidFill>
              </a:rPr>
              <a:t>take a </a:t>
            </a:r>
            <a:r>
              <a:rPr lang="en-US" altLang="en-US" sz="2400" u="sng" smtClean="0">
                <a:solidFill>
                  <a:srgbClr val="000066"/>
                </a:solidFill>
              </a:rPr>
              <a:t>long time</a:t>
            </a:r>
            <a:r>
              <a:rPr lang="en-US" altLang="en-US" sz="2400" smtClean="0">
                <a:solidFill>
                  <a:srgbClr val="000066"/>
                </a:solidFill>
              </a:rPr>
              <a:t> to see the financial outcomes</a:t>
            </a:r>
          </a:p>
          <a:p>
            <a:pPr eaLnBrk="1" hangingPunct="1"/>
            <a:r>
              <a:rPr lang="en-US" altLang="en-US" sz="2400" smtClean="0">
                <a:solidFill>
                  <a:srgbClr val="000066"/>
                </a:solidFill>
              </a:rPr>
              <a:t>lead to revenue and cost streams that are </a:t>
            </a:r>
            <a:r>
              <a:rPr lang="en-US" altLang="en-US" sz="2400" u="sng" smtClean="0">
                <a:solidFill>
                  <a:srgbClr val="000066"/>
                </a:solidFill>
              </a:rPr>
              <a:t>difficult to predict</a:t>
            </a:r>
            <a:endParaRPr lang="en-US" altLang="en-US" sz="2400" smtClean="0">
              <a:solidFill>
                <a:srgbClr val="000066"/>
              </a:solidFill>
            </a:endParaRPr>
          </a:p>
          <a:p>
            <a:pPr eaLnBrk="1" hangingPunct="1"/>
            <a:endParaRPr lang="en-US" altLang="en-US" sz="2400" smtClean="0">
              <a:solidFill>
                <a:srgbClr val="000066"/>
              </a:solidFill>
            </a:endParaRPr>
          </a:p>
          <a:p>
            <a:pPr eaLnBrk="1" hangingPunct="1">
              <a:buFont typeface="Wingdings" panose="05000000000000000000" pitchFamily="2" charset="2"/>
              <a:buNone/>
            </a:pPr>
            <a:r>
              <a:rPr lang="en-US" altLang="en-US" sz="2400" smtClean="0">
                <a:solidFill>
                  <a:srgbClr val="000066"/>
                </a:solidFill>
              </a:rPr>
              <a:t>All the above aspects (and some others not listed here) </a:t>
            </a:r>
          </a:p>
          <a:p>
            <a:pPr eaLnBrk="1" hangingPunct="1">
              <a:buFont typeface="Wingdings" panose="05000000000000000000" pitchFamily="2" charset="2"/>
              <a:buNone/>
            </a:pPr>
            <a:r>
              <a:rPr lang="en-US" altLang="en-US" sz="2400" smtClean="0">
                <a:solidFill>
                  <a:srgbClr val="000066"/>
                </a:solidFill>
              </a:rPr>
              <a:t>point towards the importance of EEA  </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0243">
                                            <p:txEl>
                                              <p:pRg st="1" end="1"/>
                                            </p:txEl>
                                          </p:spTgt>
                                        </p:tgtEl>
                                        <p:attrNameLst>
                                          <p:attrName>style.visibility</p:attrName>
                                        </p:attrNameLst>
                                      </p:cBhvr>
                                      <p:to>
                                        <p:strVal val="visible"/>
                                      </p:to>
                                    </p:set>
                                    <p:animEffect transition="in" filter="blinds(horizontal)">
                                      <p:cBhvr>
                                        <p:cTn id="7" dur="2000"/>
                                        <p:tgtEl>
                                          <p:spTgt spid="10243">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8" fill="hold" nodeType="clickEffect">
                                  <p:stCondLst>
                                    <p:cond delay="0"/>
                                  </p:stCondLst>
                                  <p:childTnLst>
                                    <p:set>
                                      <p:cBhvr>
                                        <p:cTn id="11" dur="1" fill="hold">
                                          <p:stCondLst>
                                            <p:cond delay="0"/>
                                          </p:stCondLst>
                                        </p:cTn>
                                        <p:tgtEl>
                                          <p:spTgt spid="10243">
                                            <p:txEl>
                                              <p:pRg st="2" end="2"/>
                                            </p:txEl>
                                          </p:spTgt>
                                        </p:tgtEl>
                                        <p:attrNameLst>
                                          <p:attrName>style.visibility</p:attrName>
                                        </p:attrNameLst>
                                      </p:cBhvr>
                                      <p:to>
                                        <p:strVal val="visible"/>
                                      </p:to>
                                    </p:set>
                                    <p:anim calcmode="lin" valueType="num">
                                      <p:cBhvr additive="base">
                                        <p:cTn id="12" dur="2000" fill="hold"/>
                                        <p:tgtEl>
                                          <p:spTgt spid="10243">
                                            <p:txEl>
                                              <p:pRg st="2" end="2"/>
                                            </p:txEl>
                                          </p:spTgt>
                                        </p:tgtEl>
                                        <p:attrNameLst>
                                          <p:attrName>ppt_x</p:attrName>
                                        </p:attrNameLst>
                                      </p:cBhvr>
                                      <p:tavLst>
                                        <p:tav tm="0">
                                          <p:val>
                                            <p:strVal val="0-#ppt_w/2"/>
                                          </p:val>
                                        </p:tav>
                                        <p:tav tm="100000">
                                          <p:val>
                                            <p:strVal val="#ppt_x"/>
                                          </p:val>
                                        </p:tav>
                                      </p:tavLst>
                                    </p:anim>
                                    <p:anim calcmode="lin" valueType="num">
                                      <p:cBhvr additive="base">
                                        <p:cTn id="13" dur="2000" fill="hold"/>
                                        <p:tgtEl>
                                          <p:spTgt spid="1024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8" fill="hold" nodeType="clickEffect">
                                  <p:stCondLst>
                                    <p:cond delay="0"/>
                                  </p:stCondLst>
                                  <p:childTnLst>
                                    <p:set>
                                      <p:cBhvr>
                                        <p:cTn id="17" dur="1" fill="hold">
                                          <p:stCondLst>
                                            <p:cond delay="0"/>
                                          </p:stCondLst>
                                        </p:cTn>
                                        <p:tgtEl>
                                          <p:spTgt spid="10243">
                                            <p:txEl>
                                              <p:pRg st="3" end="3"/>
                                            </p:txEl>
                                          </p:spTgt>
                                        </p:tgtEl>
                                        <p:attrNameLst>
                                          <p:attrName>style.visibility</p:attrName>
                                        </p:attrNameLst>
                                      </p:cBhvr>
                                      <p:to>
                                        <p:strVal val="visible"/>
                                      </p:to>
                                    </p:set>
                                    <p:anim calcmode="lin" valueType="num">
                                      <p:cBhvr additive="base">
                                        <p:cTn id="18" dur="2000" fill="hold"/>
                                        <p:tgtEl>
                                          <p:spTgt spid="10243">
                                            <p:txEl>
                                              <p:pRg st="3" end="3"/>
                                            </p:txEl>
                                          </p:spTgt>
                                        </p:tgtEl>
                                        <p:attrNameLst>
                                          <p:attrName>ppt_x</p:attrName>
                                        </p:attrNameLst>
                                      </p:cBhvr>
                                      <p:tavLst>
                                        <p:tav tm="0">
                                          <p:val>
                                            <p:strVal val="0-#ppt_w/2"/>
                                          </p:val>
                                        </p:tav>
                                        <p:tav tm="100000">
                                          <p:val>
                                            <p:strVal val="#ppt_x"/>
                                          </p:val>
                                        </p:tav>
                                      </p:tavLst>
                                    </p:anim>
                                    <p:anim calcmode="lin" valueType="num">
                                      <p:cBhvr additive="base">
                                        <p:cTn id="19" dur="2000" fill="hold"/>
                                        <p:tgtEl>
                                          <p:spTgt spid="1024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8" fill="hold" nodeType="clickEffect">
                                  <p:stCondLst>
                                    <p:cond delay="0"/>
                                  </p:stCondLst>
                                  <p:childTnLst>
                                    <p:set>
                                      <p:cBhvr>
                                        <p:cTn id="23" dur="1" fill="hold">
                                          <p:stCondLst>
                                            <p:cond delay="0"/>
                                          </p:stCondLst>
                                        </p:cTn>
                                        <p:tgtEl>
                                          <p:spTgt spid="10243">
                                            <p:txEl>
                                              <p:pRg st="4" end="4"/>
                                            </p:txEl>
                                          </p:spTgt>
                                        </p:tgtEl>
                                        <p:attrNameLst>
                                          <p:attrName>style.visibility</p:attrName>
                                        </p:attrNameLst>
                                      </p:cBhvr>
                                      <p:to>
                                        <p:strVal val="visible"/>
                                      </p:to>
                                    </p:set>
                                    <p:anim calcmode="lin" valueType="num">
                                      <p:cBhvr additive="base">
                                        <p:cTn id="24" dur="2000" fill="hold"/>
                                        <p:tgtEl>
                                          <p:spTgt spid="10243">
                                            <p:txEl>
                                              <p:pRg st="4" end="4"/>
                                            </p:txEl>
                                          </p:spTgt>
                                        </p:tgtEl>
                                        <p:attrNameLst>
                                          <p:attrName>ppt_x</p:attrName>
                                        </p:attrNameLst>
                                      </p:cBhvr>
                                      <p:tavLst>
                                        <p:tav tm="0">
                                          <p:val>
                                            <p:strVal val="0-#ppt_w/2"/>
                                          </p:val>
                                        </p:tav>
                                        <p:tav tm="100000">
                                          <p:val>
                                            <p:strVal val="#ppt_x"/>
                                          </p:val>
                                        </p:tav>
                                      </p:tavLst>
                                    </p:anim>
                                    <p:anim calcmode="lin" valueType="num">
                                      <p:cBhvr additive="base">
                                        <p:cTn id="25" dur="2000" fill="hold"/>
                                        <p:tgtEl>
                                          <p:spTgt spid="1024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8" fill="hold" nodeType="clickEffect">
                                  <p:stCondLst>
                                    <p:cond delay="0"/>
                                  </p:stCondLst>
                                  <p:childTnLst>
                                    <p:set>
                                      <p:cBhvr>
                                        <p:cTn id="29" dur="1" fill="hold">
                                          <p:stCondLst>
                                            <p:cond delay="0"/>
                                          </p:stCondLst>
                                        </p:cTn>
                                        <p:tgtEl>
                                          <p:spTgt spid="10243">
                                            <p:txEl>
                                              <p:pRg st="6" end="6"/>
                                            </p:txEl>
                                          </p:spTgt>
                                        </p:tgtEl>
                                        <p:attrNameLst>
                                          <p:attrName>style.visibility</p:attrName>
                                        </p:attrNameLst>
                                      </p:cBhvr>
                                      <p:to>
                                        <p:strVal val="visible"/>
                                      </p:to>
                                    </p:set>
                                    <p:anim calcmode="lin" valueType="num">
                                      <p:cBhvr additive="base">
                                        <p:cTn id="30" dur="2000" fill="hold"/>
                                        <p:tgtEl>
                                          <p:spTgt spid="10243">
                                            <p:txEl>
                                              <p:pRg st="6" end="6"/>
                                            </p:txEl>
                                          </p:spTgt>
                                        </p:tgtEl>
                                        <p:attrNameLst>
                                          <p:attrName>ppt_x</p:attrName>
                                        </p:attrNameLst>
                                      </p:cBhvr>
                                      <p:tavLst>
                                        <p:tav tm="0">
                                          <p:val>
                                            <p:strVal val="0-#ppt_w/2"/>
                                          </p:val>
                                        </p:tav>
                                        <p:tav tm="100000">
                                          <p:val>
                                            <p:strVal val="#ppt_x"/>
                                          </p:val>
                                        </p:tav>
                                      </p:tavLst>
                                    </p:anim>
                                    <p:anim calcmode="lin" valueType="num">
                                      <p:cBhvr additive="base">
                                        <p:cTn id="31" dur="2000" fill="hold"/>
                                        <p:tgtEl>
                                          <p:spTgt spid="10243">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32" fill="hold" nodeType="clickPar">
                      <p:stCondLst>
                        <p:cond delay="indefinite"/>
                      </p:stCondLst>
                      <p:childTnLst>
                        <p:par>
                          <p:cTn id="33" fill="hold" nodeType="withGroup">
                            <p:stCondLst>
                              <p:cond delay="0"/>
                            </p:stCondLst>
                            <p:childTnLst>
                              <p:par>
                                <p:cTn id="34" presetID="2" presetClass="entr" presetSubtype="8" fill="hold" nodeType="clickEffect">
                                  <p:stCondLst>
                                    <p:cond delay="0"/>
                                  </p:stCondLst>
                                  <p:childTnLst>
                                    <p:set>
                                      <p:cBhvr>
                                        <p:cTn id="35" dur="1" fill="hold">
                                          <p:stCondLst>
                                            <p:cond delay="0"/>
                                          </p:stCondLst>
                                        </p:cTn>
                                        <p:tgtEl>
                                          <p:spTgt spid="10243">
                                            <p:txEl>
                                              <p:pRg st="7" end="7"/>
                                            </p:txEl>
                                          </p:spTgt>
                                        </p:tgtEl>
                                        <p:attrNameLst>
                                          <p:attrName>style.visibility</p:attrName>
                                        </p:attrNameLst>
                                      </p:cBhvr>
                                      <p:to>
                                        <p:strVal val="visible"/>
                                      </p:to>
                                    </p:set>
                                    <p:anim calcmode="lin" valueType="num">
                                      <p:cBhvr additive="base">
                                        <p:cTn id="36" dur="2000" fill="hold"/>
                                        <p:tgtEl>
                                          <p:spTgt spid="10243">
                                            <p:txEl>
                                              <p:pRg st="7" end="7"/>
                                            </p:txEl>
                                          </p:spTgt>
                                        </p:tgtEl>
                                        <p:attrNameLst>
                                          <p:attrName>ppt_x</p:attrName>
                                        </p:attrNameLst>
                                      </p:cBhvr>
                                      <p:tavLst>
                                        <p:tav tm="0">
                                          <p:val>
                                            <p:strVal val="0-#ppt_w/2"/>
                                          </p:val>
                                        </p:tav>
                                        <p:tav tm="100000">
                                          <p:val>
                                            <p:strVal val="#ppt_x"/>
                                          </p:val>
                                        </p:tav>
                                      </p:tavLst>
                                    </p:anim>
                                    <p:anim calcmode="lin" valueType="num">
                                      <p:cBhvr additive="base">
                                        <p:cTn id="37" dur="2000" fill="hold"/>
                                        <p:tgtEl>
                                          <p:spTgt spid="10243">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Autofit/>
          </a:bodyPr>
          <a:lstStyle/>
          <a:p>
            <a:pPr eaLnBrk="1" fontAlgn="auto" hangingPunct="1">
              <a:spcAft>
                <a:spcPts val="0"/>
              </a:spcAft>
              <a:defRPr/>
            </a:pPr>
            <a:r>
              <a:rPr lang="en-US" b="1" dirty="0" smtClean="0">
                <a:solidFill>
                  <a:schemeClr val="accent5">
                    <a:lumMod val="75000"/>
                  </a:schemeClr>
                </a:solidFill>
              </a:rPr>
              <a:t>Common Types of Strategic Engineering Economic Decisions</a:t>
            </a:r>
            <a:endParaRPr lang="en-US" b="1" dirty="0">
              <a:solidFill>
                <a:schemeClr val="accent5">
                  <a:lumMod val="75000"/>
                </a:schemeClr>
              </a:solidFill>
            </a:endParaRPr>
          </a:p>
        </p:txBody>
      </p:sp>
      <p:sp>
        <p:nvSpPr>
          <p:cNvPr id="3" name="Content Placeholder 2"/>
          <p:cNvSpPr>
            <a:spLocks noGrp="1"/>
          </p:cNvSpPr>
          <p:nvPr>
            <p:ph idx="1"/>
          </p:nvPr>
        </p:nvSpPr>
        <p:spPr>
          <a:xfrm>
            <a:off x="914400" y="2209800"/>
            <a:ext cx="7772400" cy="4114800"/>
          </a:xfrm>
        </p:spPr>
        <p:txBody>
          <a:bodyPr rtlCol="0">
            <a:normAutofit/>
          </a:bodyPr>
          <a:lstStyle/>
          <a:p>
            <a:pPr eaLnBrk="1" fontAlgn="auto" hangingPunct="1">
              <a:spcAft>
                <a:spcPts val="0"/>
              </a:spcAft>
              <a:defRPr/>
            </a:pPr>
            <a:r>
              <a:rPr lang="en-US" b="1" dirty="0" smtClean="0">
                <a:solidFill>
                  <a:schemeClr val="tx1">
                    <a:lumMod val="65000"/>
                    <a:lumOff val="35000"/>
                  </a:schemeClr>
                </a:solidFill>
                <a:latin typeface="+mj-lt"/>
              </a:rPr>
              <a:t>Equipment or process selection</a:t>
            </a:r>
          </a:p>
          <a:p>
            <a:pPr eaLnBrk="1" fontAlgn="auto" hangingPunct="1">
              <a:spcAft>
                <a:spcPts val="0"/>
              </a:spcAft>
              <a:defRPr/>
            </a:pPr>
            <a:r>
              <a:rPr lang="en-US" b="1" dirty="0" smtClean="0">
                <a:solidFill>
                  <a:schemeClr val="tx1">
                    <a:lumMod val="65000"/>
                    <a:lumOff val="35000"/>
                  </a:schemeClr>
                </a:solidFill>
                <a:latin typeface="+mj-lt"/>
              </a:rPr>
              <a:t>Equipment replacement decisions</a:t>
            </a:r>
          </a:p>
          <a:p>
            <a:pPr eaLnBrk="1" fontAlgn="auto" hangingPunct="1">
              <a:spcAft>
                <a:spcPts val="0"/>
              </a:spcAft>
              <a:defRPr/>
            </a:pPr>
            <a:r>
              <a:rPr lang="en-US" b="1" dirty="0" smtClean="0">
                <a:solidFill>
                  <a:schemeClr val="tx1">
                    <a:lumMod val="65000"/>
                    <a:lumOff val="35000"/>
                  </a:schemeClr>
                </a:solidFill>
                <a:latin typeface="+mj-lt"/>
              </a:rPr>
              <a:t>New products and product expansion</a:t>
            </a:r>
          </a:p>
          <a:p>
            <a:pPr eaLnBrk="1" fontAlgn="auto" hangingPunct="1">
              <a:spcAft>
                <a:spcPts val="0"/>
              </a:spcAft>
              <a:defRPr/>
            </a:pPr>
            <a:r>
              <a:rPr lang="en-US" b="1" dirty="0">
                <a:solidFill>
                  <a:schemeClr val="tx1">
                    <a:lumMod val="65000"/>
                    <a:lumOff val="35000"/>
                  </a:schemeClr>
                </a:solidFill>
                <a:latin typeface="+mj-lt"/>
              </a:rPr>
              <a:t>Improvement in service or quality</a:t>
            </a:r>
          </a:p>
          <a:p>
            <a:pPr eaLnBrk="1" fontAlgn="auto" hangingPunct="1">
              <a:spcAft>
                <a:spcPts val="0"/>
              </a:spcAft>
              <a:defRPr/>
            </a:pPr>
            <a:r>
              <a:rPr lang="en-US" b="1" dirty="0" smtClean="0">
                <a:solidFill>
                  <a:schemeClr val="tx1">
                    <a:lumMod val="65000"/>
                    <a:lumOff val="35000"/>
                  </a:schemeClr>
                </a:solidFill>
                <a:latin typeface="+mj-lt"/>
              </a:rPr>
              <a:t>Cost reduction</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rtlCol="0">
            <a:noAutofit/>
          </a:bodyPr>
          <a:lstStyle/>
          <a:p>
            <a:pPr eaLnBrk="1" fontAlgn="auto" hangingPunct="1">
              <a:spcAft>
                <a:spcPts val="0"/>
              </a:spcAft>
              <a:defRPr/>
            </a:pPr>
            <a:r>
              <a:rPr lang="en-US" sz="4000" b="1" dirty="0">
                <a:solidFill>
                  <a:schemeClr val="accent5">
                    <a:lumMod val="75000"/>
                  </a:schemeClr>
                </a:solidFill>
              </a:rPr>
              <a:t>Fundamental Principles of Engineering Economics</a:t>
            </a:r>
          </a:p>
        </p:txBody>
      </p:sp>
      <p:sp>
        <p:nvSpPr>
          <p:cNvPr id="14339" name="Rectangle 3"/>
          <p:cNvSpPr>
            <a:spLocks noGrp="1" noChangeArrowheads="1"/>
          </p:cNvSpPr>
          <p:nvPr>
            <p:ph idx="1"/>
          </p:nvPr>
        </p:nvSpPr>
        <p:spPr>
          <a:xfrm>
            <a:off x="457200" y="2057400"/>
            <a:ext cx="8229600" cy="3581400"/>
          </a:xfrm>
        </p:spPr>
        <p:txBody>
          <a:bodyPr rtlCol="0">
            <a:normAutofit fontScale="92500" lnSpcReduction="20000"/>
          </a:bodyPr>
          <a:lstStyle/>
          <a:p>
            <a:pPr eaLnBrk="1" fontAlgn="auto" hangingPunct="1">
              <a:spcAft>
                <a:spcPts val="0"/>
              </a:spcAft>
              <a:defRPr/>
            </a:pPr>
            <a:r>
              <a:rPr lang="en-US" b="1" dirty="0" smtClean="0">
                <a:solidFill>
                  <a:srgbClr val="FF0000"/>
                </a:solidFill>
                <a:latin typeface="+mj-lt"/>
              </a:rPr>
              <a:t>Principle 1</a:t>
            </a:r>
            <a:r>
              <a:rPr lang="en-US" b="1" dirty="0" smtClean="0">
                <a:solidFill>
                  <a:schemeClr val="tx1">
                    <a:lumMod val="65000"/>
                    <a:lumOff val="35000"/>
                  </a:schemeClr>
                </a:solidFill>
                <a:latin typeface="+mj-lt"/>
              </a:rPr>
              <a:t>: An instant dollar is worth more than a distant dollar.</a:t>
            </a:r>
          </a:p>
          <a:p>
            <a:pPr eaLnBrk="1" fontAlgn="auto" hangingPunct="1">
              <a:spcAft>
                <a:spcPts val="0"/>
              </a:spcAft>
              <a:defRPr/>
            </a:pPr>
            <a:r>
              <a:rPr lang="en-US" b="1" dirty="0" smtClean="0">
                <a:solidFill>
                  <a:srgbClr val="FF0000"/>
                </a:solidFill>
                <a:latin typeface="+mj-lt"/>
              </a:rPr>
              <a:t>Principle 2</a:t>
            </a:r>
            <a:r>
              <a:rPr lang="en-US" b="1" dirty="0" smtClean="0">
                <a:solidFill>
                  <a:schemeClr val="tx1">
                    <a:lumMod val="65000"/>
                    <a:lumOff val="35000"/>
                  </a:schemeClr>
                </a:solidFill>
                <a:latin typeface="+mj-lt"/>
              </a:rPr>
              <a:t>: The only thing that matters is the difference between alternatives.</a:t>
            </a:r>
          </a:p>
          <a:p>
            <a:pPr eaLnBrk="1" fontAlgn="auto" hangingPunct="1">
              <a:spcAft>
                <a:spcPts val="0"/>
              </a:spcAft>
              <a:defRPr/>
            </a:pPr>
            <a:r>
              <a:rPr lang="en-US" b="1" dirty="0" smtClean="0">
                <a:solidFill>
                  <a:srgbClr val="FF0000"/>
                </a:solidFill>
                <a:latin typeface="+mj-lt"/>
              </a:rPr>
              <a:t>Principle 3</a:t>
            </a:r>
            <a:r>
              <a:rPr lang="en-US" b="1" dirty="0" smtClean="0">
                <a:solidFill>
                  <a:schemeClr val="tx1">
                    <a:lumMod val="65000"/>
                    <a:lumOff val="35000"/>
                  </a:schemeClr>
                </a:solidFill>
                <a:latin typeface="+mj-lt"/>
              </a:rPr>
              <a:t>: Marginal revenue must exceed marginal cost. </a:t>
            </a:r>
          </a:p>
          <a:p>
            <a:pPr eaLnBrk="1" fontAlgn="auto" hangingPunct="1">
              <a:spcAft>
                <a:spcPts val="0"/>
              </a:spcAft>
              <a:defRPr/>
            </a:pPr>
            <a:r>
              <a:rPr lang="en-US" b="1" dirty="0" smtClean="0">
                <a:solidFill>
                  <a:srgbClr val="FF0000"/>
                </a:solidFill>
                <a:latin typeface="+mj-lt"/>
              </a:rPr>
              <a:t>Principle 4</a:t>
            </a:r>
            <a:r>
              <a:rPr lang="en-US" b="1" dirty="0" smtClean="0">
                <a:solidFill>
                  <a:schemeClr val="tx1">
                    <a:lumMod val="65000"/>
                    <a:lumOff val="35000"/>
                  </a:schemeClr>
                </a:solidFill>
                <a:latin typeface="+mj-lt"/>
              </a:rPr>
              <a:t>:  Additional risk is not taken without the expected additional return. </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4"/>
          <p:cNvSpPr>
            <a:spLocks noGrp="1" noChangeArrowheads="1"/>
          </p:cNvSpPr>
          <p:nvPr>
            <p:ph type="title"/>
          </p:nvPr>
        </p:nvSpPr>
        <p:spPr/>
        <p:txBody>
          <a:bodyPr rtlCol="0">
            <a:normAutofit fontScale="90000"/>
          </a:bodyPr>
          <a:lstStyle/>
          <a:p>
            <a:pPr eaLnBrk="1" fontAlgn="auto" hangingPunct="1">
              <a:spcAft>
                <a:spcPts val="0"/>
              </a:spcAft>
              <a:defRPr/>
            </a:pPr>
            <a:r>
              <a:rPr lang="en-US" altLang="en-US" sz="3600" b="1" dirty="0" smtClean="0">
                <a:solidFill>
                  <a:srgbClr val="FF0000"/>
                </a:solidFill>
                <a:latin typeface="Arial" panose="020B0604020202020204" pitchFamily="34" charset="0"/>
              </a:rPr>
              <a:t/>
            </a:r>
            <a:br>
              <a:rPr lang="en-US" altLang="en-US" sz="3600" b="1" dirty="0" smtClean="0">
                <a:solidFill>
                  <a:srgbClr val="FF0000"/>
                </a:solidFill>
                <a:latin typeface="Arial" panose="020B0604020202020204" pitchFamily="34" charset="0"/>
              </a:rPr>
            </a:br>
            <a:r>
              <a:rPr lang="en-US" altLang="en-US" sz="3600" b="1" dirty="0" smtClean="0">
                <a:solidFill>
                  <a:srgbClr val="FF0000"/>
                </a:solidFill>
                <a:latin typeface="Arial" panose="020B0604020202020204" pitchFamily="34" charset="0"/>
              </a:rPr>
              <a:t/>
            </a:r>
            <a:br>
              <a:rPr lang="en-US" altLang="en-US" sz="3600" b="1" dirty="0" smtClean="0">
                <a:solidFill>
                  <a:srgbClr val="FF0000"/>
                </a:solidFill>
                <a:latin typeface="Arial" panose="020B0604020202020204" pitchFamily="34" charset="0"/>
              </a:rPr>
            </a:br>
            <a:r>
              <a:rPr lang="en-US" altLang="en-US" sz="3800" b="1" dirty="0" smtClean="0">
                <a:solidFill>
                  <a:srgbClr val="FF0000"/>
                </a:solidFill>
              </a:rPr>
              <a:t>Principle </a:t>
            </a:r>
            <a:r>
              <a:rPr lang="en-US" altLang="en-US" sz="3800" b="1" dirty="0">
                <a:solidFill>
                  <a:srgbClr val="FF0000"/>
                </a:solidFill>
              </a:rPr>
              <a:t>1 </a:t>
            </a:r>
            <a:r>
              <a:rPr lang="en-US" altLang="en-US" sz="3800" b="1" dirty="0"/>
              <a:t/>
            </a:r>
            <a:br>
              <a:rPr lang="en-US" altLang="en-US" sz="3800" b="1" dirty="0"/>
            </a:br>
            <a:r>
              <a:rPr lang="en-US" altLang="en-US" sz="3800" b="1" dirty="0"/>
              <a:t>An instant dollar is worth more than a distant dollar… </a:t>
            </a:r>
            <a:br>
              <a:rPr lang="en-US" altLang="en-US" sz="3800" b="1" dirty="0"/>
            </a:br>
            <a:endParaRPr lang="en-US" altLang="en-US" sz="3800" b="1" dirty="0"/>
          </a:p>
        </p:txBody>
      </p:sp>
      <p:pic>
        <p:nvPicPr>
          <p:cNvPr id="48131" name="Picture 6" descr="4d4nsyqs[1]"/>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1371600" y="2286000"/>
            <a:ext cx="1573213" cy="1660525"/>
          </a:xfrm>
          <a:noFill/>
        </p:spPr>
      </p:pic>
      <p:pic>
        <p:nvPicPr>
          <p:cNvPr id="48132" name="Picture 9" descr="4d4nsyqs[1]"/>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5880100" y="3032125"/>
            <a:ext cx="1574800" cy="1662113"/>
          </a:xfrm>
          <a:noFill/>
        </p:spPr>
      </p:pic>
      <p:sp>
        <p:nvSpPr>
          <p:cNvPr id="48133" name="Line 5"/>
          <p:cNvSpPr>
            <a:spLocks noChangeShapeType="1"/>
          </p:cNvSpPr>
          <p:nvPr/>
        </p:nvSpPr>
        <p:spPr bwMode="auto">
          <a:xfrm>
            <a:off x="1600200" y="3048000"/>
            <a:ext cx="58674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8134" name="Line 8"/>
          <p:cNvSpPr>
            <a:spLocks noChangeShapeType="1"/>
          </p:cNvSpPr>
          <p:nvPr/>
        </p:nvSpPr>
        <p:spPr bwMode="auto">
          <a:xfrm>
            <a:off x="1447800" y="4724400"/>
            <a:ext cx="61722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8135" name="Text Box 11"/>
          <p:cNvSpPr txBox="1">
            <a:spLocks noChangeArrowheads="1"/>
          </p:cNvSpPr>
          <p:nvPr/>
        </p:nvSpPr>
        <p:spPr bwMode="auto">
          <a:xfrm>
            <a:off x="1431925" y="4916488"/>
            <a:ext cx="1031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400">
                <a:latin typeface="Arial" panose="020B0604020202020204" pitchFamily="34" charset="0"/>
              </a:rPr>
              <a:t>Today</a:t>
            </a:r>
          </a:p>
        </p:txBody>
      </p:sp>
      <p:sp>
        <p:nvSpPr>
          <p:cNvPr id="48136" name="Text Box 12"/>
          <p:cNvSpPr txBox="1">
            <a:spLocks noChangeArrowheads="1"/>
          </p:cNvSpPr>
          <p:nvPr/>
        </p:nvSpPr>
        <p:spPr bwMode="auto">
          <a:xfrm>
            <a:off x="6156325" y="4916488"/>
            <a:ext cx="21161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400">
                <a:latin typeface="Arial" panose="020B0604020202020204" pitchFamily="34" charset="0"/>
              </a:rPr>
              <a:t>6 months later</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Diagram 15"/>
          <p:cNvGraphicFramePr/>
          <p:nvPr/>
        </p:nvGraphicFramePr>
        <p:xfrm>
          <a:off x="1524000" y="213360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7" name="TextBox 16"/>
          <p:cNvSpPr txBox="1"/>
          <p:nvPr/>
        </p:nvSpPr>
        <p:spPr>
          <a:xfrm>
            <a:off x="1600200" y="2743200"/>
            <a:ext cx="1981200" cy="369888"/>
          </a:xfrm>
          <a:prstGeom prst="rect">
            <a:avLst/>
          </a:prstGeom>
          <a:noFill/>
        </p:spPr>
        <p:txBody>
          <a:bodyPr wrap="none">
            <a:spAutoFit/>
          </a:bodyPr>
          <a:lstStyle/>
          <a:p>
            <a:pPr eaLnBrk="1" hangingPunct="1">
              <a:defRPr/>
            </a:pPr>
            <a:r>
              <a:rPr lang="en-US" altLang="ko-KR" b="1" dirty="0">
                <a:latin typeface="+mj-lt"/>
              </a:rPr>
              <a:t>Interest rate = 10%</a:t>
            </a:r>
            <a:endParaRPr lang="ko-KR" altLang="en-US" b="1" dirty="0">
              <a:latin typeface="+mj-lt"/>
            </a:endParaRPr>
          </a:p>
        </p:txBody>
      </p:sp>
      <p:sp>
        <p:nvSpPr>
          <p:cNvPr id="8" name="Rectangle 4"/>
          <p:cNvSpPr>
            <a:spLocks noGrp="1" noChangeArrowheads="1"/>
          </p:cNvSpPr>
          <p:nvPr>
            <p:ph type="title"/>
          </p:nvPr>
        </p:nvSpPr>
        <p:spPr/>
        <p:txBody>
          <a:bodyPr rtlCol="0">
            <a:normAutofit fontScale="90000"/>
          </a:bodyPr>
          <a:lstStyle/>
          <a:p>
            <a:pPr eaLnBrk="1" fontAlgn="auto" hangingPunct="1">
              <a:spcAft>
                <a:spcPts val="0"/>
              </a:spcAft>
              <a:defRPr/>
            </a:pPr>
            <a:r>
              <a:rPr lang="en-US" altLang="en-US" sz="3600" b="1" dirty="0" smtClean="0">
                <a:solidFill>
                  <a:srgbClr val="FF0000"/>
                </a:solidFill>
                <a:latin typeface="Arial" panose="020B0604020202020204" pitchFamily="34" charset="0"/>
              </a:rPr>
              <a:t/>
            </a:r>
            <a:br>
              <a:rPr lang="en-US" altLang="en-US" sz="3600" b="1" dirty="0" smtClean="0">
                <a:solidFill>
                  <a:srgbClr val="FF0000"/>
                </a:solidFill>
                <a:latin typeface="Arial" panose="020B0604020202020204" pitchFamily="34" charset="0"/>
              </a:rPr>
            </a:br>
            <a:r>
              <a:rPr lang="en-US" altLang="en-US" sz="3600" b="1" dirty="0" smtClean="0">
                <a:solidFill>
                  <a:srgbClr val="FF0000"/>
                </a:solidFill>
                <a:latin typeface="Arial" panose="020B0604020202020204" pitchFamily="34" charset="0"/>
              </a:rPr>
              <a:t/>
            </a:r>
            <a:br>
              <a:rPr lang="en-US" altLang="en-US" sz="3600" b="1" dirty="0" smtClean="0">
                <a:solidFill>
                  <a:srgbClr val="FF0000"/>
                </a:solidFill>
                <a:latin typeface="Arial" panose="020B0604020202020204" pitchFamily="34" charset="0"/>
              </a:rPr>
            </a:br>
            <a:r>
              <a:rPr lang="en-US" altLang="en-US" sz="3800" b="1" dirty="0" smtClean="0">
                <a:solidFill>
                  <a:srgbClr val="FF0000"/>
                </a:solidFill>
              </a:rPr>
              <a:t>Principle </a:t>
            </a:r>
            <a:r>
              <a:rPr lang="en-US" altLang="en-US" sz="3800" b="1" dirty="0">
                <a:solidFill>
                  <a:srgbClr val="FF0000"/>
                </a:solidFill>
              </a:rPr>
              <a:t>1 </a:t>
            </a:r>
            <a:r>
              <a:rPr lang="en-US" altLang="en-US" sz="3800" b="1" dirty="0"/>
              <a:t/>
            </a:r>
            <a:br>
              <a:rPr lang="en-US" altLang="en-US" sz="3800" b="1" dirty="0"/>
            </a:br>
            <a:r>
              <a:rPr lang="en-US" altLang="en-US" sz="3800" b="1" dirty="0"/>
              <a:t>An instant dollar is worth more than a distant dollar… </a:t>
            </a:r>
            <a:br>
              <a:rPr lang="en-US" altLang="en-US" sz="3800" b="1" dirty="0"/>
            </a:br>
            <a:endParaRPr lang="en-US" altLang="en-US" sz="3800" b="1"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40" name="Rectangle 4"/>
          <p:cNvSpPr>
            <a:spLocks noGrp="1" noChangeArrowheads="1"/>
          </p:cNvSpPr>
          <p:nvPr>
            <p:ph type="title"/>
          </p:nvPr>
        </p:nvSpPr>
        <p:spPr>
          <a:xfrm>
            <a:off x="457200" y="685800"/>
            <a:ext cx="8229600" cy="1139825"/>
          </a:xfrm>
        </p:spPr>
        <p:txBody>
          <a:bodyPr rtlCol="0">
            <a:normAutofit fontScale="90000"/>
          </a:bodyPr>
          <a:lstStyle/>
          <a:p>
            <a:pPr eaLnBrk="1" fontAlgn="auto" hangingPunct="1">
              <a:spcAft>
                <a:spcPts val="0"/>
              </a:spcAft>
              <a:defRPr/>
            </a:pPr>
            <a:r>
              <a:rPr lang="en-US" sz="3800" b="1" dirty="0">
                <a:solidFill>
                  <a:srgbClr val="FF0000"/>
                </a:solidFill>
              </a:rPr>
              <a:t>Principle </a:t>
            </a:r>
            <a:r>
              <a:rPr lang="en-US" sz="3800" b="1" dirty="0" smtClean="0">
                <a:solidFill>
                  <a:srgbClr val="FF0000"/>
                </a:solidFill>
              </a:rPr>
              <a:t>2</a:t>
            </a:r>
            <a:r>
              <a:rPr lang="en-US" sz="3800" b="1" dirty="0"/>
              <a:t/>
            </a:r>
            <a:br>
              <a:rPr lang="en-US" sz="3800" b="1" dirty="0"/>
            </a:br>
            <a:r>
              <a:rPr lang="en-US" sz="3800" b="1" dirty="0" smtClean="0"/>
              <a:t>The only thing that matters is the difference between alternatives.</a:t>
            </a:r>
            <a:endParaRPr lang="en-US" sz="3800" b="1" dirty="0"/>
          </a:p>
        </p:txBody>
      </p:sp>
      <p:graphicFrame>
        <p:nvGraphicFramePr>
          <p:cNvPr id="65583" name="Group 47"/>
          <p:cNvGraphicFramePr>
            <a:graphicFrameLocks noGrp="1"/>
          </p:cNvGraphicFramePr>
          <p:nvPr>
            <p:ph type="tbl" idx="1"/>
          </p:nvPr>
        </p:nvGraphicFramePr>
        <p:xfrm>
          <a:off x="457200" y="2057400"/>
          <a:ext cx="8229600" cy="3348039"/>
        </p:xfrm>
        <a:graphic>
          <a:graphicData uri="http://schemas.openxmlformats.org/drawingml/2006/table">
            <a:tbl>
              <a:tblPr/>
              <a:tblGrid>
                <a:gridCol w="1371600">
                  <a:extLst>
                    <a:ext uri="{9D8B030D-6E8A-4147-A177-3AD203B41FA5}">
                      <a16:colId xmlns:a16="http://schemas.microsoft.com/office/drawing/2014/main" val="20000"/>
                    </a:ext>
                  </a:extLst>
                </a:gridCol>
                <a:gridCol w="1219200">
                  <a:extLst>
                    <a:ext uri="{9D8B030D-6E8A-4147-A177-3AD203B41FA5}">
                      <a16:colId xmlns:a16="http://schemas.microsoft.com/office/drawing/2014/main" val="20001"/>
                    </a:ext>
                  </a:extLst>
                </a:gridCol>
                <a:gridCol w="1676400">
                  <a:extLst>
                    <a:ext uri="{9D8B030D-6E8A-4147-A177-3AD203B41FA5}">
                      <a16:colId xmlns:a16="http://schemas.microsoft.com/office/drawing/2014/main" val="20002"/>
                    </a:ext>
                  </a:extLst>
                </a:gridCol>
                <a:gridCol w="1219200">
                  <a:extLst>
                    <a:ext uri="{9D8B030D-6E8A-4147-A177-3AD203B41FA5}">
                      <a16:colId xmlns:a16="http://schemas.microsoft.com/office/drawing/2014/main" val="20003"/>
                    </a:ext>
                  </a:extLst>
                </a:gridCol>
                <a:gridCol w="1371600">
                  <a:extLst>
                    <a:ext uri="{9D8B030D-6E8A-4147-A177-3AD203B41FA5}">
                      <a16:colId xmlns:a16="http://schemas.microsoft.com/office/drawing/2014/main" val="20004"/>
                    </a:ext>
                  </a:extLst>
                </a:gridCol>
                <a:gridCol w="1371600">
                  <a:extLst>
                    <a:ext uri="{9D8B030D-6E8A-4147-A177-3AD203B41FA5}">
                      <a16:colId xmlns:a16="http://schemas.microsoft.com/office/drawing/2014/main" val="20005"/>
                    </a:ext>
                  </a:extLst>
                </a:gridCol>
              </a:tblGrid>
              <a:tr h="1458913">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1" i="0" u="none" strike="noStrike" cap="none" normalizeH="0" baseline="0" dirty="0" smtClean="0">
                          <a:ln>
                            <a:noFill/>
                          </a:ln>
                          <a:solidFill>
                            <a:schemeClr val="tx1">
                              <a:lumMod val="65000"/>
                              <a:lumOff val="35000"/>
                            </a:schemeClr>
                          </a:solidFill>
                          <a:effectLst/>
                          <a:latin typeface="+mj-lt"/>
                        </a:rPr>
                        <a:t>Option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1" i="0" u="none" strike="noStrike" cap="none" normalizeH="0" baseline="0" dirty="0" smtClean="0">
                          <a:ln>
                            <a:noFill/>
                          </a:ln>
                          <a:solidFill>
                            <a:schemeClr val="tx1">
                              <a:lumMod val="65000"/>
                              <a:lumOff val="35000"/>
                            </a:schemeClr>
                          </a:solidFill>
                          <a:effectLst/>
                          <a:latin typeface="+mj-lt"/>
                        </a:rPr>
                        <a:t>Monthly fuel cost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FF66"/>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1" i="0" u="none" strike="noStrike" cap="none" normalizeH="0" baseline="0" dirty="0" smtClean="0">
                          <a:ln>
                            <a:noFill/>
                          </a:ln>
                          <a:solidFill>
                            <a:schemeClr val="tx1">
                              <a:lumMod val="65000"/>
                              <a:lumOff val="35000"/>
                            </a:schemeClr>
                          </a:solidFill>
                          <a:effectLst/>
                          <a:latin typeface="+mj-lt"/>
                        </a:rPr>
                        <a:t>Monthly maintenance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FF66"/>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1" i="0" u="none" strike="noStrike" cap="none" normalizeH="0" baseline="0" dirty="0" smtClean="0">
                          <a:ln>
                            <a:noFill/>
                          </a:ln>
                          <a:solidFill>
                            <a:schemeClr val="tx1">
                              <a:lumMod val="65000"/>
                              <a:lumOff val="35000"/>
                            </a:schemeClr>
                          </a:solidFill>
                          <a:effectLst/>
                          <a:latin typeface="+mj-lt"/>
                        </a:rPr>
                        <a:t>Cash outlay at signing</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1" i="0" u="none" strike="noStrike" cap="none" normalizeH="0" baseline="0" smtClean="0">
                          <a:ln>
                            <a:noFill/>
                          </a:ln>
                          <a:solidFill>
                            <a:schemeClr val="tx1">
                              <a:lumMod val="65000"/>
                              <a:lumOff val="35000"/>
                            </a:schemeClr>
                          </a:solidFill>
                          <a:effectLst/>
                          <a:latin typeface="+mj-lt"/>
                        </a:rPr>
                        <a:t>Monthly payment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1" i="0" u="none" strike="noStrike" cap="none" normalizeH="0" baseline="0" dirty="0" smtClean="0">
                          <a:ln>
                            <a:noFill/>
                          </a:ln>
                          <a:solidFill>
                            <a:schemeClr val="tx1">
                              <a:lumMod val="65000"/>
                              <a:lumOff val="35000"/>
                            </a:schemeClr>
                          </a:solidFill>
                          <a:effectLst/>
                          <a:latin typeface="+mj-lt"/>
                        </a:rPr>
                        <a:t>Salvage value at end of year 3</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944563">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1" i="0" u="none" strike="noStrike" cap="none" normalizeH="0" baseline="0" smtClean="0">
                          <a:ln>
                            <a:noFill/>
                          </a:ln>
                          <a:solidFill>
                            <a:schemeClr val="tx1">
                              <a:lumMod val="65000"/>
                              <a:lumOff val="35000"/>
                            </a:schemeClr>
                          </a:solidFill>
                          <a:effectLst/>
                          <a:latin typeface="+mj-lt"/>
                        </a:rPr>
                        <a:t>Buy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400" b="1" i="0" u="none" strike="noStrike" cap="none" normalizeH="0" baseline="0" dirty="0" smtClean="0">
                          <a:ln>
                            <a:noFill/>
                          </a:ln>
                          <a:solidFill>
                            <a:schemeClr val="tx1">
                              <a:lumMod val="65000"/>
                              <a:lumOff val="35000"/>
                            </a:schemeClr>
                          </a:solidFill>
                          <a:effectLst/>
                          <a:latin typeface="+mj-lt"/>
                        </a:rPr>
                        <a:t>$960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FF66"/>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400" b="1" i="0" u="none" strike="noStrike" cap="none" normalizeH="0" baseline="0" dirty="0" smtClean="0">
                          <a:ln>
                            <a:noFill/>
                          </a:ln>
                          <a:solidFill>
                            <a:schemeClr val="tx1">
                              <a:lumMod val="65000"/>
                              <a:lumOff val="35000"/>
                            </a:schemeClr>
                          </a:solidFill>
                          <a:effectLst/>
                          <a:latin typeface="+mj-lt"/>
                        </a:rPr>
                        <a:t>$550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FF66"/>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400" b="1" i="0" u="none" strike="noStrike" cap="none" normalizeH="0" baseline="0" dirty="0" smtClean="0">
                          <a:ln>
                            <a:noFill/>
                          </a:ln>
                          <a:solidFill>
                            <a:schemeClr val="tx1">
                              <a:lumMod val="65000"/>
                              <a:lumOff val="35000"/>
                            </a:schemeClr>
                          </a:solidFill>
                          <a:effectLst/>
                          <a:latin typeface="+mj-lt"/>
                        </a:rPr>
                        <a:t>$6,500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400" b="1" i="0" u="none" strike="noStrike" cap="none" normalizeH="0" baseline="0" dirty="0" smtClean="0">
                          <a:ln>
                            <a:noFill/>
                          </a:ln>
                          <a:solidFill>
                            <a:schemeClr val="tx1">
                              <a:lumMod val="65000"/>
                              <a:lumOff val="35000"/>
                            </a:schemeClr>
                          </a:solidFill>
                          <a:effectLst/>
                          <a:latin typeface="+mj-lt"/>
                        </a:rPr>
                        <a:t>$350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400" b="1" i="0" u="none" strike="noStrike" cap="none" normalizeH="0" baseline="0" dirty="0" smtClean="0">
                          <a:ln>
                            <a:noFill/>
                          </a:ln>
                          <a:solidFill>
                            <a:schemeClr val="tx1">
                              <a:lumMod val="65000"/>
                              <a:lumOff val="35000"/>
                            </a:schemeClr>
                          </a:solidFill>
                          <a:effectLst/>
                          <a:latin typeface="+mj-lt"/>
                        </a:rPr>
                        <a:t>$9,000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944563">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1" i="0" u="none" strike="noStrike" cap="none" normalizeH="0" baseline="0" smtClean="0">
                          <a:ln>
                            <a:noFill/>
                          </a:ln>
                          <a:solidFill>
                            <a:schemeClr val="tx1">
                              <a:lumMod val="65000"/>
                              <a:lumOff val="35000"/>
                            </a:schemeClr>
                          </a:solidFill>
                          <a:effectLst/>
                          <a:latin typeface="+mj-lt"/>
                        </a:rPr>
                        <a:t>Lease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400" b="1" i="0" u="none" strike="noStrike" cap="none" normalizeH="0" baseline="0" dirty="0" smtClean="0">
                          <a:ln>
                            <a:noFill/>
                          </a:ln>
                          <a:solidFill>
                            <a:schemeClr val="tx1">
                              <a:lumMod val="65000"/>
                              <a:lumOff val="35000"/>
                            </a:schemeClr>
                          </a:solidFill>
                          <a:effectLst/>
                          <a:latin typeface="+mj-lt"/>
                        </a:rPr>
                        <a:t>$960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99FF66"/>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400" b="1" i="0" u="none" strike="noStrike" cap="none" normalizeH="0" baseline="0" dirty="0" smtClean="0">
                          <a:ln>
                            <a:noFill/>
                          </a:ln>
                          <a:solidFill>
                            <a:schemeClr val="tx1">
                              <a:lumMod val="65000"/>
                              <a:lumOff val="35000"/>
                            </a:schemeClr>
                          </a:solidFill>
                          <a:effectLst/>
                          <a:latin typeface="+mj-lt"/>
                        </a:rPr>
                        <a:t>$550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99FF66"/>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400" b="1" i="0" u="none" strike="noStrike" cap="none" normalizeH="0" baseline="0" dirty="0" smtClean="0">
                          <a:ln>
                            <a:noFill/>
                          </a:ln>
                          <a:solidFill>
                            <a:schemeClr val="tx1">
                              <a:lumMod val="65000"/>
                              <a:lumOff val="35000"/>
                            </a:schemeClr>
                          </a:solidFill>
                          <a:effectLst/>
                          <a:latin typeface="+mj-lt"/>
                        </a:rPr>
                        <a:t>$2,400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400" b="1" i="0" u="none" strike="noStrike" cap="none" normalizeH="0" baseline="0" dirty="0" smtClean="0">
                          <a:ln>
                            <a:noFill/>
                          </a:ln>
                          <a:solidFill>
                            <a:schemeClr val="tx1">
                              <a:lumMod val="65000"/>
                              <a:lumOff val="35000"/>
                            </a:schemeClr>
                          </a:solidFill>
                          <a:effectLst/>
                          <a:latin typeface="+mj-lt"/>
                        </a:rPr>
                        <a:t>$550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400" b="1" i="0" u="none" strike="noStrike" cap="none" normalizeH="0" baseline="0" dirty="0" smtClean="0">
                          <a:ln>
                            <a:noFill/>
                          </a:ln>
                          <a:solidFill>
                            <a:schemeClr val="tx1">
                              <a:lumMod val="65000"/>
                              <a:lumOff val="35000"/>
                            </a:schemeClr>
                          </a:solidFill>
                          <a:effectLst/>
                          <a:latin typeface="+mj-lt"/>
                        </a:rPr>
                        <a:t>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
        <p:nvSpPr>
          <p:cNvPr id="16418" name="Text Box 45"/>
          <p:cNvSpPr txBox="1">
            <a:spLocks noChangeArrowheads="1"/>
          </p:cNvSpPr>
          <p:nvPr/>
        </p:nvSpPr>
        <p:spPr bwMode="auto">
          <a:xfrm>
            <a:off x="1143000" y="5715000"/>
            <a:ext cx="4641850" cy="461963"/>
          </a:xfrm>
          <a:prstGeom prst="rect">
            <a:avLst/>
          </a:prstGeom>
          <a:noFill/>
          <a:ln w="9525">
            <a:noFill/>
            <a:miter lim="800000"/>
            <a:headEnd/>
            <a:tailEnd/>
          </a:ln>
        </p:spPr>
        <p:txBody>
          <a:bodyPr wrap="none">
            <a:spAutoFit/>
          </a:bodyPr>
          <a:lstStyle/>
          <a:p>
            <a:pPr eaLnBrk="1" hangingPunct="1">
              <a:defRPr/>
            </a:pPr>
            <a:r>
              <a:rPr lang="en-US" sz="2400" b="1" dirty="0">
                <a:solidFill>
                  <a:schemeClr val="bg2">
                    <a:lumMod val="50000"/>
                  </a:schemeClr>
                </a:solidFill>
                <a:latin typeface="+mj-lt"/>
              </a:rPr>
              <a:t>Irrelevant items in decision-making</a:t>
            </a:r>
          </a:p>
        </p:txBody>
      </p:sp>
      <p:sp>
        <p:nvSpPr>
          <p:cNvPr id="7" name="Left Brace 6"/>
          <p:cNvSpPr/>
          <p:nvPr/>
        </p:nvSpPr>
        <p:spPr>
          <a:xfrm rot="16200000">
            <a:off x="3123406" y="4344194"/>
            <a:ext cx="306388" cy="2590800"/>
          </a:xfrm>
          <a:prstGeom prst="leftBrace">
            <a:avLst/>
          </a:prstGeom>
          <a:ln>
            <a:solidFill>
              <a:schemeClr val="accent2">
                <a:lumMod val="75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en-US"/>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2" name="Rectangle 4"/>
          <p:cNvSpPr>
            <a:spLocks noGrp="1" noChangeArrowheads="1"/>
          </p:cNvSpPr>
          <p:nvPr>
            <p:ph type="title"/>
          </p:nvPr>
        </p:nvSpPr>
        <p:spPr/>
        <p:txBody>
          <a:bodyPr rtlCol="0">
            <a:normAutofit fontScale="90000"/>
          </a:bodyPr>
          <a:lstStyle/>
          <a:p>
            <a:pPr eaLnBrk="1" fontAlgn="auto" hangingPunct="1">
              <a:spcAft>
                <a:spcPts val="0"/>
              </a:spcAft>
              <a:defRPr/>
            </a:pPr>
            <a:r>
              <a:rPr lang="en-US" sz="3800" b="1" dirty="0" smtClean="0">
                <a:solidFill>
                  <a:srgbClr val="FF0000"/>
                </a:solidFill>
              </a:rPr>
              <a:t/>
            </a:r>
            <a:br>
              <a:rPr lang="en-US" sz="3800" b="1" dirty="0" smtClean="0">
                <a:solidFill>
                  <a:srgbClr val="FF0000"/>
                </a:solidFill>
              </a:rPr>
            </a:br>
            <a:r>
              <a:rPr lang="en-US" sz="3800" b="1" dirty="0" smtClean="0">
                <a:solidFill>
                  <a:srgbClr val="FF0000"/>
                </a:solidFill>
              </a:rPr>
              <a:t>Principle 3</a:t>
            </a:r>
            <a:r>
              <a:rPr lang="en-US" sz="3800" b="1" dirty="0"/>
              <a:t/>
            </a:r>
            <a:br>
              <a:rPr lang="en-US" sz="3800" b="1" dirty="0"/>
            </a:br>
            <a:r>
              <a:rPr lang="en-US" sz="3800" b="1" dirty="0" smtClean="0"/>
              <a:t>Marginal </a:t>
            </a:r>
            <a:r>
              <a:rPr lang="en-US" sz="3800" b="1" dirty="0"/>
              <a:t>revenue must exceed marginal </a:t>
            </a:r>
            <a:r>
              <a:rPr lang="en-US" sz="3800" b="1" dirty="0" smtClean="0"/>
              <a:t>cost.</a:t>
            </a:r>
            <a:endParaRPr lang="en-US" sz="3800" b="1" dirty="0"/>
          </a:p>
        </p:txBody>
      </p:sp>
      <p:sp>
        <p:nvSpPr>
          <p:cNvPr id="53251" name="Oval 17"/>
          <p:cNvSpPr>
            <a:spLocks noChangeArrowheads="1"/>
          </p:cNvSpPr>
          <p:nvPr/>
        </p:nvSpPr>
        <p:spPr bwMode="auto">
          <a:xfrm>
            <a:off x="6477000" y="4724400"/>
            <a:ext cx="1600200" cy="1295400"/>
          </a:xfrm>
          <a:prstGeom prst="ellipse">
            <a:avLst/>
          </a:prstGeom>
          <a:solidFill>
            <a:srgbClr val="FFFFCC"/>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53252" name="Oval 16"/>
          <p:cNvSpPr>
            <a:spLocks noChangeArrowheads="1"/>
          </p:cNvSpPr>
          <p:nvPr/>
        </p:nvSpPr>
        <p:spPr bwMode="auto">
          <a:xfrm>
            <a:off x="6248400" y="1905000"/>
            <a:ext cx="1676400" cy="1524000"/>
          </a:xfrm>
          <a:prstGeom prst="ellipse">
            <a:avLst/>
          </a:prstGeom>
          <a:solidFill>
            <a:srgbClr val="FFFFCC"/>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53253" name="Rectangle 5"/>
          <p:cNvSpPr>
            <a:spLocks noChangeArrowheads="1"/>
          </p:cNvSpPr>
          <p:nvPr/>
        </p:nvSpPr>
        <p:spPr bwMode="auto">
          <a:xfrm>
            <a:off x="1676400" y="2743200"/>
            <a:ext cx="3276600" cy="533400"/>
          </a:xfrm>
          <a:prstGeom prst="rect">
            <a:avLst/>
          </a:prstGeom>
          <a:solidFill>
            <a:schemeClr val="accent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53254" name="Rectangle 6"/>
          <p:cNvSpPr>
            <a:spLocks noChangeArrowheads="1"/>
          </p:cNvSpPr>
          <p:nvPr/>
        </p:nvSpPr>
        <p:spPr bwMode="auto">
          <a:xfrm>
            <a:off x="5105400" y="2743200"/>
            <a:ext cx="533400" cy="533400"/>
          </a:xfrm>
          <a:prstGeom prst="rect">
            <a:avLst/>
          </a:prstGeom>
          <a:solidFill>
            <a:schemeClr val="accent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53255" name="Rectangle 7"/>
          <p:cNvSpPr>
            <a:spLocks noChangeArrowheads="1"/>
          </p:cNvSpPr>
          <p:nvPr/>
        </p:nvSpPr>
        <p:spPr bwMode="auto">
          <a:xfrm>
            <a:off x="1676400" y="4572000"/>
            <a:ext cx="3276600" cy="533400"/>
          </a:xfrm>
          <a:prstGeom prst="rect">
            <a:avLst/>
          </a:prstGeom>
          <a:solidFill>
            <a:srgbClr val="FF6699"/>
          </a:solidFill>
          <a:ln w="9525">
            <a:solidFill>
              <a:schemeClr val="hlink"/>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53256" name="Rectangle 8"/>
          <p:cNvSpPr>
            <a:spLocks noChangeArrowheads="1"/>
          </p:cNvSpPr>
          <p:nvPr/>
        </p:nvSpPr>
        <p:spPr bwMode="auto">
          <a:xfrm>
            <a:off x="5105400" y="4572000"/>
            <a:ext cx="914400" cy="533400"/>
          </a:xfrm>
          <a:prstGeom prst="rect">
            <a:avLst/>
          </a:prstGeom>
          <a:solidFill>
            <a:srgbClr val="FF6699"/>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53257" name="Line 9"/>
          <p:cNvSpPr>
            <a:spLocks noChangeShapeType="1"/>
          </p:cNvSpPr>
          <p:nvPr/>
        </p:nvSpPr>
        <p:spPr bwMode="auto">
          <a:xfrm>
            <a:off x="5029200" y="2057400"/>
            <a:ext cx="0" cy="3810000"/>
          </a:xfrm>
          <a:prstGeom prst="line">
            <a:avLst/>
          </a:prstGeom>
          <a:noFill/>
          <a:ln w="5715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17419" name="Text Box 10"/>
          <p:cNvSpPr txBox="1">
            <a:spLocks noChangeArrowheads="1"/>
          </p:cNvSpPr>
          <p:nvPr/>
        </p:nvSpPr>
        <p:spPr bwMode="auto">
          <a:xfrm>
            <a:off x="2041525" y="3394075"/>
            <a:ext cx="2665413" cy="461963"/>
          </a:xfrm>
          <a:prstGeom prst="rect">
            <a:avLst/>
          </a:prstGeom>
          <a:noFill/>
          <a:ln w="9525">
            <a:noFill/>
            <a:miter lim="800000"/>
            <a:headEnd/>
            <a:tailEnd/>
          </a:ln>
        </p:spPr>
        <p:txBody>
          <a:bodyPr wrap="none">
            <a:spAutoFit/>
          </a:bodyPr>
          <a:lstStyle/>
          <a:p>
            <a:pPr eaLnBrk="1" hangingPunct="1">
              <a:defRPr/>
            </a:pPr>
            <a:r>
              <a:rPr lang="en-US" sz="2400" b="1" dirty="0">
                <a:solidFill>
                  <a:schemeClr val="tx1">
                    <a:lumMod val="65000"/>
                    <a:lumOff val="35000"/>
                  </a:schemeClr>
                </a:solidFill>
                <a:latin typeface="+mj-lt"/>
              </a:rPr>
              <a:t>Manufacturing cost</a:t>
            </a:r>
          </a:p>
        </p:txBody>
      </p:sp>
      <p:sp>
        <p:nvSpPr>
          <p:cNvPr id="17420" name="Text Box 11"/>
          <p:cNvSpPr txBox="1">
            <a:spLocks noChangeArrowheads="1"/>
          </p:cNvSpPr>
          <p:nvPr/>
        </p:nvSpPr>
        <p:spPr bwMode="auto">
          <a:xfrm>
            <a:off x="2041525" y="5222875"/>
            <a:ext cx="1949450" cy="461963"/>
          </a:xfrm>
          <a:prstGeom prst="rect">
            <a:avLst/>
          </a:prstGeom>
          <a:noFill/>
          <a:ln w="9525">
            <a:noFill/>
            <a:miter lim="800000"/>
            <a:headEnd/>
            <a:tailEnd/>
          </a:ln>
        </p:spPr>
        <p:txBody>
          <a:bodyPr wrap="none">
            <a:spAutoFit/>
          </a:bodyPr>
          <a:lstStyle/>
          <a:p>
            <a:pPr eaLnBrk="1" hangingPunct="1">
              <a:defRPr/>
            </a:pPr>
            <a:r>
              <a:rPr lang="en-US" sz="2400" b="1" dirty="0">
                <a:solidFill>
                  <a:schemeClr val="tx1">
                    <a:lumMod val="65000"/>
                    <a:lumOff val="35000"/>
                  </a:schemeClr>
                </a:solidFill>
                <a:latin typeface="+mj-lt"/>
              </a:rPr>
              <a:t>Sales revenue</a:t>
            </a:r>
          </a:p>
        </p:txBody>
      </p:sp>
      <p:sp>
        <p:nvSpPr>
          <p:cNvPr id="17421" name="Text Box 12"/>
          <p:cNvSpPr txBox="1">
            <a:spLocks noChangeArrowheads="1"/>
          </p:cNvSpPr>
          <p:nvPr/>
        </p:nvSpPr>
        <p:spPr bwMode="auto">
          <a:xfrm>
            <a:off x="6553200" y="4876800"/>
            <a:ext cx="1393825" cy="830263"/>
          </a:xfrm>
          <a:prstGeom prst="rect">
            <a:avLst/>
          </a:prstGeom>
          <a:noFill/>
          <a:ln w="9525">
            <a:noFill/>
            <a:miter lim="800000"/>
            <a:headEnd/>
            <a:tailEnd/>
          </a:ln>
        </p:spPr>
        <p:txBody>
          <a:bodyPr wrap="none">
            <a:spAutoFit/>
          </a:bodyPr>
          <a:lstStyle/>
          <a:p>
            <a:pPr algn="ctr" eaLnBrk="1" hangingPunct="1">
              <a:defRPr/>
            </a:pPr>
            <a:r>
              <a:rPr lang="en-US" sz="2400" b="1" dirty="0">
                <a:solidFill>
                  <a:schemeClr val="tx1">
                    <a:lumMod val="65000"/>
                    <a:lumOff val="35000"/>
                  </a:schemeClr>
                </a:solidFill>
                <a:latin typeface="+mj-lt"/>
              </a:rPr>
              <a:t>Marginal </a:t>
            </a:r>
          </a:p>
          <a:p>
            <a:pPr algn="ctr" eaLnBrk="1" hangingPunct="1">
              <a:defRPr/>
            </a:pPr>
            <a:r>
              <a:rPr lang="en-US" sz="2400" b="1" dirty="0">
                <a:solidFill>
                  <a:schemeClr val="tx1">
                    <a:lumMod val="65000"/>
                    <a:lumOff val="35000"/>
                  </a:schemeClr>
                </a:solidFill>
                <a:latin typeface="+mj-lt"/>
              </a:rPr>
              <a:t>revenue</a:t>
            </a:r>
          </a:p>
        </p:txBody>
      </p:sp>
      <p:sp>
        <p:nvSpPr>
          <p:cNvPr id="17422" name="Text Box 13"/>
          <p:cNvSpPr txBox="1">
            <a:spLocks noChangeArrowheads="1"/>
          </p:cNvSpPr>
          <p:nvPr/>
        </p:nvSpPr>
        <p:spPr bwMode="auto">
          <a:xfrm>
            <a:off x="6384925" y="2251075"/>
            <a:ext cx="1393825" cy="830263"/>
          </a:xfrm>
          <a:prstGeom prst="rect">
            <a:avLst/>
          </a:prstGeom>
          <a:noFill/>
          <a:ln w="9525">
            <a:noFill/>
            <a:miter lim="800000"/>
            <a:headEnd/>
            <a:tailEnd/>
          </a:ln>
        </p:spPr>
        <p:txBody>
          <a:bodyPr wrap="none">
            <a:spAutoFit/>
          </a:bodyPr>
          <a:lstStyle/>
          <a:p>
            <a:pPr algn="ctr" eaLnBrk="1" hangingPunct="1">
              <a:defRPr/>
            </a:pPr>
            <a:r>
              <a:rPr lang="en-US" sz="2400" b="1" dirty="0">
                <a:solidFill>
                  <a:schemeClr val="tx1">
                    <a:lumMod val="65000"/>
                    <a:lumOff val="35000"/>
                  </a:schemeClr>
                </a:solidFill>
                <a:latin typeface="+mj-lt"/>
              </a:rPr>
              <a:t>Marginal </a:t>
            </a:r>
          </a:p>
          <a:p>
            <a:pPr algn="ctr" eaLnBrk="1" hangingPunct="1">
              <a:defRPr/>
            </a:pPr>
            <a:r>
              <a:rPr lang="en-US" sz="2400" b="1" dirty="0">
                <a:solidFill>
                  <a:schemeClr val="tx1">
                    <a:lumMod val="65000"/>
                    <a:lumOff val="35000"/>
                  </a:schemeClr>
                </a:solidFill>
                <a:latin typeface="+mj-lt"/>
              </a:rPr>
              <a:t>cost</a:t>
            </a:r>
          </a:p>
        </p:txBody>
      </p:sp>
      <p:sp>
        <p:nvSpPr>
          <p:cNvPr id="17423" name="Text Box 14"/>
          <p:cNvSpPr txBox="1">
            <a:spLocks noChangeArrowheads="1"/>
          </p:cNvSpPr>
          <p:nvPr/>
        </p:nvSpPr>
        <p:spPr bwMode="auto">
          <a:xfrm>
            <a:off x="5165725" y="3317875"/>
            <a:ext cx="922338" cy="461963"/>
          </a:xfrm>
          <a:prstGeom prst="rect">
            <a:avLst/>
          </a:prstGeom>
          <a:noFill/>
          <a:ln w="9525">
            <a:noFill/>
            <a:miter lim="800000"/>
            <a:headEnd/>
            <a:tailEnd/>
          </a:ln>
        </p:spPr>
        <p:txBody>
          <a:bodyPr wrap="none">
            <a:spAutoFit/>
          </a:bodyPr>
          <a:lstStyle/>
          <a:p>
            <a:pPr eaLnBrk="1" hangingPunct="1">
              <a:defRPr/>
            </a:pPr>
            <a:r>
              <a:rPr lang="en-US" sz="2400" b="1" dirty="0">
                <a:solidFill>
                  <a:schemeClr val="tx1">
                    <a:lumMod val="65000"/>
                    <a:lumOff val="35000"/>
                  </a:schemeClr>
                </a:solidFill>
                <a:latin typeface="+mj-lt"/>
              </a:rPr>
              <a:t>1 unit</a:t>
            </a:r>
          </a:p>
        </p:txBody>
      </p:sp>
      <p:sp>
        <p:nvSpPr>
          <p:cNvPr id="17424" name="Text Box 15"/>
          <p:cNvSpPr txBox="1">
            <a:spLocks noChangeArrowheads="1"/>
          </p:cNvSpPr>
          <p:nvPr/>
        </p:nvSpPr>
        <p:spPr bwMode="auto">
          <a:xfrm>
            <a:off x="5165725" y="5222875"/>
            <a:ext cx="922338" cy="461963"/>
          </a:xfrm>
          <a:prstGeom prst="rect">
            <a:avLst/>
          </a:prstGeom>
          <a:noFill/>
          <a:ln w="9525">
            <a:noFill/>
            <a:miter lim="800000"/>
            <a:headEnd/>
            <a:tailEnd/>
          </a:ln>
        </p:spPr>
        <p:txBody>
          <a:bodyPr wrap="none">
            <a:spAutoFit/>
          </a:bodyPr>
          <a:lstStyle/>
          <a:p>
            <a:pPr eaLnBrk="1" hangingPunct="1">
              <a:defRPr/>
            </a:pPr>
            <a:r>
              <a:rPr lang="en-US" sz="2400" b="1" dirty="0">
                <a:solidFill>
                  <a:schemeClr val="tx1">
                    <a:lumMod val="65000"/>
                    <a:lumOff val="35000"/>
                  </a:schemeClr>
                </a:solidFill>
                <a:latin typeface="+mj-lt"/>
              </a:rPr>
              <a:t>1 unit</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noChangeArrowheads="1"/>
          </p:cNvSpPr>
          <p:nvPr>
            <p:ph type="title"/>
          </p:nvPr>
        </p:nvSpPr>
        <p:spPr/>
        <p:txBody>
          <a:bodyPr/>
          <a:lstStyle/>
          <a:p>
            <a:pPr eaLnBrk="1" hangingPunct="1"/>
            <a:r>
              <a:rPr lang="en-US" altLang="en-US" b="1" i="1" smtClean="0"/>
              <a:t>Course Description</a:t>
            </a:r>
            <a:endParaRPr lang="tr-TR" altLang="en-US" smtClean="0"/>
          </a:p>
        </p:txBody>
      </p:sp>
      <p:sp>
        <p:nvSpPr>
          <p:cNvPr id="19459" name="Content Placeholder 2"/>
          <p:cNvSpPr>
            <a:spLocks noGrp="1" noChangeArrowheads="1"/>
          </p:cNvSpPr>
          <p:nvPr>
            <p:ph idx="1"/>
          </p:nvPr>
        </p:nvSpPr>
        <p:spPr/>
        <p:txBody>
          <a:bodyPr/>
          <a:lstStyle/>
          <a:p>
            <a:pPr eaLnBrk="1" hangingPunct="1"/>
            <a:r>
              <a:rPr lang="en-US" altLang="en-US" sz="2400" smtClean="0"/>
              <a:t>Concepts of time value of money. </a:t>
            </a:r>
            <a:endParaRPr lang="tr-TR" altLang="en-US" sz="2400" smtClean="0"/>
          </a:p>
          <a:p>
            <a:pPr eaLnBrk="1" hangingPunct="1"/>
            <a:r>
              <a:rPr lang="en-US" altLang="en-US" sz="2400" smtClean="0"/>
              <a:t>Analysis of engineering decisions</a:t>
            </a:r>
            <a:r>
              <a:rPr lang="tr-TR" altLang="en-US" sz="2400" smtClean="0"/>
              <a:t>.</a:t>
            </a:r>
          </a:p>
          <a:p>
            <a:pPr eaLnBrk="1" hangingPunct="1"/>
            <a:r>
              <a:rPr lang="tr-TR" altLang="en-US" sz="2400" smtClean="0"/>
              <a:t>P</a:t>
            </a:r>
            <a:r>
              <a:rPr lang="en-US" altLang="en-US" sz="2400" smtClean="0"/>
              <a:t>rinciples and methodology of comparing decision alternatives, such as various engineering designs, manufacturing equipment, or industrial projects. </a:t>
            </a:r>
            <a:endParaRPr lang="tr-TR" altLang="en-US" sz="2400" smtClean="0"/>
          </a:p>
          <a:p>
            <a:pPr eaLnBrk="1" hangingPunct="1"/>
            <a:r>
              <a:rPr lang="en-US" altLang="en-US" sz="2400" smtClean="0"/>
              <a:t>Effects of depreciation, inflation and taxation on economic decisions, cost benefit analysis of public projects. </a:t>
            </a:r>
            <a:endParaRPr lang="tr-TR" altLang="en-US" sz="2400" smtClean="0"/>
          </a:p>
          <a:p>
            <a:pPr eaLnBrk="1" hangingPunct="1"/>
            <a:r>
              <a:rPr lang="en-US" altLang="en-US" sz="2400" smtClean="0"/>
              <a:t>Dealing with uncertainty and risk; rational decision making when future outcomes are uncertain. </a:t>
            </a:r>
            <a:endParaRPr lang="tr-TR" altLang="en-US" sz="2400" smtClean="0"/>
          </a:p>
          <a:p>
            <a:pPr eaLnBrk="1" hangingPunct="1"/>
            <a:r>
              <a:rPr lang="en-US" altLang="en-US" sz="2400" smtClean="0"/>
              <a:t>Replacement analysis.</a:t>
            </a:r>
            <a:endParaRPr lang="tr-TR" altLang="en-US" sz="2400" smtClean="0"/>
          </a:p>
          <a:p>
            <a:pPr eaLnBrk="1" hangingPunct="1"/>
            <a:endParaRPr lang="tr-TR" altLang="en-US" smtClean="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60" name="Rectangle 4"/>
          <p:cNvSpPr>
            <a:spLocks noGrp="1" noChangeArrowheads="1"/>
          </p:cNvSpPr>
          <p:nvPr>
            <p:ph type="title"/>
          </p:nvPr>
        </p:nvSpPr>
        <p:spPr>
          <a:xfrm>
            <a:off x="457200" y="685800"/>
            <a:ext cx="8229600" cy="1139825"/>
          </a:xfrm>
        </p:spPr>
        <p:txBody>
          <a:bodyPr rtlCol="0">
            <a:normAutofit fontScale="90000"/>
          </a:bodyPr>
          <a:lstStyle/>
          <a:p>
            <a:pPr eaLnBrk="1" fontAlgn="auto" hangingPunct="1">
              <a:spcAft>
                <a:spcPts val="0"/>
              </a:spcAft>
              <a:defRPr/>
            </a:pPr>
            <a:r>
              <a:rPr lang="en-US" sz="3800" b="1" dirty="0">
                <a:solidFill>
                  <a:srgbClr val="FF0000"/>
                </a:solidFill>
              </a:rPr>
              <a:t>Principle </a:t>
            </a:r>
            <a:r>
              <a:rPr lang="en-US" sz="3800" b="1" dirty="0" smtClean="0">
                <a:solidFill>
                  <a:srgbClr val="FF0000"/>
                </a:solidFill>
              </a:rPr>
              <a:t>4</a:t>
            </a:r>
            <a:r>
              <a:rPr lang="en-US" sz="3800" b="1" dirty="0" smtClean="0"/>
              <a:t> </a:t>
            </a:r>
            <a:br>
              <a:rPr lang="en-US" sz="3800" b="1" dirty="0" smtClean="0"/>
            </a:br>
            <a:r>
              <a:rPr lang="en-US" sz="3800" b="1" dirty="0" smtClean="0">
                <a:solidFill>
                  <a:schemeClr val="tx1">
                    <a:lumMod val="75000"/>
                    <a:lumOff val="25000"/>
                  </a:schemeClr>
                </a:solidFill>
              </a:rPr>
              <a:t>Additional </a:t>
            </a:r>
            <a:r>
              <a:rPr lang="en-US" sz="3800" b="1" dirty="0">
                <a:solidFill>
                  <a:schemeClr val="tx1">
                    <a:lumMod val="75000"/>
                    <a:lumOff val="25000"/>
                  </a:schemeClr>
                </a:solidFill>
              </a:rPr>
              <a:t>risk is not taken without the expected additional </a:t>
            </a:r>
            <a:r>
              <a:rPr lang="en-US" sz="3800" b="1" dirty="0" smtClean="0">
                <a:solidFill>
                  <a:schemeClr val="tx1">
                    <a:lumMod val="75000"/>
                    <a:lumOff val="25000"/>
                  </a:schemeClr>
                </a:solidFill>
              </a:rPr>
              <a:t>return.</a:t>
            </a:r>
            <a:endParaRPr lang="en-US" sz="3800" b="1" dirty="0">
              <a:solidFill>
                <a:schemeClr val="tx1">
                  <a:lumMod val="75000"/>
                  <a:lumOff val="25000"/>
                </a:schemeClr>
              </a:solidFill>
            </a:endParaRPr>
          </a:p>
        </p:txBody>
      </p:sp>
      <p:graphicFrame>
        <p:nvGraphicFramePr>
          <p:cNvPr id="70695" name="Group 39"/>
          <p:cNvGraphicFramePr>
            <a:graphicFrameLocks noGrp="1"/>
          </p:cNvGraphicFramePr>
          <p:nvPr>
            <p:ph type="tbl" idx="1"/>
          </p:nvPr>
        </p:nvGraphicFramePr>
        <p:xfrm>
          <a:off x="457200" y="2105025"/>
          <a:ext cx="8229600" cy="3992563"/>
        </p:xfrm>
        <a:graphic>
          <a:graphicData uri="http://schemas.openxmlformats.org/drawingml/2006/table">
            <a:tbl>
              <a:tblPr>
                <a:tableStyleId>{69C7853C-536D-4A76-A0AE-DD22124D55A5}</a:tableStyleId>
              </a:tblPr>
              <a:tblGrid>
                <a:gridCol w="2743200">
                  <a:extLst>
                    <a:ext uri="{9D8B030D-6E8A-4147-A177-3AD203B41FA5}">
                      <a16:colId xmlns:a16="http://schemas.microsoft.com/office/drawing/2014/main" val="20000"/>
                    </a:ext>
                  </a:extLst>
                </a:gridCol>
                <a:gridCol w="2743200">
                  <a:extLst>
                    <a:ext uri="{9D8B030D-6E8A-4147-A177-3AD203B41FA5}">
                      <a16:colId xmlns:a16="http://schemas.microsoft.com/office/drawing/2014/main" val="20001"/>
                    </a:ext>
                  </a:extLst>
                </a:gridCol>
                <a:gridCol w="2743200">
                  <a:extLst>
                    <a:ext uri="{9D8B030D-6E8A-4147-A177-3AD203B41FA5}">
                      <a16:colId xmlns:a16="http://schemas.microsoft.com/office/drawing/2014/main" val="20002"/>
                    </a:ext>
                  </a:extLst>
                </a:gridCol>
              </a:tblGrid>
              <a:tr h="1133475">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1" u="none" strike="noStrike" cap="none" normalizeH="0" baseline="0" dirty="0" smtClean="0">
                          <a:ln>
                            <a:noFill/>
                          </a:ln>
                          <a:effectLst/>
                        </a:rPr>
                        <a:t>Investment Class</a:t>
                      </a:r>
                      <a:endParaRPr kumimoji="0" lang="en-US" sz="2600" b="1" i="0" u="none" strike="noStrike" cap="none" normalizeH="0" baseline="0" dirty="0" smtClean="0">
                        <a:ln>
                          <a:noFill/>
                        </a:ln>
                        <a:solidFill>
                          <a:schemeClr val="tx1">
                            <a:lumMod val="65000"/>
                            <a:lumOff val="35000"/>
                          </a:schemeClr>
                        </a:solidFill>
                        <a:effectLst/>
                        <a:latin typeface="+mj-lt"/>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1" u="none" strike="noStrike" cap="none" normalizeH="0" baseline="0" dirty="0" smtClean="0">
                          <a:ln>
                            <a:noFill/>
                          </a:ln>
                          <a:solidFill>
                            <a:srgbClr val="FF0000"/>
                          </a:solidFill>
                          <a:effectLst/>
                        </a:rPr>
                        <a:t>Potential </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1" u="none" strike="noStrike" cap="none" normalizeH="0" baseline="0" dirty="0" smtClean="0">
                          <a:ln>
                            <a:noFill/>
                          </a:ln>
                          <a:solidFill>
                            <a:srgbClr val="FF0000"/>
                          </a:solidFill>
                          <a:effectLst/>
                        </a:rPr>
                        <a:t>Risk</a:t>
                      </a:r>
                      <a:endParaRPr kumimoji="0" lang="en-US" sz="2600" b="1" i="0" u="none" strike="noStrike" cap="none" normalizeH="0" baseline="0" dirty="0" smtClean="0">
                        <a:ln>
                          <a:noFill/>
                        </a:ln>
                        <a:solidFill>
                          <a:srgbClr val="FF0000"/>
                        </a:solidFill>
                        <a:effectLst/>
                        <a:latin typeface="+mj-lt"/>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1" u="none" strike="noStrike" cap="none" normalizeH="0" baseline="0" dirty="0" smtClean="0">
                          <a:ln>
                            <a:noFill/>
                          </a:ln>
                          <a:effectLst/>
                        </a:rPr>
                        <a:t>Expected </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1" u="none" strike="noStrike" cap="none" normalizeH="0" baseline="0" dirty="0" smtClean="0">
                          <a:ln>
                            <a:noFill/>
                          </a:ln>
                          <a:effectLst/>
                        </a:rPr>
                        <a:t>Return</a:t>
                      </a:r>
                      <a:endParaRPr kumimoji="0" lang="en-US" sz="2600" b="1" i="0" u="none" strike="noStrike" cap="none" normalizeH="0" baseline="0" dirty="0" smtClean="0">
                        <a:ln>
                          <a:noFill/>
                        </a:ln>
                        <a:solidFill>
                          <a:schemeClr val="tx1">
                            <a:lumMod val="65000"/>
                            <a:lumOff val="35000"/>
                          </a:schemeClr>
                        </a:solidFill>
                        <a:effectLst/>
                        <a:latin typeface="+mj-lt"/>
                      </a:endParaRPr>
                    </a:p>
                  </a:txBody>
                  <a:tcPr horzOverflow="overflow"/>
                </a:tc>
                <a:extLst>
                  <a:ext uri="{0D108BD9-81ED-4DB2-BD59-A6C34878D82A}">
                    <a16:rowId xmlns:a16="http://schemas.microsoft.com/office/drawing/2014/main" val="10000"/>
                  </a:ext>
                </a:extLst>
              </a:tr>
              <a:tr h="1371600">
                <a:tc>
                  <a:txBody>
                    <a:bodyPr/>
                    <a:lstStyle/>
                    <a:p>
                      <a:pPr marL="457200" marR="0" lvl="0" indent="-457200" algn="l" defTabSz="914400" rtl="0" eaLnBrk="1" fontAlgn="base" latinLnBrk="0" hangingPunct="1">
                        <a:lnSpc>
                          <a:spcPct val="100000"/>
                        </a:lnSpc>
                        <a:spcBef>
                          <a:spcPct val="20000"/>
                        </a:spcBef>
                        <a:spcAft>
                          <a:spcPct val="0"/>
                        </a:spcAft>
                        <a:buClr>
                          <a:schemeClr val="accent1"/>
                        </a:buClr>
                        <a:buSzPct val="65000"/>
                        <a:buFont typeface="Courier New" panose="02070309020205020404" pitchFamily="49" charset="0"/>
                        <a:buChar char="o"/>
                        <a:tabLst/>
                      </a:pPr>
                      <a:r>
                        <a:rPr kumimoji="0" lang="en-US" sz="2600" u="none" strike="noStrike" cap="none" normalizeH="0" baseline="0" dirty="0" smtClean="0">
                          <a:ln>
                            <a:noFill/>
                          </a:ln>
                          <a:effectLst/>
                        </a:rPr>
                        <a:t>Savings account (cash)</a:t>
                      </a:r>
                      <a:endParaRPr kumimoji="0" lang="en-US" sz="2600" b="1" i="0" u="none" strike="noStrike" cap="none" normalizeH="0" baseline="0" dirty="0" smtClean="0">
                        <a:ln>
                          <a:noFill/>
                        </a:ln>
                        <a:solidFill>
                          <a:schemeClr val="tx1">
                            <a:lumMod val="65000"/>
                            <a:lumOff val="35000"/>
                          </a:schemeClr>
                        </a:solidFill>
                        <a:effectLst/>
                        <a:latin typeface="+mj-lt"/>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u="none" strike="noStrike" cap="none" normalizeH="0" baseline="0" dirty="0" smtClean="0">
                          <a:ln>
                            <a:noFill/>
                          </a:ln>
                          <a:effectLst/>
                        </a:rPr>
                        <a:t>Low/None</a:t>
                      </a:r>
                      <a:endParaRPr kumimoji="0" lang="en-US" sz="2600" b="1" i="0" u="none" strike="noStrike" cap="none" normalizeH="0" baseline="0" dirty="0" smtClean="0">
                        <a:ln>
                          <a:noFill/>
                        </a:ln>
                        <a:solidFill>
                          <a:schemeClr val="tx1">
                            <a:lumMod val="65000"/>
                            <a:lumOff val="35000"/>
                          </a:schemeClr>
                        </a:solidFill>
                        <a:effectLst/>
                        <a:latin typeface="+mj-lt"/>
                      </a:endParaRPr>
                    </a:p>
                  </a:txBody>
                  <a:tcPr horzOverflow="overflow"/>
                </a:tc>
                <a:tc>
                  <a:txBody>
                    <a:bodyPr/>
                    <a:lstStyle/>
                    <a:p>
                      <a:pPr marL="0" marR="0" lvl="0" indent="0" algn="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u="none" strike="noStrike" cap="none" normalizeH="0" baseline="0" dirty="0" smtClean="0">
                          <a:ln>
                            <a:noFill/>
                          </a:ln>
                          <a:effectLst/>
                        </a:rPr>
                        <a:t>1.5%</a:t>
                      </a:r>
                      <a:endParaRPr kumimoji="0" lang="en-US" sz="2600" b="1" i="0" u="none" strike="noStrike" cap="none" normalizeH="0" baseline="0" dirty="0" smtClean="0">
                        <a:ln>
                          <a:noFill/>
                        </a:ln>
                        <a:solidFill>
                          <a:schemeClr val="tx1">
                            <a:lumMod val="65000"/>
                            <a:lumOff val="35000"/>
                          </a:schemeClr>
                        </a:solidFill>
                        <a:effectLst/>
                        <a:latin typeface="+mj-lt"/>
                      </a:endParaRPr>
                    </a:p>
                  </a:txBody>
                  <a:tcPr horzOverflow="overflow"/>
                </a:tc>
                <a:extLst>
                  <a:ext uri="{0D108BD9-81ED-4DB2-BD59-A6C34878D82A}">
                    <a16:rowId xmlns:a16="http://schemas.microsoft.com/office/drawing/2014/main" val="10001"/>
                  </a:ext>
                </a:extLst>
              </a:tr>
              <a:tr h="549275">
                <a:tc>
                  <a:txBody>
                    <a:bodyPr/>
                    <a:lstStyle/>
                    <a:p>
                      <a:pPr marL="457200" marR="0" lvl="0" indent="-457200" algn="l" defTabSz="914400" rtl="0" eaLnBrk="1" fontAlgn="base" latinLnBrk="0" hangingPunct="1">
                        <a:lnSpc>
                          <a:spcPct val="100000"/>
                        </a:lnSpc>
                        <a:spcBef>
                          <a:spcPct val="20000"/>
                        </a:spcBef>
                        <a:spcAft>
                          <a:spcPct val="0"/>
                        </a:spcAft>
                        <a:buClr>
                          <a:schemeClr val="accent1"/>
                        </a:buClr>
                        <a:buSzPct val="65000"/>
                        <a:buFont typeface="Courier New" panose="02070309020205020404" pitchFamily="49" charset="0"/>
                        <a:buChar char="o"/>
                        <a:tabLst/>
                      </a:pPr>
                      <a:r>
                        <a:rPr kumimoji="0" lang="en-US" sz="2600" u="none" strike="noStrike" cap="none" normalizeH="0" baseline="0" dirty="0" smtClean="0">
                          <a:ln>
                            <a:noFill/>
                          </a:ln>
                          <a:effectLst/>
                        </a:rPr>
                        <a:t>Bond (debt)</a:t>
                      </a:r>
                      <a:endParaRPr kumimoji="0" lang="en-US" sz="2600" b="1" i="0" u="none" strike="noStrike" cap="none" normalizeH="0" baseline="0" dirty="0" smtClean="0">
                        <a:ln>
                          <a:noFill/>
                        </a:ln>
                        <a:solidFill>
                          <a:schemeClr val="tx1">
                            <a:lumMod val="65000"/>
                            <a:lumOff val="35000"/>
                          </a:schemeClr>
                        </a:solidFill>
                        <a:effectLst/>
                        <a:latin typeface="+mj-lt"/>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u="none" strike="noStrike" cap="none" normalizeH="0" baseline="0" dirty="0" smtClean="0">
                          <a:ln>
                            <a:noFill/>
                          </a:ln>
                          <a:effectLst/>
                        </a:rPr>
                        <a:t>Moderate</a:t>
                      </a:r>
                      <a:endParaRPr kumimoji="0" lang="en-US" sz="2600" b="1" i="0" u="none" strike="noStrike" cap="none" normalizeH="0" baseline="0" dirty="0" smtClean="0">
                        <a:ln>
                          <a:noFill/>
                        </a:ln>
                        <a:solidFill>
                          <a:schemeClr val="tx1">
                            <a:lumMod val="65000"/>
                            <a:lumOff val="35000"/>
                          </a:schemeClr>
                        </a:solidFill>
                        <a:effectLst/>
                        <a:latin typeface="+mj-lt"/>
                      </a:endParaRPr>
                    </a:p>
                  </a:txBody>
                  <a:tcPr horzOverflow="overflow"/>
                </a:tc>
                <a:tc>
                  <a:txBody>
                    <a:bodyPr/>
                    <a:lstStyle/>
                    <a:p>
                      <a:pPr marL="0" marR="0" lvl="0" indent="0" algn="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u="none" strike="noStrike" cap="none" normalizeH="0" baseline="0" dirty="0" smtClean="0">
                          <a:ln>
                            <a:noFill/>
                          </a:ln>
                          <a:effectLst/>
                        </a:rPr>
                        <a:t>4.8%</a:t>
                      </a:r>
                      <a:endParaRPr kumimoji="0" lang="en-US" sz="2600" b="1" i="0" u="none" strike="noStrike" cap="none" normalizeH="0" baseline="0" dirty="0" smtClean="0">
                        <a:ln>
                          <a:noFill/>
                        </a:ln>
                        <a:solidFill>
                          <a:schemeClr val="tx1">
                            <a:lumMod val="65000"/>
                            <a:lumOff val="35000"/>
                          </a:schemeClr>
                        </a:solidFill>
                        <a:effectLst/>
                        <a:latin typeface="+mj-lt"/>
                      </a:endParaRPr>
                    </a:p>
                  </a:txBody>
                  <a:tcPr horzOverflow="overflow"/>
                </a:tc>
                <a:extLst>
                  <a:ext uri="{0D108BD9-81ED-4DB2-BD59-A6C34878D82A}">
                    <a16:rowId xmlns:a16="http://schemas.microsoft.com/office/drawing/2014/main" val="10002"/>
                  </a:ext>
                </a:extLst>
              </a:tr>
              <a:tr h="938213">
                <a:tc>
                  <a:txBody>
                    <a:bodyPr/>
                    <a:lstStyle/>
                    <a:p>
                      <a:pPr marL="457200" marR="0" lvl="0" indent="-457200" algn="l" defTabSz="914400" rtl="0" eaLnBrk="1" fontAlgn="base" latinLnBrk="0" hangingPunct="1">
                        <a:lnSpc>
                          <a:spcPct val="100000"/>
                        </a:lnSpc>
                        <a:spcBef>
                          <a:spcPct val="20000"/>
                        </a:spcBef>
                        <a:spcAft>
                          <a:spcPct val="0"/>
                        </a:spcAft>
                        <a:buClr>
                          <a:schemeClr val="accent1"/>
                        </a:buClr>
                        <a:buSzPct val="65000"/>
                        <a:buFont typeface="Courier New" panose="02070309020205020404" pitchFamily="49" charset="0"/>
                        <a:buChar char="o"/>
                        <a:tabLst/>
                      </a:pPr>
                      <a:r>
                        <a:rPr kumimoji="0" lang="en-US" sz="2600" u="none" strike="noStrike" cap="none" normalizeH="0" baseline="0" dirty="0" smtClean="0">
                          <a:ln>
                            <a:noFill/>
                          </a:ln>
                          <a:effectLst/>
                        </a:rPr>
                        <a:t>Stock (equity)</a:t>
                      </a:r>
                      <a:endParaRPr kumimoji="0" lang="en-US" sz="2600" b="1" i="0" u="none" strike="noStrike" cap="none" normalizeH="0" baseline="0" dirty="0" smtClean="0">
                        <a:ln>
                          <a:noFill/>
                        </a:ln>
                        <a:solidFill>
                          <a:schemeClr val="tx1">
                            <a:lumMod val="65000"/>
                            <a:lumOff val="35000"/>
                          </a:schemeClr>
                        </a:solidFill>
                        <a:effectLst/>
                        <a:latin typeface="+mj-lt"/>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u="none" strike="noStrike" cap="none" normalizeH="0" baseline="0" dirty="0" smtClean="0">
                          <a:ln>
                            <a:noFill/>
                          </a:ln>
                          <a:effectLst/>
                        </a:rPr>
                        <a:t>High</a:t>
                      </a:r>
                      <a:endParaRPr kumimoji="0" lang="en-US" sz="2600" b="1" i="0" u="none" strike="noStrike" cap="none" normalizeH="0" baseline="0" dirty="0" smtClean="0">
                        <a:ln>
                          <a:noFill/>
                        </a:ln>
                        <a:solidFill>
                          <a:schemeClr val="tx1">
                            <a:lumMod val="65000"/>
                            <a:lumOff val="35000"/>
                          </a:schemeClr>
                        </a:solidFill>
                        <a:effectLst/>
                        <a:latin typeface="+mj-lt"/>
                      </a:endParaRPr>
                    </a:p>
                  </a:txBody>
                  <a:tcPr horzOverflow="overflow"/>
                </a:tc>
                <a:tc>
                  <a:txBody>
                    <a:bodyPr/>
                    <a:lstStyle/>
                    <a:p>
                      <a:pPr marL="0" marR="0" lvl="0" indent="0" algn="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u="none" strike="noStrike" cap="none" normalizeH="0" baseline="0" dirty="0" smtClean="0">
                          <a:ln>
                            <a:noFill/>
                          </a:ln>
                          <a:effectLst/>
                        </a:rPr>
                        <a:t>11.5%</a:t>
                      </a:r>
                      <a:endParaRPr kumimoji="0" lang="en-US" sz="2600" b="1" i="0" u="none" strike="noStrike" cap="none" normalizeH="0" baseline="0" dirty="0" smtClean="0">
                        <a:ln>
                          <a:noFill/>
                        </a:ln>
                        <a:solidFill>
                          <a:schemeClr val="tx1">
                            <a:lumMod val="65000"/>
                            <a:lumOff val="35000"/>
                          </a:schemeClr>
                        </a:solidFill>
                        <a:effectLst/>
                        <a:latin typeface="+mj-lt"/>
                      </a:endParaRPr>
                    </a:p>
                  </a:txBody>
                  <a:tcPr horzOverflow="overflow"/>
                </a:tc>
                <a:extLst>
                  <a:ext uri="{0D108BD9-81ED-4DB2-BD59-A6C34878D82A}">
                    <a16:rowId xmlns:a16="http://schemas.microsoft.com/office/drawing/2014/main" val="10003"/>
                  </a:ext>
                </a:extLst>
              </a:tr>
            </a:tbl>
          </a:graphicData>
        </a:graphic>
      </p:graphicFrame>
      <p:sp>
        <p:nvSpPr>
          <p:cNvPr id="55300" name="AutoShape 36"/>
          <p:cNvSpPr>
            <a:spLocks noChangeArrowheads="1"/>
          </p:cNvSpPr>
          <p:nvPr/>
        </p:nvSpPr>
        <p:spPr bwMode="auto">
          <a:xfrm rot="5400000">
            <a:off x="4510088" y="4481512"/>
            <a:ext cx="1371600" cy="485775"/>
          </a:xfrm>
          <a:custGeom>
            <a:avLst/>
            <a:gdLst>
              <a:gd name="T0" fmla="*/ 2147483646 w 21600"/>
              <a:gd name="T1" fmla="*/ 0 h 21600"/>
              <a:gd name="T2" fmla="*/ 0 w 21600"/>
              <a:gd name="T3" fmla="*/ 2147483646 h 21600"/>
              <a:gd name="T4" fmla="*/ 2147483646 w 21600"/>
              <a:gd name="T5" fmla="*/ 2147483646 h 21600"/>
              <a:gd name="T6" fmla="*/ 2147483646 w 21600"/>
              <a:gd name="T7" fmla="*/ 2147483646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a:solidFill>
              <a:schemeClr val="tx1"/>
            </a:solidFill>
            <a:miter lim="800000"/>
            <a:headEnd/>
            <a:tailEnd/>
          </a:ln>
        </p:spPr>
        <p:txBody>
          <a:bodyPr wrap="none" anchor="ctr"/>
          <a:lstStyle/>
          <a:p>
            <a:endParaRPr lang="en-US"/>
          </a:p>
        </p:txBody>
      </p:sp>
      <p:sp>
        <p:nvSpPr>
          <p:cNvPr id="55301" name="AutoShape 37"/>
          <p:cNvSpPr>
            <a:spLocks noChangeArrowheads="1"/>
          </p:cNvSpPr>
          <p:nvPr/>
        </p:nvSpPr>
        <p:spPr bwMode="auto">
          <a:xfrm rot="5400000">
            <a:off x="6262688" y="4481512"/>
            <a:ext cx="1371600" cy="485775"/>
          </a:xfrm>
          <a:custGeom>
            <a:avLst/>
            <a:gdLst>
              <a:gd name="T0" fmla="*/ 2147483646 w 21600"/>
              <a:gd name="T1" fmla="*/ 0 h 21600"/>
              <a:gd name="T2" fmla="*/ 0 w 21600"/>
              <a:gd name="T3" fmla="*/ 2147483646 h 21600"/>
              <a:gd name="T4" fmla="*/ 2147483646 w 21600"/>
              <a:gd name="T5" fmla="*/ 2147483646 h 21600"/>
              <a:gd name="T6" fmla="*/ 2147483646 w 21600"/>
              <a:gd name="T7" fmla="*/ 2147483646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a:solidFill>
              <a:schemeClr val="tx1"/>
            </a:solidFill>
            <a:miter lim="800000"/>
            <a:headEnd/>
            <a:tailEnd/>
          </a:ln>
        </p:spPr>
        <p:txBody>
          <a:bodyPr wrap="none" anchor="ctr"/>
          <a:lstStyle/>
          <a:p>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F104D31-B4C4-44C6-90B1-B2AFC625C0C2}"/>
              </a:ext>
            </a:extLst>
          </p:cNvPr>
          <p:cNvSpPr>
            <a:spLocks noGrp="1"/>
          </p:cNvSpPr>
          <p:nvPr>
            <p:ph idx="1"/>
          </p:nvPr>
        </p:nvSpPr>
        <p:spPr/>
        <p:txBody>
          <a:bodyPr rtlCol="0">
            <a:normAutofit/>
          </a:bodyPr>
          <a:lstStyle/>
          <a:p>
            <a:pPr eaLnBrk="1" fontAlgn="auto" hangingPunct="1">
              <a:spcAft>
                <a:spcPts val="0"/>
              </a:spcAft>
              <a:defRPr/>
            </a:pPr>
            <a:r>
              <a:rPr lang="en-US" b="1" i="1" dirty="0"/>
              <a:t>Required Text Book</a:t>
            </a:r>
            <a:r>
              <a:rPr lang="en-US" b="1" dirty="0"/>
              <a:t>: </a:t>
            </a:r>
            <a:endParaRPr lang="tr-TR" dirty="0"/>
          </a:p>
          <a:p>
            <a:pPr marL="0" indent="0" eaLnBrk="1" fontAlgn="auto" hangingPunct="1">
              <a:spcAft>
                <a:spcPts val="0"/>
              </a:spcAft>
              <a:buFont typeface="Wingdings" panose="05000000000000000000" pitchFamily="2" charset="2"/>
              <a:buNone/>
              <a:defRPr/>
            </a:pPr>
            <a:r>
              <a:rPr lang="tr-TR" sz="2800" dirty="0"/>
              <a:t>	</a:t>
            </a:r>
            <a:r>
              <a:rPr lang="en-US" sz="2800" dirty="0"/>
              <a:t>Park, C. S., Contemporary Engineering Economics, </a:t>
            </a:r>
            <a:r>
              <a:rPr lang="tr-TR" sz="2800" dirty="0"/>
              <a:t>6</a:t>
            </a:r>
            <a:r>
              <a:rPr lang="en-US" sz="2800" dirty="0" err="1"/>
              <a:t>th</a:t>
            </a:r>
            <a:r>
              <a:rPr lang="en-US" sz="2800" dirty="0"/>
              <a:t> Ed., Prentice Hall, 201</a:t>
            </a:r>
            <a:r>
              <a:rPr lang="tr-TR" sz="2800" dirty="0"/>
              <a:t>6</a:t>
            </a:r>
          </a:p>
          <a:p>
            <a:pPr marL="0" indent="0" eaLnBrk="1" fontAlgn="auto" hangingPunct="1">
              <a:spcAft>
                <a:spcPts val="0"/>
              </a:spcAft>
              <a:buFont typeface="Wingdings" panose="05000000000000000000" pitchFamily="2" charset="2"/>
              <a:buNone/>
              <a:defRPr/>
            </a:pPr>
            <a:r>
              <a:rPr lang="tr-TR" dirty="0"/>
              <a:t>	</a:t>
            </a:r>
          </a:p>
          <a:p>
            <a:pPr marL="0" indent="0" eaLnBrk="1" fontAlgn="auto" hangingPunct="1">
              <a:spcAft>
                <a:spcPts val="0"/>
              </a:spcAft>
              <a:buFont typeface="Wingdings" panose="05000000000000000000" pitchFamily="2" charset="2"/>
              <a:buNone/>
              <a:defRPr/>
            </a:pPr>
            <a:r>
              <a:rPr lang="en-US" dirty="0"/>
              <a:t> </a:t>
            </a:r>
            <a:endParaRPr lang="tr-TR" dirty="0"/>
          </a:p>
          <a:p>
            <a:pPr eaLnBrk="1" fontAlgn="auto" hangingPunct="1">
              <a:spcAft>
                <a:spcPts val="0"/>
              </a:spcAft>
              <a:defRPr/>
            </a:pPr>
            <a:endParaRPr lang="tr-T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noChangeArrowheads="1"/>
          </p:cNvSpPr>
          <p:nvPr>
            <p:ph type="title"/>
          </p:nvPr>
        </p:nvSpPr>
        <p:spPr/>
        <p:txBody>
          <a:bodyPr/>
          <a:lstStyle/>
          <a:p>
            <a:pPr eaLnBrk="1" hangingPunct="1"/>
            <a:r>
              <a:rPr lang="tr-TR" altLang="en-US" smtClean="0"/>
              <a:t>Grading</a:t>
            </a:r>
          </a:p>
        </p:txBody>
      </p:sp>
      <p:sp>
        <p:nvSpPr>
          <p:cNvPr id="21507" name="Content Placeholder 2"/>
          <p:cNvSpPr>
            <a:spLocks noGrp="1" noChangeArrowheads="1"/>
          </p:cNvSpPr>
          <p:nvPr>
            <p:ph idx="1"/>
          </p:nvPr>
        </p:nvSpPr>
        <p:spPr/>
        <p:txBody>
          <a:bodyPr/>
          <a:lstStyle/>
          <a:p>
            <a:pPr eaLnBrk="1" hangingPunct="1"/>
            <a:r>
              <a:rPr lang="en-US" altLang="en-US" dirty="0" smtClean="0"/>
              <a:t>Midterm </a:t>
            </a:r>
            <a:r>
              <a:rPr lang="tr-TR" altLang="en-US" dirty="0" smtClean="0"/>
              <a:t>- </a:t>
            </a:r>
            <a:r>
              <a:rPr lang="en-US" altLang="en-US" dirty="0" smtClean="0"/>
              <a:t>35 %</a:t>
            </a:r>
            <a:endParaRPr lang="tr-TR" altLang="en-US" dirty="0" smtClean="0"/>
          </a:p>
          <a:p>
            <a:pPr eaLnBrk="1" hangingPunct="1"/>
            <a:r>
              <a:rPr lang="en-US" altLang="en-US" dirty="0" smtClean="0"/>
              <a:t>Final Exam</a:t>
            </a:r>
            <a:r>
              <a:rPr lang="tr-TR" altLang="en-US" dirty="0" smtClean="0"/>
              <a:t> - </a:t>
            </a:r>
            <a:r>
              <a:rPr lang="en-US" altLang="en-US" dirty="0" smtClean="0"/>
              <a:t>40 %</a:t>
            </a:r>
            <a:endParaRPr lang="tr-TR" altLang="en-US" dirty="0" smtClean="0"/>
          </a:p>
          <a:p>
            <a:pPr eaLnBrk="1" hangingPunct="1"/>
            <a:r>
              <a:rPr lang="en-US" altLang="en-US" dirty="0" smtClean="0"/>
              <a:t>2 Quizzes </a:t>
            </a:r>
            <a:r>
              <a:rPr lang="tr-TR" altLang="en-US" dirty="0" smtClean="0"/>
              <a:t>- </a:t>
            </a:r>
            <a:r>
              <a:rPr lang="en-US" altLang="en-US" dirty="0" smtClean="0"/>
              <a:t>30 </a:t>
            </a:r>
            <a:r>
              <a:rPr lang="en-US" altLang="en-US" dirty="0" smtClean="0"/>
              <a:t>% </a:t>
            </a:r>
            <a:r>
              <a:rPr lang="en-US" altLang="en-US" dirty="0" smtClean="0"/>
              <a:t>(15% each)              </a:t>
            </a:r>
            <a:endParaRPr lang="tr-TR" altLang="en-US" dirty="0" smtClean="0"/>
          </a:p>
          <a:p>
            <a:pPr eaLnBrk="1" hangingPunct="1"/>
            <a:endParaRPr lang="tr-TR" altLang="en-US" dirty="0" smtClean="0"/>
          </a:p>
          <a:p>
            <a:pPr eaLnBrk="1" hangingPunct="1"/>
            <a:r>
              <a:rPr lang="tr-TR" altLang="en-US" dirty="0" smtClean="0"/>
              <a:t>Study Sets (will not be graded)</a:t>
            </a:r>
          </a:p>
          <a:p>
            <a:pPr eaLnBrk="1" hangingPunct="1"/>
            <a:endParaRPr lang="tr-TR" altLang="en-US" dirty="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noChangeArrowheads="1"/>
          </p:cNvSpPr>
          <p:nvPr>
            <p:ph type="title"/>
          </p:nvPr>
        </p:nvSpPr>
        <p:spPr/>
        <p:txBody>
          <a:bodyPr/>
          <a:lstStyle/>
          <a:p>
            <a:pPr eaLnBrk="1" hangingPunct="1"/>
            <a:r>
              <a:rPr lang="tr-TR" altLang="en-US" smtClean="0"/>
              <a:t>Policies</a:t>
            </a:r>
          </a:p>
        </p:txBody>
      </p:sp>
      <p:sp>
        <p:nvSpPr>
          <p:cNvPr id="3" name="Content Placeholder 2">
            <a:extLst>
              <a:ext uri="{FF2B5EF4-FFF2-40B4-BE49-F238E27FC236}">
                <a16:creationId xmlns:a16="http://schemas.microsoft.com/office/drawing/2014/main" id="{681C90D2-4EB6-4619-BAC1-840DC45F69B1}"/>
              </a:ext>
            </a:extLst>
          </p:cNvPr>
          <p:cNvSpPr>
            <a:spLocks noGrp="1"/>
          </p:cNvSpPr>
          <p:nvPr>
            <p:ph idx="1"/>
          </p:nvPr>
        </p:nvSpPr>
        <p:spPr/>
        <p:txBody>
          <a:bodyPr rtlCol="0">
            <a:normAutofit/>
          </a:bodyPr>
          <a:lstStyle/>
          <a:p>
            <a:pPr eaLnBrk="1" fontAlgn="auto" hangingPunct="1">
              <a:spcAft>
                <a:spcPts val="0"/>
              </a:spcAft>
              <a:defRPr/>
            </a:pPr>
            <a:r>
              <a:rPr lang="tr-TR" b="1" dirty="0" smtClean="0"/>
              <a:t>Attendance</a:t>
            </a:r>
            <a:r>
              <a:rPr lang="tr-TR" b="1" dirty="0"/>
              <a:t>:</a:t>
            </a:r>
          </a:p>
          <a:p>
            <a:pPr lvl="1" eaLnBrk="1" fontAlgn="auto" hangingPunct="1">
              <a:spcAft>
                <a:spcPts val="0"/>
              </a:spcAft>
              <a:defRPr/>
            </a:pPr>
            <a:r>
              <a:rPr lang="en-US" sz="2000" dirty="0" smtClean="0"/>
              <a:t>Attendance will be taken due to regulations</a:t>
            </a:r>
          </a:p>
          <a:p>
            <a:pPr lvl="1" eaLnBrk="1" fontAlgn="auto" hangingPunct="1">
              <a:spcAft>
                <a:spcPts val="0"/>
              </a:spcAft>
              <a:defRPr/>
            </a:pPr>
            <a:r>
              <a:rPr lang="en-US" sz="2000" dirty="0" smtClean="0"/>
              <a:t>Attendance </a:t>
            </a:r>
            <a:r>
              <a:rPr lang="en-US" sz="2000" dirty="0" smtClean="0"/>
              <a:t>does NOT have </a:t>
            </a:r>
            <a:r>
              <a:rPr lang="en-US" sz="2000" dirty="0" smtClean="0"/>
              <a:t>an effect on your course grade. </a:t>
            </a:r>
            <a:endParaRPr lang="en-US" sz="2000" dirty="0" smtClean="0"/>
          </a:p>
          <a:p>
            <a:pPr lvl="1" eaLnBrk="1" fontAlgn="auto" hangingPunct="1">
              <a:spcAft>
                <a:spcPts val="0"/>
              </a:spcAft>
              <a:defRPr/>
            </a:pPr>
            <a:endParaRPr lang="en-US" sz="2000" b="1" dirty="0"/>
          </a:p>
          <a:p>
            <a:pPr eaLnBrk="1" fontAlgn="auto" hangingPunct="1">
              <a:spcAft>
                <a:spcPts val="0"/>
              </a:spcAft>
              <a:defRPr/>
            </a:pPr>
            <a:r>
              <a:rPr lang="en-US" b="1" dirty="0" smtClean="0"/>
              <a:t>FZ </a:t>
            </a:r>
            <a:r>
              <a:rPr lang="en-US" b="1" dirty="0"/>
              <a:t>Grade Policy:</a:t>
            </a:r>
            <a:endParaRPr lang="tr-TR" b="1" dirty="0"/>
          </a:p>
          <a:p>
            <a:pPr lvl="1" eaLnBrk="1" fontAlgn="auto" hangingPunct="1">
              <a:spcAft>
                <a:spcPts val="0"/>
              </a:spcAft>
              <a:defRPr/>
            </a:pPr>
            <a:r>
              <a:rPr lang="tr-TR" sz="2000" dirty="0"/>
              <a:t>No FZ this semester!</a:t>
            </a:r>
            <a:endParaRPr lang="tr-TR" b="1" dirty="0"/>
          </a:p>
          <a:p>
            <a:pPr marL="0" indent="0" eaLnBrk="1" fontAlgn="auto" hangingPunct="1">
              <a:spcAft>
                <a:spcPts val="0"/>
              </a:spcAft>
              <a:buFont typeface="Wingdings" panose="05000000000000000000" pitchFamily="2" charset="2"/>
              <a:buNone/>
              <a:defRPr/>
            </a:pPr>
            <a:r>
              <a:rPr lang="tr-TR" dirty="0"/>
              <a:t>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noChangeArrowheads="1"/>
          </p:cNvSpPr>
          <p:nvPr>
            <p:ph type="title"/>
          </p:nvPr>
        </p:nvSpPr>
        <p:spPr/>
        <p:txBody>
          <a:bodyPr/>
          <a:lstStyle/>
          <a:p>
            <a:pPr eaLnBrk="1" hangingPunct="1"/>
            <a:r>
              <a:rPr lang="tr-TR" altLang="en-US" smtClean="0"/>
              <a:t>Policies</a:t>
            </a:r>
          </a:p>
        </p:txBody>
      </p:sp>
      <p:sp>
        <p:nvSpPr>
          <p:cNvPr id="3" name="Content Placeholder 2">
            <a:extLst>
              <a:ext uri="{FF2B5EF4-FFF2-40B4-BE49-F238E27FC236}">
                <a16:creationId xmlns:a16="http://schemas.microsoft.com/office/drawing/2014/main" id="{6B9E5419-7F90-4FF6-9C84-94E5E3468EDE}"/>
              </a:ext>
            </a:extLst>
          </p:cNvPr>
          <p:cNvSpPr>
            <a:spLocks noGrp="1"/>
          </p:cNvSpPr>
          <p:nvPr>
            <p:ph idx="1"/>
          </p:nvPr>
        </p:nvSpPr>
        <p:spPr>
          <a:xfrm>
            <a:off x="457200" y="1143000"/>
            <a:ext cx="8229600" cy="4530725"/>
          </a:xfrm>
        </p:spPr>
        <p:txBody>
          <a:bodyPr rtlCol="0">
            <a:normAutofit/>
          </a:bodyPr>
          <a:lstStyle/>
          <a:p>
            <a:pPr marL="0" indent="0" eaLnBrk="1" fontAlgn="auto" hangingPunct="1">
              <a:spcAft>
                <a:spcPts val="0"/>
              </a:spcAft>
              <a:buFont typeface="Wingdings" panose="05000000000000000000" pitchFamily="2" charset="2"/>
              <a:buNone/>
              <a:defRPr/>
            </a:pPr>
            <a:r>
              <a:rPr lang="tr-TR" b="1" dirty="0">
                <a:ea typeface="CMBX10"/>
                <a:cs typeface="CMBX10"/>
              </a:rPr>
              <a:t>Web Site/Email: </a:t>
            </a:r>
          </a:p>
          <a:p>
            <a:pPr eaLnBrk="1" fontAlgn="auto" hangingPunct="1">
              <a:spcAft>
                <a:spcPts val="0"/>
              </a:spcAft>
              <a:defRPr/>
            </a:pPr>
            <a:r>
              <a:rPr lang="en-US" sz="2400" dirty="0" smtClean="0">
                <a:ea typeface="CMBX10"/>
                <a:cs typeface="CMBX10"/>
              </a:rPr>
              <a:t>A Moodle Web Page will be opened after the end of the add/drop period</a:t>
            </a:r>
            <a:r>
              <a:rPr lang="en-US" sz="2400" dirty="0" smtClean="0">
                <a:ea typeface="CMBX10"/>
                <a:cs typeface="CMBX10"/>
              </a:rPr>
              <a:t>.</a:t>
            </a:r>
          </a:p>
          <a:p>
            <a:pPr eaLnBrk="1" fontAlgn="auto" hangingPunct="1">
              <a:spcAft>
                <a:spcPts val="0"/>
              </a:spcAft>
              <a:defRPr/>
            </a:pPr>
            <a:r>
              <a:rPr lang="en-US" sz="2400" dirty="0" smtClean="0">
                <a:ea typeface="CMBX10"/>
                <a:cs typeface="CMBX10"/>
              </a:rPr>
              <a:t>Slides used during the lectures will be shared (not the lecture notes)</a:t>
            </a:r>
            <a:endParaRPr lang="en-US" sz="2400" dirty="0" smtClean="0">
              <a:ea typeface="CMBX10"/>
              <a:cs typeface="CMBX10"/>
            </a:endParaRPr>
          </a:p>
          <a:p>
            <a:pPr eaLnBrk="1" fontAlgn="auto" hangingPunct="1">
              <a:spcAft>
                <a:spcPts val="0"/>
              </a:spcAft>
              <a:defRPr/>
            </a:pPr>
            <a:r>
              <a:rPr lang="en-US" sz="2400" dirty="0" smtClean="0">
                <a:ea typeface="CMBX10"/>
                <a:cs typeface="CMBX10"/>
              </a:rPr>
              <a:t>Students </a:t>
            </a:r>
            <a:r>
              <a:rPr lang="en-US" sz="2400" dirty="0">
                <a:ea typeface="CMBX10"/>
                <a:cs typeface="CMBX10"/>
              </a:rPr>
              <a:t>are responsible for all the announcements made in class, </a:t>
            </a:r>
            <a:r>
              <a:rPr lang="en-US" sz="2400" dirty="0" smtClean="0">
                <a:ea typeface="CMBX10"/>
                <a:cs typeface="CMBX10"/>
              </a:rPr>
              <a:t>on the web page </a:t>
            </a:r>
            <a:r>
              <a:rPr lang="tr-TR" sz="2400" dirty="0" smtClean="0">
                <a:ea typeface="CMBX10"/>
                <a:cs typeface="CMBX10"/>
              </a:rPr>
              <a:t>or </a:t>
            </a:r>
            <a:r>
              <a:rPr lang="en-US" sz="2400" dirty="0">
                <a:ea typeface="CMBX10"/>
                <a:cs typeface="CMBX10"/>
              </a:rPr>
              <a:t>via e-mail. </a:t>
            </a:r>
          </a:p>
          <a:p>
            <a:pPr eaLnBrk="1" fontAlgn="auto" hangingPunct="1">
              <a:spcAft>
                <a:spcPts val="0"/>
              </a:spcAft>
              <a:defRPr/>
            </a:pPr>
            <a:r>
              <a:rPr lang="en-US" sz="2400" dirty="0">
                <a:ea typeface="CMBX10"/>
                <a:cs typeface="CMBX10"/>
              </a:rPr>
              <a:t>It is the students’ responsibility to be aware of what has been covered in lectures, and to check the web page and </a:t>
            </a:r>
            <a:r>
              <a:rPr lang="en-US" sz="2400" dirty="0" smtClean="0">
                <a:ea typeface="CMBX10"/>
                <a:cs typeface="CMBX10"/>
              </a:rPr>
              <a:t>e-mail accounts </a:t>
            </a:r>
            <a:r>
              <a:rPr lang="en-US" sz="2400" dirty="0">
                <a:ea typeface="CMBX10"/>
                <a:cs typeface="CMBX10"/>
              </a:rPr>
              <a:t>regularly and not miss any activity or </a:t>
            </a:r>
            <a:r>
              <a:rPr lang="en-US" sz="2400" dirty="0" smtClean="0">
                <a:ea typeface="CMBX10"/>
                <a:cs typeface="CMBX10"/>
              </a:rPr>
              <a:t>information</a:t>
            </a:r>
            <a:endParaRPr lang="tr-TR" dirty="0">
              <a:latin typeface="Comic Sans MS" pitchFamily="66" charset="0"/>
              <a:ea typeface="CMBX10"/>
              <a:cs typeface="CMBX10"/>
            </a:endParaRPr>
          </a:p>
          <a:p>
            <a:pPr eaLnBrk="1" fontAlgn="auto" hangingPunct="1">
              <a:spcAft>
                <a:spcPts val="0"/>
              </a:spcAft>
              <a:defRPr/>
            </a:pPr>
            <a:endParaRPr lang="tr-T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noChangeArrowheads="1"/>
          </p:cNvSpPr>
          <p:nvPr>
            <p:ph type="title"/>
          </p:nvPr>
        </p:nvSpPr>
        <p:spPr/>
        <p:txBody>
          <a:bodyPr/>
          <a:lstStyle/>
          <a:p>
            <a:pPr eaLnBrk="1" hangingPunct="1"/>
            <a:r>
              <a:rPr lang="en-US" altLang="en-US" smtClean="0"/>
              <a:t>Policies</a:t>
            </a:r>
            <a:endParaRPr lang="tr-TR" altLang="en-US" smtClean="0"/>
          </a:p>
        </p:txBody>
      </p:sp>
      <p:sp>
        <p:nvSpPr>
          <p:cNvPr id="24579" name="Content Placeholder 2"/>
          <p:cNvSpPr>
            <a:spLocks noGrp="1"/>
          </p:cNvSpPr>
          <p:nvPr>
            <p:ph idx="1"/>
          </p:nvPr>
        </p:nvSpPr>
        <p:spPr/>
        <p:txBody>
          <a:bodyPr/>
          <a:lstStyle/>
          <a:p>
            <a:pPr eaLnBrk="1" hangingPunct="1">
              <a:defRPr/>
            </a:pPr>
            <a:r>
              <a:rPr lang="tr-TR" altLang="en-US" b="1" dirty="0" smtClean="0"/>
              <a:t>Makeup Policy:</a:t>
            </a:r>
          </a:p>
          <a:p>
            <a:pPr lvl="1" eaLnBrk="1" hangingPunct="1">
              <a:defRPr/>
            </a:pPr>
            <a:r>
              <a:rPr lang="en-US" altLang="en-US" sz="2000" dirty="0" smtClean="0"/>
              <a:t>A make-up examination for the </a:t>
            </a:r>
            <a:r>
              <a:rPr lang="en-US" altLang="en-US" sz="2000" dirty="0" smtClean="0"/>
              <a:t>midterm and final exam </a:t>
            </a:r>
            <a:r>
              <a:rPr lang="en-US" altLang="en-US" sz="2000" dirty="0" smtClean="0"/>
              <a:t>will only be given under highly unusual circumstances (such as serious health or family problems). The student should contact the instructor as early as possible and provide the instructor with proper documentation (such as a medical note certified by Bilkent University’s Health Center).  </a:t>
            </a:r>
            <a:endParaRPr lang="tr-TR" altLang="en-US" sz="2000" dirty="0" smtClean="0"/>
          </a:p>
          <a:p>
            <a:pPr lvl="1" eaLnBrk="1" hangingPunct="1">
              <a:defRPr/>
            </a:pPr>
            <a:r>
              <a:rPr lang="en-US" altLang="en-US" sz="2000" b="1" dirty="0" smtClean="0"/>
              <a:t>There is no make-up for quizzes</a:t>
            </a:r>
            <a:r>
              <a:rPr lang="en-US" altLang="en-US" sz="2000" dirty="0" smtClean="0"/>
              <a:t>.</a:t>
            </a:r>
          </a:p>
          <a:p>
            <a:pPr marL="457200" lvl="1" indent="0" eaLnBrk="1" hangingPunct="1">
              <a:buFont typeface="Arial" panose="020B0604020202020204" pitchFamily="34" charset="0"/>
              <a:buNone/>
              <a:defRPr/>
            </a:pPr>
            <a:endParaRPr lang="tr-TR" altLang="en-US" sz="3200" dirty="0" smtClean="0"/>
          </a:p>
          <a:p>
            <a:pPr lvl="1" eaLnBrk="1" hangingPunct="1">
              <a:defRPr/>
            </a:pPr>
            <a:endParaRPr lang="tr-TR" altLang="en-US" dirty="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noChangeArrowheads="1"/>
          </p:cNvSpPr>
          <p:nvPr>
            <p:ph type="title"/>
          </p:nvPr>
        </p:nvSpPr>
        <p:spPr/>
        <p:txBody>
          <a:bodyPr/>
          <a:lstStyle/>
          <a:p>
            <a:pPr eaLnBrk="1" hangingPunct="1"/>
            <a:r>
              <a:rPr lang="tr-TR" altLang="en-US" smtClean="0"/>
              <a:t>Tentative Course Outline:</a:t>
            </a:r>
          </a:p>
        </p:txBody>
      </p:sp>
      <p:sp>
        <p:nvSpPr>
          <p:cNvPr id="25603" name="Content Placeholder 2"/>
          <p:cNvSpPr>
            <a:spLocks noGrp="1" noChangeArrowheads="1"/>
          </p:cNvSpPr>
          <p:nvPr>
            <p:ph idx="1"/>
          </p:nvPr>
        </p:nvSpPr>
        <p:spPr/>
        <p:txBody>
          <a:bodyPr/>
          <a:lstStyle/>
          <a:p>
            <a:pPr eaLnBrk="1" hangingPunct="1"/>
            <a:r>
              <a:rPr lang="en-US" altLang="en-US" sz="1600" smtClean="0"/>
              <a:t>Ch.1: Engineering Economic Decisions</a:t>
            </a:r>
            <a:endParaRPr lang="tr-TR" altLang="en-US" sz="1600" smtClean="0"/>
          </a:p>
          <a:p>
            <a:pPr eaLnBrk="1" hangingPunct="1"/>
            <a:r>
              <a:rPr lang="en-US" altLang="en-US" sz="1600" smtClean="0"/>
              <a:t>Ch.3: Time Value of Money</a:t>
            </a:r>
            <a:endParaRPr lang="tr-TR" altLang="en-US" sz="1600" smtClean="0"/>
          </a:p>
          <a:p>
            <a:pPr eaLnBrk="1" hangingPunct="1"/>
            <a:r>
              <a:rPr lang="en-US" altLang="en-US" sz="1600" smtClean="0"/>
              <a:t>Ch.3: Economic Equivalence</a:t>
            </a:r>
            <a:endParaRPr lang="tr-TR" altLang="en-US" sz="1600" smtClean="0"/>
          </a:p>
          <a:p>
            <a:pPr eaLnBrk="1" hangingPunct="1"/>
            <a:r>
              <a:rPr lang="en-US" altLang="en-US" sz="1600" smtClean="0"/>
              <a:t>Ch.3: Interest Formulas - Single Cash Flows</a:t>
            </a:r>
            <a:endParaRPr lang="tr-TR" altLang="en-US" sz="1600" smtClean="0"/>
          </a:p>
          <a:p>
            <a:pPr eaLnBrk="1" hangingPunct="1"/>
            <a:r>
              <a:rPr lang="en-US" altLang="en-US" sz="1600" smtClean="0"/>
              <a:t>Ch.3: Interest Formulas – Equal Payment Series</a:t>
            </a:r>
            <a:endParaRPr lang="tr-TR" altLang="en-US" sz="1600" smtClean="0"/>
          </a:p>
          <a:p>
            <a:pPr eaLnBrk="1" hangingPunct="1"/>
            <a:r>
              <a:rPr lang="en-US" altLang="en-US" sz="1600" smtClean="0"/>
              <a:t>Ch.3: Interest Formulas – Gradient Series</a:t>
            </a:r>
            <a:endParaRPr lang="tr-TR" altLang="en-US" sz="1600" smtClean="0"/>
          </a:p>
          <a:p>
            <a:pPr eaLnBrk="1" hangingPunct="1"/>
            <a:r>
              <a:rPr lang="en-US" altLang="en-US" sz="1600" smtClean="0"/>
              <a:t>Ch.3: Unconventional Equivalence Calculations </a:t>
            </a:r>
            <a:endParaRPr lang="tr-TR" altLang="en-US" sz="1600" smtClean="0"/>
          </a:p>
          <a:p>
            <a:pPr eaLnBrk="1" hangingPunct="1"/>
            <a:r>
              <a:rPr lang="en-US" altLang="en-US" sz="1600" smtClean="0"/>
              <a:t>Ch.4: Nominal and Effective Interest Rates</a:t>
            </a:r>
            <a:endParaRPr lang="tr-TR" altLang="en-US" sz="1600" smtClean="0"/>
          </a:p>
          <a:p>
            <a:pPr eaLnBrk="1" hangingPunct="1"/>
            <a:r>
              <a:rPr lang="en-US" altLang="en-US" sz="1600" smtClean="0"/>
              <a:t>Ch.4: Equivalence Analysis using Effective Interest Rates</a:t>
            </a:r>
            <a:endParaRPr lang="tr-TR" altLang="en-US" sz="1600" smtClean="0"/>
          </a:p>
          <a:p>
            <a:pPr eaLnBrk="1" hangingPunct="1"/>
            <a:r>
              <a:rPr lang="en-US" altLang="en-US" sz="1600" smtClean="0"/>
              <a:t>Ch.4: Debt Management</a:t>
            </a:r>
            <a:endParaRPr lang="tr-TR" altLang="en-US" sz="1600" smtClean="0"/>
          </a:p>
          <a:p>
            <a:pPr eaLnBrk="1" hangingPunct="1"/>
            <a:r>
              <a:rPr lang="en-US" altLang="en-US" sz="1600" smtClean="0"/>
              <a:t>Ch.4: Investing in Financial Assets</a:t>
            </a:r>
            <a:endParaRPr lang="tr-TR" altLang="en-US" sz="1600" smtClean="0"/>
          </a:p>
          <a:p>
            <a:pPr eaLnBrk="1" hangingPunct="1"/>
            <a:r>
              <a:rPr lang="en-US" altLang="en-US" sz="1600" smtClean="0"/>
              <a:t>Ch.5: Payback Period</a:t>
            </a:r>
            <a:endParaRPr lang="tr-TR" altLang="en-US" sz="1600" smtClean="0"/>
          </a:p>
          <a:p>
            <a:pPr eaLnBrk="1" hangingPunct="1"/>
            <a:r>
              <a:rPr lang="en-US" altLang="en-US" sz="1600" smtClean="0"/>
              <a:t>Ch.5: Discounted Cash Flow Analysis</a:t>
            </a:r>
            <a:endParaRPr lang="tr-TR" altLang="en-US" sz="1600" smtClean="0"/>
          </a:p>
          <a:p>
            <a:pPr eaLnBrk="1" hangingPunct="1"/>
            <a:endParaRPr lang="tr-TR" altLang="en-US" sz="1600" smtClean="0"/>
          </a:p>
          <a:p>
            <a:pPr eaLnBrk="1" hangingPunct="1"/>
            <a:endParaRPr lang="tr-TR" altLang="en-US"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Pearson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earsonTheme" id="{6A6127B5-E2F7-4A65-B2AD-BD10CB738B2B}" vid="{8EC0F596-BC6B-4654-B628-68F94C5D9772}"/>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PearsonTheme</Template>
  <TotalTime>12352</TotalTime>
  <Words>1322</Words>
  <Application>Microsoft Office PowerPoint</Application>
  <PresentationFormat>On-screen Show (4:3)</PresentationFormat>
  <Paragraphs>247</Paragraphs>
  <Slides>30</Slides>
  <Notes>9</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30</vt:i4>
      </vt:variant>
    </vt:vector>
  </HeadingPairs>
  <TitlesOfParts>
    <vt:vector size="39" baseType="lpstr">
      <vt:lpstr>맑은 고딕</vt:lpstr>
      <vt:lpstr>Arial</vt:lpstr>
      <vt:lpstr>Calibri</vt:lpstr>
      <vt:lpstr>CMBX10</vt:lpstr>
      <vt:lpstr>Comic Sans MS</vt:lpstr>
      <vt:lpstr>Courier New</vt:lpstr>
      <vt:lpstr>Times New Roman</vt:lpstr>
      <vt:lpstr>Wingdings</vt:lpstr>
      <vt:lpstr>PearsonTheme</vt:lpstr>
      <vt:lpstr>IE 342- Engineering Economic Analysis</vt:lpstr>
      <vt:lpstr>IE 342 - Engineering Economic Analysis</vt:lpstr>
      <vt:lpstr>Course Description</vt:lpstr>
      <vt:lpstr>PowerPoint Presentation</vt:lpstr>
      <vt:lpstr>Grading</vt:lpstr>
      <vt:lpstr>Policies</vt:lpstr>
      <vt:lpstr>Policies</vt:lpstr>
      <vt:lpstr>Policies</vt:lpstr>
      <vt:lpstr>Tentative Course Outline:</vt:lpstr>
      <vt:lpstr>Tentative Course Outline:</vt:lpstr>
      <vt:lpstr>Tentative Course Outline:</vt:lpstr>
      <vt:lpstr>Engineering Economic Decisions</vt:lpstr>
      <vt:lpstr>You need a car!</vt:lpstr>
      <vt:lpstr>Options</vt:lpstr>
      <vt:lpstr>Financial Institution</vt:lpstr>
      <vt:lpstr>Getting a Car in the USA</vt:lpstr>
      <vt:lpstr>Car Dealers</vt:lpstr>
      <vt:lpstr>Getting a Car in the USA</vt:lpstr>
      <vt:lpstr>Financial Institution 2</vt:lpstr>
      <vt:lpstr>A Simple Illustrative Example: Car to Finance – Audi or BMW?</vt:lpstr>
      <vt:lpstr>Engineering Economic Decisions</vt:lpstr>
      <vt:lpstr>What Makes Engineering Economic Decisions Difficult?</vt:lpstr>
      <vt:lpstr>Large-Scale Engineering Projects</vt:lpstr>
      <vt:lpstr>Common Types of Strategic Engineering Economic Decisions</vt:lpstr>
      <vt:lpstr>Fundamental Principles of Engineering Economics</vt:lpstr>
      <vt:lpstr>  Principle 1  An instant dollar is worth more than a distant dollar…  </vt:lpstr>
      <vt:lpstr>  Principle 1  An instant dollar is worth more than a distant dollar…  </vt:lpstr>
      <vt:lpstr>Principle 2 The only thing that matters is the difference between alternatives.</vt:lpstr>
      <vt:lpstr> Principle 3 Marginal revenue must exceed marginal cost.</vt:lpstr>
      <vt:lpstr>Principle 4  Additional risk is not taken without the expected additional return.</vt:lpstr>
    </vt:vector>
  </TitlesOfParts>
  <Company>Auburn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Engineering Economics</dc:title>
  <dc:creator>Chan S.Park</dc:creator>
  <cp:lastModifiedBy>Windows User</cp:lastModifiedBy>
  <cp:revision>220</cp:revision>
  <cp:lastPrinted>2017-02-05T13:16:31Z</cp:lastPrinted>
  <dcterms:created xsi:type="dcterms:W3CDTF">2001-06-14T17:43:04Z</dcterms:created>
  <dcterms:modified xsi:type="dcterms:W3CDTF">2024-01-29T06:58:18Z</dcterms:modified>
</cp:coreProperties>
</file>