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18" autoAdjust="0"/>
  </p:normalViewPr>
  <p:slideViewPr>
    <p:cSldViewPr showGuides="1">
      <p:cViewPr varScale="1">
        <p:scale>
          <a:sx n="106" d="100"/>
          <a:sy n="106" d="100"/>
        </p:scale>
        <p:origin x="157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smtClean="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smtClean="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smtClean="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smtClean="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smtClean="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t>
        <a:bodyPr/>
        <a:lstStyle/>
        <a:p>
          <a:pPr latinLnBrk="1"/>
          <a:endParaRPr lang="ko-KR" altLang="en-US"/>
        </a:p>
      </dgm:t>
    </dgm:pt>
    <dgm:pt modelId="{1CB1B0FA-DA7B-4A0B-84E8-3B84E33EEBF6}" type="pres">
      <dgm:prSet presAssocID="{ABD94A39-D291-4D3A-BD69-8ADD0E9B6421}" presName="tSp" presStyleCnt="0"/>
      <dgm:spPr/>
      <dgm:t>
        <a:bodyPr/>
        <a:lstStyle/>
        <a:p>
          <a:endParaRPr lang="en-US"/>
        </a:p>
      </dgm:t>
    </dgm:pt>
    <dgm:pt modelId="{12F4C0CC-EC75-428D-B066-9B7D1EA5FB91}" type="pres">
      <dgm:prSet presAssocID="{ABD94A39-D291-4D3A-BD69-8ADD0E9B6421}" presName="bSp" presStyleCnt="0"/>
      <dgm:spPr/>
      <dgm:t>
        <a:bodyPr/>
        <a:lstStyle/>
        <a:p>
          <a:endParaRPr lang="en-US"/>
        </a:p>
      </dgm:t>
    </dgm:pt>
    <dgm:pt modelId="{26F1534E-A963-4DA4-AE49-7A7C8357B809}" type="pres">
      <dgm:prSet presAssocID="{ABD94A39-D291-4D3A-BD69-8ADD0E9B6421}" presName="process" presStyleCnt="0"/>
      <dgm:spPr/>
      <dgm:t>
        <a:bodyPr/>
        <a:lstStyle/>
        <a:p>
          <a:endParaRPr lang="en-US"/>
        </a:p>
      </dgm:t>
    </dgm:pt>
    <dgm:pt modelId="{12421412-ED63-463C-B095-584CA152F64A}" type="pres">
      <dgm:prSet presAssocID="{4EB84B2A-B325-420E-B81D-3E971793FC04}" presName="composite1" presStyleCnt="0"/>
      <dgm:spPr/>
      <dgm:t>
        <a:bodyPr/>
        <a:lstStyle/>
        <a:p>
          <a:endParaRPr lang="en-US"/>
        </a:p>
      </dgm:t>
    </dgm:pt>
    <dgm:pt modelId="{425621C0-7737-4A5A-A570-8B80D65542BA}" type="pres">
      <dgm:prSet presAssocID="{4EB84B2A-B325-420E-B81D-3E971793FC04}" presName="dummyNode1" presStyleLbl="node1" presStyleIdx="0" presStyleCnt="5"/>
      <dgm:spPr/>
      <dgm:t>
        <a:bodyPr/>
        <a:lstStyle/>
        <a:p>
          <a:endParaRPr lang="en-US"/>
        </a:p>
      </dgm:t>
    </dgm:pt>
    <dgm:pt modelId="{A5708FFC-E94C-4E48-BAB7-6FEFCA605C7F}" type="pres">
      <dgm:prSet presAssocID="{4EB84B2A-B325-420E-B81D-3E971793FC04}" presName="childNode1" presStyleLbl="bgAcc1" presStyleIdx="0" presStyleCnt="5">
        <dgm:presLayoutVars>
          <dgm:bulletEnabled val="1"/>
        </dgm:presLayoutVars>
      </dgm:prSet>
      <dgm:spPr/>
      <dgm:t>
        <a:bodyPr/>
        <a:lstStyle/>
        <a:p>
          <a:pPr latinLnBrk="1"/>
          <a:endParaRPr lang="ko-KR" altLang="en-US"/>
        </a:p>
      </dgm:t>
    </dgm:pt>
    <dgm:pt modelId="{CFBACD01-D136-4847-B5F3-790D89F8CD37}" type="pres">
      <dgm:prSet presAssocID="{4EB84B2A-B325-420E-B81D-3E971793FC04}" presName="childNode1tx" presStyleLbl="bgAcc1" presStyleIdx="0" presStyleCnt="5">
        <dgm:presLayoutVars>
          <dgm:bulletEnabled val="1"/>
        </dgm:presLayoutVars>
      </dgm:prSet>
      <dgm:spPr/>
      <dgm:t>
        <a:bodyPr/>
        <a:lstStyle/>
        <a:p>
          <a:pPr latinLnBrk="1"/>
          <a:endParaRPr lang="ko-KR" altLang="en-US"/>
        </a:p>
      </dgm:t>
    </dgm:pt>
    <dgm:pt modelId="{EE0E753B-AF98-41F9-B337-7F8037B21523}" type="pres">
      <dgm:prSet presAssocID="{4EB84B2A-B325-420E-B81D-3E971793FC04}" presName="parentNode1" presStyleLbl="node1" presStyleIdx="0" presStyleCnt="5">
        <dgm:presLayoutVars>
          <dgm:chMax val="1"/>
          <dgm:bulletEnabled val="1"/>
        </dgm:presLayoutVars>
      </dgm:prSet>
      <dgm:spPr/>
      <dgm:t>
        <a:bodyPr/>
        <a:lstStyle/>
        <a:p>
          <a:pPr latinLnBrk="1"/>
          <a:endParaRPr lang="ko-KR" altLang="en-US"/>
        </a:p>
      </dgm:t>
    </dgm:pt>
    <dgm:pt modelId="{FA4FD6BD-C980-4489-B194-D04CCB06E9E9}" type="pres">
      <dgm:prSet presAssocID="{4EB84B2A-B325-420E-B81D-3E971793FC04}" presName="connSite1" presStyleCnt="0"/>
      <dgm:spPr/>
      <dgm:t>
        <a:bodyPr/>
        <a:lstStyle/>
        <a:p>
          <a:endParaRPr lang="en-US"/>
        </a:p>
      </dgm:t>
    </dgm:pt>
    <dgm:pt modelId="{CF34FB1B-5583-455E-885C-7C166732A6ED}" type="pres">
      <dgm:prSet presAssocID="{4C11C7D6-C548-4E5D-912D-E79D8550A778}" presName="Name9" presStyleLbl="sibTrans2D1" presStyleIdx="0" presStyleCnt="4"/>
      <dgm:spPr/>
      <dgm:t>
        <a:bodyPr/>
        <a:lstStyle/>
        <a:p>
          <a:pPr latinLnBrk="1"/>
          <a:endParaRPr lang="ko-KR" altLang="en-US"/>
        </a:p>
      </dgm:t>
    </dgm:pt>
    <dgm:pt modelId="{8F4438EC-BA68-4468-B62D-66CEA4A4CCB5}" type="pres">
      <dgm:prSet presAssocID="{514FB80C-8F58-4168-AEC7-F6775CA22BCE}" presName="composite2" presStyleCnt="0"/>
      <dgm:spPr/>
      <dgm:t>
        <a:bodyPr/>
        <a:lstStyle/>
        <a:p>
          <a:endParaRPr lang="en-US"/>
        </a:p>
      </dgm:t>
    </dgm:pt>
    <dgm:pt modelId="{BC4BB3AC-1C85-4558-BB76-C3CDDB950BE2}" type="pres">
      <dgm:prSet presAssocID="{514FB80C-8F58-4168-AEC7-F6775CA22BCE}" presName="dummyNode2" presStyleLbl="node1" presStyleIdx="0" presStyleCnt="5"/>
      <dgm:spPr/>
      <dgm:t>
        <a:bodyPr/>
        <a:lstStyle/>
        <a:p>
          <a:endParaRPr lang="en-US"/>
        </a:p>
      </dgm:t>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t>
        <a:bodyPr/>
        <a:lstStyle/>
        <a:p>
          <a:pPr latinLnBrk="1"/>
          <a:endParaRPr lang="ko-KR" altLang="en-US"/>
        </a:p>
      </dgm:t>
    </dgm:pt>
    <dgm:pt modelId="{FD853AF7-DC7D-4C9E-8AC8-EF358FEF95BC}" type="pres">
      <dgm:prSet presAssocID="{514FB80C-8F58-4168-AEC7-F6775CA22BCE}" presName="childNode2tx" presStyleLbl="bgAcc1" presStyleIdx="1" presStyleCnt="5">
        <dgm:presLayoutVars>
          <dgm:bulletEnabled val="1"/>
        </dgm:presLayoutVars>
      </dgm:prSet>
      <dgm:spPr/>
      <dgm:t>
        <a:bodyPr/>
        <a:lstStyle/>
        <a:p>
          <a:pPr latinLnBrk="1"/>
          <a:endParaRPr lang="ko-KR" altLang="en-US"/>
        </a:p>
      </dgm:t>
    </dgm:pt>
    <dgm:pt modelId="{23CE9175-0DA5-49B2-8BF6-F925DD485819}" type="pres">
      <dgm:prSet presAssocID="{514FB80C-8F58-4168-AEC7-F6775CA22BCE}" presName="parentNode2" presStyleLbl="node1" presStyleIdx="1" presStyleCnt="5">
        <dgm:presLayoutVars>
          <dgm:chMax val="0"/>
          <dgm:bulletEnabled val="1"/>
        </dgm:presLayoutVars>
      </dgm:prSet>
      <dgm:spPr/>
      <dgm:t>
        <a:bodyPr/>
        <a:lstStyle/>
        <a:p>
          <a:pPr latinLnBrk="1"/>
          <a:endParaRPr lang="ko-KR" altLang="en-US"/>
        </a:p>
      </dgm:t>
    </dgm:pt>
    <dgm:pt modelId="{0D8CB9DC-21FB-459E-8D97-8C652E0D537B}" type="pres">
      <dgm:prSet presAssocID="{514FB80C-8F58-4168-AEC7-F6775CA22BCE}" presName="connSite2" presStyleCnt="0"/>
      <dgm:spPr/>
      <dgm:t>
        <a:bodyPr/>
        <a:lstStyle/>
        <a:p>
          <a:endParaRPr lang="en-US"/>
        </a:p>
      </dgm:t>
    </dgm:pt>
    <dgm:pt modelId="{F480365A-AA38-4C8F-81D3-02F6AF568046}" type="pres">
      <dgm:prSet presAssocID="{C493CDE5-3C11-4219-A1C1-48AF8E2F28D1}" presName="Name18" presStyleLbl="sibTrans2D1" presStyleIdx="1" presStyleCnt="4"/>
      <dgm:spPr/>
      <dgm:t>
        <a:bodyPr/>
        <a:lstStyle/>
        <a:p>
          <a:pPr latinLnBrk="1"/>
          <a:endParaRPr lang="ko-KR" altLang="en-US"/>
        </a:p>
      </dgm:t>
    </dgm:pt>
    <dgm:pt modelId="{0AC519EB-6D39-406D-B3EC-19E182728BC9}" type="pres">
      <dgm:prSet presAssocID="{A7AA9A96-80A9-4503-BB8D-3AAE52E436F7}" presName="composite1" presStyleCnt="0"/>
      <dgm:spPr/>
      <dgm:t>
        <a:bodyPr/>
        <a:lstStyle/>
        <a:p>
          <a:endParaRPr lang="en-US"/>
        </a:p>
      </dgm:t>
    </dgm:pt>
    <dgm:pt modelId="{320BE783-635A-4BA4-906B-6CE5D6F04A2D}" type="pres">
      <dgm:prSet presAssocID="{A7AA9A96-80A9-4503-BB8D-3AAE52E436F7}" presName="dummyNode1" presStyleLbl="node1" presStyleIdx="1" presStyleCnt="5"/>
      <dgm:spPr/>
      <dgm:t>
        <a:bodyPr/>
        <a:lstStyle/>
        <a:p>
          <a:endParaRPr lang="en-US"/>
        </a:p>
      </dgm:t>
    </dgm:pt>
    <dgm:pt modelId="{79E3CFCB-C344-44D6-AAD7-58A7C1CC12F6}" type="pres">
      <dgm:prSet presAssocID="{A7AA9A96-80A9-4503-BB8D-3AAE52E436F7}" presName="childNode1" presStyleLbl="bgAcc1" presStyleIdx="2" presStyleCnt="5">
        <dgm:presLayoutVars>
          <dgm:bulletEnabled val="1"/>
        </dgm:presLayoutVars>
      </dgm:prSet>
      <dgm:spPr/>
      <dgm:t>
        <a:bodyPr/>
        <a:lstStyle/>
        <a:p>
          <a:endParaRPr lang="en-US"/>
        </a:p>
      </dgm:t>
    </dgm:pt>
    <dgm:pt modelId="{39CC6EF1-20DB-41D5-AA14-7DEBC257E760}" type="pres">
      <dgm:prSet presAssocID="{A7AA9A96-80A9-4503-BB8D-3AAE52E436F7}" presName="childNode1tx" presStyleLbl="bgAcc1" presStyleIdx="2" presStyleCnt="5">
        <dgm:presLayoutVars>
          <dgm:bulletEnabled val="1"/>
        </dgm:presLayoutVars>
      </dgm:prSet>
      <dgm:spPr/>
      <dgm:t>
        <a:bodyPr/>
        <a:lstStyle/>
        <a:p>
          <a:endParaRPr lang="en-US"/>
        </a:p>
      </dgm:t>
    </dgm:pt>
    <dgm:pt modelId="{4B7C9CB7-01FF-47C7-BCDC-BEB0514630D2}" type="pres">
      <dgm:prSet presAssocID="{A7AA9A96-80A9-4503-BB8D-3AAE52E436F7}" presName="parentNode1" presStyleLbl="node1" presStyleIdx="2" presStyleCnt="5">
        <dgm:presLayoutVars>
          <dgm:chMax val="1"/>
          <dgm:bulletEnabled val="1"/>
        </dgm:presLayoutVars>
      </dgm:prSet>
      <dgm:spPr/>
      <dgm:t>
        <a:bodyPr/>
        <a:lstStyle/>
        <a:p>
          <a:pPr latinLnBrk="1"/>
          <a:endParaRPr lang="ko-KR" altLang="en-US"/>
        </a:p>
      </dgm:t>
    </dgm:pt>
    <dgm:pt modelId="{4C04E3A7-C6AE-4512-813F-766BF986B308}" type="pres">
      <dgm:prSet presAssocID="{A7AA9A96-80A9-4503-BB8D-3AAE52E436F7}" presName="connSite1" presStyleCnt="0"/>
      <dgm:spPr/>
      <dgm:t>
        <a:bodyPr/>
        <a:lstStyle/>
        <a:p>
          <a:endParaRPr lang="en-US"/>
        </a:p>
      </dgm:t>
    </dgm:pt>
    <dgm:pt modelId="{92D24D5F-0F11-4DF8-ABAD-437DBFC1F49A}" type="pres">
      <dgm:prSet presAssocID="{F0CD8DA3-7E44-4911-A42E-E6344F314E1C}" presName="Name9" presStyleLbl="sibTrans2D1" presStyleIdx="2" presStyleCnt="4"/>
      <dgm:spPr/>
      <dgm:t>
        <a:bodyPr/>
        <a:lstStyle/>
        <a:p>
          <a:pPr latinLnBrk="1"/>
          <a:endParaRPr lang="ko-KR" altLang="en-US"/>
        </a:p>
      </dgm:t>
    </dgm:pt>
    <dgm:pt modelId="{CBCAB92A-6C4D-4A87-951B-6DC3403343A2}" type="pres">
      <dgm:prSet presAssocID="{0B685F75-7516-4C4C-9D97-DD1B6CA2DDBF}" presName="composite2" presStyleCnt="0"/>
      <dgm:spPr/>
      <dgm:t>
        <a:bodyPr/>
        <a:lstStyle/>
        <a:p>
          <a:endParaRPr lang="en-US"/>
        </a:p>
      </dgm:t>
    </dgm:pt>
    <dgm:pt modelId="{4E26C2CA-63DB-4B17-A51E-468DD0D8EC69}" type="pres">
      <dgm:prSet presAssocID="{0B685F75-7516-4C4C-9D97-DD1B6CA2DDBF}" presName="dummyNode2" presStyleLbl="node1" presStyleIdx="2" presStyleCnt="5"/>
      <dgm:spPr/>
      <dgm:t>
        <a:bodyPr/>
        <a:lstStyle/>
        <a:p>
          <a:endParaRPr lang="en-US"/>
        </a:p>
      </dgm:t>
    </dgm:pt>
    <dgm:pt modelId="{9DCDE13C-1F8D-4283-A492-6984FA54F470}" type="pres">
      <dgm:prSet presAssocID="{0B685F75-7516-4C4C-9D97-DD1B6CA2DDBF}" presName="childNode2" presStyleLbl="bgAcc1" presStyleIdx="3" presStyleCnt="5">
        <dgm:presLayoutVars>
          <dgm:bulletEnabled val="1"/>
        </dgm:presLayoutVars>
      </dgm:prSet>
      <dgm:spPr/>
      <dgm:t>
        <a:bodyPr/>
        <a:lstStyle/>
        <a:p>
          <a:endParaRPr lang="en-US"/>
        </a:p>
      </dgm:t>
    </dgm:pt>
    <dgm:pt modelId="{7F904F85-418B-4D7C-AB94-8D2514921BD4}" type="pres">
      <dgm:prSet presAssocID="{0B685F75-7516-4C4C-9D97-DD1B6CA2DDBF}" presName="childNode2tx" presStyleLbl="bgAcc1" presStyleIdx="3" presStyleCnt="5">
        <dgm:presLayoutVars>
          <dgm:bulletEnabled val="1"/>
        </dgm:presLayoutVars>
      </dgm:prSet>
      <dgm:spPr/>
      <dgm:t>
        <a:bodyPr/>
        <a:lstStyle/>
        <a:p>
          <a:endParaRPr lang="en-US"/>
        </a:p>
      </dgm:t>
    </dgm:pt>
    <dgm:pt modelId="{3114ADED-3FC2-4004-9149-225744E6A576}" type="pres">
      <dgm:prSet presAssocID="{0B685F75-7516-4C4C-9D97-DD1B6CA2DDBF}" presName="parentNode2" presStyleLbl="node1" presStyleIdx="3" presStyleCnt="5">
        <dgm:presLayoutVars>
          <dgm:chMax val="0"/>
          <dgm:bulletEnabled val="1"/>
        </dgm:presLayoutVars>
      </dgm:prSet>
      <dgm:spPr/>
      <dgm:t>
        <a:bodyPr/>
        <a:lstStyle/>
        <a:p>
          <a:pPr latinLnBrk="1"/>
          <a:endParaRPr lang="ko-KR" altLang="en-US"/>
        </a:p>
      </dgm:t>
    </dgm:pt>
    <dgm:pt modelId="{735563BA-7356-4F85-A543-49AF0F1578DF}" type="pres">
      <dgm:prSet presAssocID="{0B685F75-7516-4C4C-9D97-DD1B6CA2DDBF}" presName="connSite2" presStyleCnt="0"/>
      <dgm:spPr/>
      <dgm:t>
        <a:bodyPr/>
        <a:lstStyle/>
        <a:p>
          <a:endParaRPr lang="en-US"/>
        </a:p>
      </dgm:t>
    </dgm:pt>
    <dgm:pt modelId="{FF9EC157-DEDF-4FF8-82A1-9A8A64C35BEA}" type="pres">
      <dgm:prSet presAssocID="{4C3B8539-BB35-473D-9943-6053241547E7}" presName="Name18" presStyleLbl="sibTrans2D1" presStyleIdx="3" presStyleCnt="4"/>
      <dgm:spPr/>
      <dgm:t>
        <a:bodyPr/>
        <a:lstStyle/>
        <a:p>
          <a:pPr latinLnBrk="1"/>
          <a:endParaRPr lang="ko-KR" altLang="en-US"/>
        </a:p>
      </dgm:t>
    </dgm:pt>
    <dgm:pt modelId="{9F0F34E8-1DC0-4D42-994E-F15973976DC8}" type="pres">
      <dgm:prSet presAssocID="{D0730E60-B4A6-4849-B016-8304361B8792}" presName="composite1" presStyleCnt="0"/>
      <dgm:spPr/>
      <dgm:t>
        <a:bodyPr/>
        <a:lstStyle/>
        <a:p>
          <a:endParaRPr lang="en-US"/>
        </a:p>
      </dgm:t>
    </dgm:pt>
    <dgm:pt modelId="{F7A48E6D-D81F-40A5-99BC-88836F3EB3E8}" type="pres">
      <dgm:prSet presAssocID="{D0730E60-B4A6-4849-B016-8304361B8792}" presName="dummyNode1" presStyleLbl="node1" presStyleIdx="3" presStyleCnt="5"/>
      <dgm:spPr/>
      <dgm:t>
        <a:bodyPr/>
        <a:lstStyle/>
        <a:p>
          <a:endParaRPr lang="en-US"/>
        </a:p>
      </dgm:t>
    </dgm:pt>
    <dgm:pt modelId="{08AF238F-19F1-499B-9A0B-18805CF6FDCA}" type="pres">
      <dgm:prSet presAssocID="{D0730E60-B4A6-4849-B016-8304361B8792}" presName="childNode1" presStyleLbl="bgAcc1" presStyleIdx="4" presStyleCnt="5">
        <dgm:presLayoutVars>
          <dgm:bulletEnabled val="1"/>
        </dgm:presLayoutVars>
      </dgm:prSet>
      <dgm:spPr/>
      <dgm:t>
        <a:bodyPr/>
        <a:lstStyle/>
        <a:p>
          <a:pPr latinLnBrk="1"/>
          <a:endParaRPr lang="ko-KR" altLang="en-US"/>
        </a:p>
      </dgm:t>
    </dgm:pt>
    <dgm:pt modelId="{E901A5A4-C153-4232-A731-BFF9CCB06171}" type="pres">
      <dgm:prSet presAssocID="{D0730E60-B4A6-4849-B016-8304361B8792}" presName="childNode1tx" presStyleLbl="bgAcc1" presStyleIdx="4" presStyleCnt="5">
        <dgm:presLayoutVars>
          <dgm:bulletEnabled val="1"/>
        </dgm:presLayoutVars>
      </dgm:prSet>
      <dgm:spPr/>
      <dgm:t>
        <a:bodyPr/>
        <a:lstStyle/>
        <a:p>
          <a:pPr latinLnBrk="1"/>
          <a:endParaRPr lang="ko-KR" altLang="en-US"/>
        </a:p>
      </dgm:t>
    </dgm:pt>
    <dgm:pt modelId="{00101DC4-B990-4C20-8AE8-6EC5A402AB1F}" type="pres">
      <dgm:prSet presAssocID="{D0730E60-B4A6-4849-B016-8304361B8792}" presName="parentNode1" presStyleLbl="node1" presStyleIdx="4" presStyleCnt="5">
        <dgm:presLayoutVars>
          <dgm:chMax val="1"/>
          <dgm:bulletEnabled val="1"/>
        </dgm:presLayoutVars>
      </dgm:prSet>
      <dgm:spPr/>
      <dgm:t>
        <a:bodyPr/>
        <a:lstStyle/>
        <a:p>
          <a:pPr latinLnBrk="1"/>
          <a:endParaRPr lang="ko-KR" altLang="en-US"/>
        </a:p>
      </dgm:t>
    </dgm:pt>
    <dgm:pt modelId="{D22B080E-E2DC-48E2-ACCF-2C4E1E8ED198}" type="pres">
      <dgm:prSet presAssocID="{D0730E60-B4A6-4849-B016-8304361B8792}" presName="connSite1" presStyleCnt="0"/>
      <dgm:spPr/>
      <dgm:t>
        <a:bodyPr/>
        <a:lstStyle/>
        <a:p>
          <a:endParaRPr lang="en-US"/>
        </a:p>
      </dgm:t>
    </dgm:pt>
  </dgm:ptLst>
  <dgm:cxnLst>
    <dgm:cxn modelId="{B776E5C9-7585-40F0-AA67-06CD733D7306}" srcId="{ABD94A39-D291-4D3A-BD69-8ADD0E9B6421}" destId="{A7AA9A96-80A9-4503-BB8D-3AAE52E436F7}" srcOrd="2" destOrd="0" parTransId="{046C20F9-A657-43FB-B4ED-0C1288A3954E}" sibTransId="{F0CD8DA3-7E44-4911-A42E-E6344F314E1C}"/>
    <dgm:cxn modelId="{FB17F0C3-F989-438D-8485-A185CE51A086}" type="presOf" srcId="{ABD94A39-D291-4D3A-BD69-8ADD0E9B6421}" destId="{8DA7646F-EBB6-4AD6-869E-2EF3E2F7C4F5}" srcOrd="0" destOrd="0" presId="urn:microsoft.com/office/officeart/2005/8/layout/hProcess4"/>
    <dgm:cxn modelId="{0E241186-D874-4F44-A791-5FD9254C8159}" type="presOf" srcId="{514FB80C-8F58-4168-AEC7-F6775CA22BCE}" destId="{23CE9175-0DA5-49B2-8BF6-F925DD485819}"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1125701-851D-480B-988F-82116F7BFFAE}" type="presOf" srcId="{D0730E60-B4A6-4849-B016-8304361B8792}" destId="{00101DC4-B990-4C20-8AE8-6EC5A402AB1F}" srcOrd="0" destOrd="0" presId="urn:microsoft.com/office/officeart/2005/8/layout/hProcess4"/>
    <dgm:cxn modelId="{D8D0F45D-A77E-4D4A-88E8-8314E28EEBE5}" type="presOf" srcId="{4C3B8539-BB35-473D-9943-6053241547E7}" destId="{FF9EC157-DEDF-4FF8-82A1-9A8A64C35BEA}" srcOrd="0" destOrd="0" presId="urn:microsoft.com/office/officeart/2005/8/layout/hProcess4"/>
    <dgm:cxn modelId="{4E698BD4-05E5-4BF9-BE98-8EC4A8105AA5}" type="presOf" srcId="{F0CD8DA3-7E44-4911-A42E-E6344F314E1C}" destId="{92D24D5F-0F11-4DF8-ABAD-437DBFC1F49A}"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B6B41F1F-29F0-47E7-B994-30814494EB03}" type="presOf" srcId="{4EB84B2A-B325-420E-B81D-3E971793FC04}" destId="{EE0E753B-AF98-41F9-B337-7F8037B21523}" srcOrd="0" destOrd="0" presId="urn:microsoft.com/office/officeart/2005/8/layout/hProcess4"/>
    <dgm:cxn modelId="{671A22CA-6B6B-4FE1-8E8E-1F9A9FE551F7}" srcId="{ABD94A39-D291-4D3A-BD69-8ADD0E9B6421}" destId="{0B685F75-7516-4C4C-9D97-DD1B6CA2DDBF}" srcOrd="3" destOrd="0" parTransId="{86AFFCF3-88BE-4172-B004-E432B90E50D1}" sibTransId="{4C3B8539-BB35-473D-9943-6053241547E7}"/>
    <dgm:cxn modelId="{D8572D1C-B9EA-45F1-9677-2C397D404F9F}" type="presOf" srcId="{4C11C7D6-C548-4E5D-912D-E79D8550A778}" destId="{CF34FB1B-5583-455E-885C-7C166732A6ED}"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08081A8-AA3E-4231-9CF9-9402C6BDCB52}" type="presOf" srcId="{C493CDE5-3C11-4219-A1C1-48AF8E2F28D1}" destId="{F480365A-AA38-4C8F-81D3-02F6AF568046}"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smtClean="0"/>
            <a:t>$100</a:t>
          </a:r>
          <a:br>
            <a:rPr lang="en-US" altLang="ko-KR" dirty="0" smtClean="0"/>
          </a:br>
          <a:r>
            <a:rPr lang="en-US" altLang="ko-KR" dirty="0" smtClean="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smtClean="0"/>
            <a:t>$110</a:t>
          </a:r>
          <a:br>
            <a:rPr lang="en-US" altLang="ko-KR" dirty="0" smtClean="0"/>
          </a:br>
          <a:r>
            <a:rPr lang="en-US" altLang="ko-KR" dirty="0" smtClean="0"/>
            <a:t>one</a:t>
          </a:r>
          <a:br>
            <a:rPr lang="en-US" altLang="ko-KR" dirty="0" smtClean="0"/>
          </a:br>
          <a:r>
            <a:rPr lang="en-US" altLang="ko-KR" dirty="0" smtClean="0"/>
            <a:t>year</a:t>
          </a:r>
          <a:br>
            <a:rPr lang="en-US" altLang="ko-KR" dirty="0" smtClean="0"/>
          </a:br>
          <a:r>
            <a:rPr lang="en-US" altLang="ko-KR" dirty="0" smtClean="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smtClean="0"/>
            <a:t>$121</a:t>
          </a:r>
          <a:br>
            <a:rPr lang="en-US" altLang="ko-KR" dirty="0" smtClean="0"/>
          </a:br>
          <a:r>
            <a:rPr lang="en-US" altLang="ko-KR" dirty="0" smtClean="0"/>
            <a:t>two</a:t>
          </a:r>
          <a:br>
            <a:rPr lang="en-US" altLang="ko-KR" dirty="0" smtClean="0"/>
          </a:br>
          <a:r>
            <a:rPr lang="en-US" altLang="ko-KR" dirty="0" smtClean="0"/>
            <a:t>years</a:t>
          </a:r>
          <a:br>
            <a:rPr lang="en-US" altLang="ko-KR" dirty="0" smtClean="0"/>
          </a:br>
          <a:r>
            <a:rPr lang="en-US" altLang="ko-KR" dirty="0" smtClean="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t>
        <a:bodyPr/>
        <a:lstStyle/>
        <a:p>
          <a:pPr latinLnBrk="1"/>
          <a:endParaRPr lang="ko-KR" altLang="en-US"/>
        </a:p>
      </dgm:t>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t>
        <a:bodyPr/>
        <a:lstStyle/>
        <a:p>
          <a:pPr latinLnBrk="1"/>
          <a:endParaRPr lang="ko-KR" altLang="en-US"/>
        </a:p>
      </dgm:t>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t>
        <a:bodyPr/>
        <a:lstStyle/>
        <a:p>
          <a:pPr latinLnBrk="1"/>
          <a:endParaRPr lang="ko-KR" altLang="en-US"/>
        </a:p>
      </dgm:t>
    </dgm:pt>
  </dgm:ptLst>
  <dgm:cxnLst>
    <dgm:cxn modelId="{00E672AC-68F9-4184-ABEB-E011E50BBFD7}" type="presOf" srcId="{D35F3B24-1235-420A-AC2B-CCE4195A95B6}" destId="{8FB98B1C-EAD8-4804-9E8A-94F055FE68CD}" srcOrd="0" destOrd="0" presId="urn:microsoft.com/office/officeart/2005/8/layout/arrow2"/>
    <dgm:cxn modelId="{D08F4C02-6C5C-4230-996D-0317D0DBF59A}" srcId="{4228100D-FE2E-4C22-9B97-A9C0A5DC71F7}" destId="{6C26ABE5-9AC4-44EC-9F42-AEA78B534548}" srcOrd="2" destOrd="0" parTransId="{86FD990F-D5EC-4E32-BEC1-A858BD78B6E0}" sibTransId="{5043994D-67B2-432A-B936-23FFC5873070}"/>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F683ECC-F92B-4DD4-9FAC-B63ABEA93A84}" type="presOf" srcId="{F4DA1610-1278-4F00-9754-C78BC31480CD}" destId="{131C84D5-F254-49B7-9D4B-E83F8DC7EC3F}" srcOrd="0" destOrd="0" presId="urn:microsoft.com/office/officeart/2005/8/layout/arrow2"/>
    <dgm:cxn modelId="{C6695802-178F-4F89-9328-74F2E3EDB082}" srcId="{4228100D-FE2E-4C22-9B97-A9C0A5DC71F7}" destId="{D35F3B24-1235-420A-AC2B-CCE4195A95B6}" srcOrd="1" destOrd="0" parTransId="{2F38992F-2D92-4BB3-9D1D-76D8AC2C9930}" sibTransId="{DACEB015-AC21-4A07-BBCF-42DE1EB5B326}"/>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$100</a:t>
          </a:r>
          <a:br>
            <a:rPr lang="en-US" altLang="ko-KR" sz="3700" kern="1200" dirty="0" smtClean="0"/>
          </a:br>
          <a:r>
            <a:rPr lang="en-US" altLang="ko-KR" sz="3700" kern="1200" dirty="0" smtClean="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$110</a:t>
          </a:r>
          <a:br>
            <a:rPr lang="en-US" altLang="ko-KR" sz="3700" kern="1200" dirty="0" smtClean="0"/>
          </a:br>
          <a:r>
            <a:rPr lang="en-US" altLang="ko-KR" sz="3700" kern="1200" dirty="0" smtClean="0"/>
            <a:t>one</a:t>
          </a:r>
          <a:br>
            <a:rPr lang="en-US" altLang="ko-KR" sz="3700" kern="1200" dirty="0" smtClean="0"/>
          </a:br>
          <a:r>
            <a:rPr lang="en-US" altLang="ko-KR" sz="3700" kern="1200" dirty="0" smtClean="0"/>
            <a:t>year</a:t>
          </a:r>
          <a:br>
            <a:rPr lang="en-US" altLang="ko-KR" sz="3700" kern="1200" dirty="0" smtClean="0"/>
          </a:br>
          <a:r>
            <a:rPr lang="en-US" altLang="ko-KR" sz="3700" kern="1200" dirty="0" smtClean="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$121</a:t>
          </a:r>
          <a:br>
            <a:rPr lang="en-US" altLang="ko-KR" sz="3700" kern="1200" dirty="0" smtClean="0"/>
          </a:br>
          <a:r>
            <a:rPr lang="en-US" altLang="ko-KR" sz="3700" kern="1200" dirty="0" smtClean="0"/>
            <a:t>two</a:t>
          </a:r>
          <a:br>
            <a:rPr lang="en-US" altLang="ko-KR" sz="3700" kern="1200" dirty="0" smtClean="0"/>
          </a:br>
          <a:r>
            <a:rPr lang="en-US" altLang="ko-KR" sz="3700" kern="1200" dirty="0" smtClean="0"/>
            <a:t>years</a:t>
          </a:r>
          <a:br>
            <a:rPr lang="en-US" altLang="ko-KR" sz="3700" kern="1200" dirty="0" smtClean="0"/>
          </a:br>
          <a:r>
            <a:rPr lang="en-US" altLang="ko-KR" sz="3700" kern="1200" dirty="0" smtClean="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9/13/2024</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smtClean="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smtClean="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smtClean="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smtClean="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smtClean="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smtClean="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n-US" noProof="0"/>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ndrea.pizzuti@bilkent.edu.tr" TargetMode="External"/><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smtClean="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tr-TR" altLang="en-US" dirty="0" smtClean="0"/>
              <a:t>20</a:t>
            </a:r>
            <a:r>
              <a:rPr lang="en-US" altLang="en-US" dirty="0" smtClean="0"/>
              <a:t>24 </a:t>
            </a:r>
            <a:r>
              <a:rPr lang="en-US" altLang="en-US" dirty="0" smtClean="0"/>
              <a:t>– </a:t>
            </a:r>
            <a:r>
              <a:rPr lang="en-US" altLang="en-US" dirty="0" smtClean="0"/>
              <a:t>2025</a:t>
            </a:r>
            <a:r>
              <a:rPr lang="tr-TR" altLang="en-US" dirty="0" smtClean="0"/>
              <a:t> </a:t>
            </a:r>
            <a:r>
              <a:rPr lang="en-US" altLang="en-US" dirty="0" smtClean="0"/>
              <a:t>Fall </a:t>
            </a:r>
            <a:r>
              <a:rPr lang="tr-TR" altLang="en-US" dirty="0" smtClean="0"/>
              <a:t>Semester</a:t>
            </a:r>
          </a:p>
          <a:p>
            <a:pPr algn="r" eaLnBrk="1" fontAlgn="auto" hangingPunct="1">
              <a:spcAft>
                <a:spcPts val="0"/>
              </a:spcAft>
              <a:defRPr/>
            </a:pPr>
            <a:endParaRPr lang="tr-TR"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smtClean="0"/>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smtClean="0"/>
              <a:t>Ch.5: Variations of Present Worth Analysis</a:t>
            </a:r>
            <a:endParaRPr lang="tr-TR" altLang="en-US" sz="1600" smtClean="0"/>
          </a:p>
          <a:p>
            <a:pPr eaLnBrk="1" hangingPunct="1"/>
            <a:r>
              <a:rPr lang="en-US" altLang="en-US" sz="1600" smtClean="0"/>
              <a:t>Ch.5: Comparing Mutually Exclusive Alternatives</a:t>
            </a:r>
            <a:endParaRPr lang="tr-TR" altLang="en-US" sz="1600" smtClean="0"/>
          </a:p>
          <a:p>
            <a:pPr eaLnBrk="1" hangingPunct="1"/>
            <a:r>
              <a:rPr lang="en-US" altLang="en-US" sz="1600" smtClean="0"/>
              <a:t>Ch.6: Annual Equivalent Worth Criterion</a:t>
            </a:r>
            <a:endParaRPr lang="tr-TR" altLang="en-US" sz="1600" smtClean="0"/>
          </a:p>
          <a:p>
            <a:pPr eaLnBrk="1" hangingPunct="1"/>
            <a:r>
              <a:rPr lang="en-US" altLang="en-US" sz="1600" smtClean="0"/>
              <a:t>Ch.6: Applying Annual Worth Analysis </a:t>
            </a:r>
            <a:endParaRPr lang="tr-TR" altLang="en-US" sz="1600" smtClean="0"/>
          </a:p>
          <a:p>
            <a:pPr eaLnBrk="1" hangingPunct="1"/>
            <a:r>
              <a:rPr lang="en-US" altLang="en-US" sz="1600" smtClean="0"/>
              <a:t>Ch.7: Rate of Return Analysis</a:t>
            </a:r>
            <a:endParaRPr lang="tr-TR" altLang="en-US" sz="1600" smtClean="0"/>
          </a:p>
          <a:p>
            <a:pPr eaLnBrk="1" hangingPunct="1"/>
            <a:r>
              <a:rPr lang="en-US" altLang="en-US" sz="1600" smtClean="0"/>
              <a:t>Ch.7: Finding RoR</a:t>
            </a:r>
            <a:endParaRPr lang="tr-TR" altLang="en-US" sz="1600" smtClean="0"/>
          </a:p>
          <a:p>
            <a:pPr eaLnBrk="1" hangingPunct="1"/>
            <a:r>
              <a:rPr lang="en-US" altLang="en-US" sz="1600" smtClean="0"/>
              <a:t>Ch.7: Internal Rate of Return Criterion</a:t>
            </a:r>
            <a:endParaRPr lang="tr-TR" altLang="en-US" sz="1600" smtClean="0"/>
          </a:p>
          <a:p>
            <a:pPr eaLnBrk="1" hangingPunct="1"/>
            <a:r>
              <a:rPr lang="en-US" altLang="en-US" sz="1600" smtClean="0"/>
              <a:t>Ch.7: Incremental Analysis</a:t>
            </a:r>
            <a:endParaRPr lang="tr-TR" altLang="en-US" sz="1600" smtClean="0"/>
          </a:p>
          <a:p>
            <a:pPr eaLnBrk="1" hangingPunct="1"/>
            <a:r>
              <a:rPr lang="en-US" altLang="en-US" sz="1600" smtClean="0"/>
              <a:t>Ch.9: Asset Depreciation</a:t>
            </a:r>
            <a:endParaRPr lang="tr-TR" altLang="en-US" sz="1600" smtClean="0"/>
          </a:p>
          <a:p>
            <a:pPr eaLnBrk="1" hangingPunct="1"/>
            <a:r>
              <a:rPr lang="en-US" altLang="en-US" sz="1600" smtClean="0"/>
              <a:t>Ch.9: Depreciation Methods</a:t>
            </a:r>
            <a:endParaRPr lang="tr-TR" altLang="en-US" sz="1600" smtClean="0"/>
          </a:p>
          <a:p>
            <a:pPr eaLnBrk="1" hangingPunct="1"/>
            <a:r>
              <a:rPr lang="en-US" altLang="en-US" sz="1600" smtClean="0"/>
              <a:t>Ch.9: Corporate Income Taxes</a:t>
            </a:r>
            <a:endParaRPr lang="tr-TR" altLang="en-US" sz="1600" smtClean="0"/>
          </a:p>
          <a:p>
            <a:pPr eaLnBrk="1" hangingPunct="1"/>
            <a:r>
              <a:rPr lang="en-US" altLang="en-US" sz="1600" smtClean="0"/>
              <a:t>Ch.10: Developing Project Cash Flows</a:t>
            </a:r>
            <a:endParaRPr lang="tr-TR" altLang="en-US" sz="1600" smtClean="0"/>
          </a:p>
          <a:p>
            <a:pPr eaLnBrk="1" hangingPunct="1"/>
            <a:r>
              <a:rPr lang="en-US" altLang="en-US" sz="1600" smtClean="0"/>
              <a:t>Ch.11: Meaning and Measure of Inflation</a:t>
            </a:r>
            <a:endParaRPr lang="tr-TR" altLang="en-US" sz="1600" smtClean="0"/>
          </a:p>
          <a:p>
            <a:pPr eaLnBrk="1" hangingPunct="1"/>
            <a:r>
              <a:rPr lang="en-US" altLang="en-US" sz="1600" smtClean="0"/>
              <a:t>Ch.11: Equivalence Calculation under Inflation</a:t>
            </a:r>
            <a:endParaRPr lang="tr-TR" altLang="en-US" sz="1600" smtClean="0"/>
          </a:p>
          <a:p>
            <a:pPr eaLnBrk="1" hangingPunct="1"/>
            <a:r>
              <a:rPr lang="en-US" altLang="en-US" sz="1600" smtClean="0"/>
              <a:t>Ch.11: Effects of Inflation of Project Cash Flows</a:t>
            </a:r>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smtClean="0"/>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smtClean="0"/>
              <a:t>Ch.12: Decision Tree Analysis</a:t>
            </a:r>
            <a:endParaRPr lang="tr-TR" altLang="en-US" sz="1600" smtClean="0"/>
          </a:p>
          <a:p>
            <a:pPr eaLnBrk="1" hangingPunct="1"/>
            <a:r>
              <a:rPr lang="en-US" altLang="en-US" sz="1600" smtClean="0"/>
              <a:t>Ch.14: Replacement Analysis Fundamentals</a:t>
            </a:r>
            <a:endParaRPr lang="tr-TR" altLang="en-US" sz="1600" smtClean="0"/>
          </a:p>
          <a:p>
            <a:pPr eaLnBrk="1" hangingPunct="1"/>
            <a:r>
              <a:rPr lang="en-US" altLang="en-US" sz="1600" smtClean="0"/>
              <a:t>Ch.14: Replacement Decision Models</a:t>
            </a:r>
            <a:endParaRPr lang="tr-TR" altLang="en-US" sz="1600" smtClean="0"/>
          </a:p>
          <a:p>
            <a:pPr eaLnBrk="1" hangingPunct="1"/>
            <a:r>
              <a:rPr lang="en-US" altLang="en-US" sz="1600" smtClean="0"/>
              <a:t>Ch.15: Methods of Financing</a:t>
            </a:r>
            <a:endParaRPr lang="tr-TR" altLang="en-US" sz="1600" smtClean="0"/>
          </a:p>
          <a:p>
            <a:pPr eaLnBrk="1" hangingPunct="1"/>
            <a:r>
              <a:rPr lang="en-US" altLang="en-US" sz="1600" smtClean="0"/>
              <a:t>Ch.15: Cost of Capital</a:t>
            </a:r>
            <a:endParaRPr lang="tr-TR" altLang="en-US" sz="1600" smtClean="0"/>
          </a:p>
          <a:p>
            <a:pPr eaLnBrk="1" hangingPunct="1"/>
            <a:r>
              <a:rPr lang="en-US" altLang="en-US" sz="1600" smtClean="0"/>
              <a:t>Ch.15: Choice of MARR</a:t>
            </a:r>
            <a:endParaRPr lang="tr-TR" altLang="en-US" sz="1600" smtClean="0"/>
          </a:p>
          <a:p>
            <a:pPr eaLnBrk="1" hangingPunct="1"/>
            <a:r>
              <a:rPr lang="en-US" altLang="en-US" sz="1600" smtClean="0"/>
              <a:t>Ch.16: Benefit-Cost Ratio</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smtClean="0">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mtClean="0"/>
              <a:t>You need a car!</a:t>
            </a:r>
          </a:p>
        </p:txBody>
      </p:sp>
      <p:sp>
        <p:nvSpPr>
          <p:cNvPr id="29699" name="Content Placeholder 2"/>
          <p:cNvSpPr>
            <a:spLocks noGrp="1"/>
          </p:cNvSpPr>
          <p:nvPr>
            <p:ph idx="1"/>
          </p:nvPr>
        </p:nvSpPr>
        <p:spPr/>
        <p:txBody>
          <a:bodyPr/>
          <a:lstStyle/>
          <a:p>
            <a:r>
              <a:rPr lang="en-US" altLang="en-US" smtClean="0"/>
              <a:t>You are a fresh graduate and you need a car to commute to work.</a:t>
            </a:r>
          </a:p>
          <a:p>
            <a:r>
              <a:rPr lang="en-US" altLang="en-US" smtClean="0"/>
              <a:t>For this purpose you go to a car dealer.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smtClean="0"/>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t>Financial Institution</a:t>
            </a:r>
          </a:p>
        </p:txBody>
      </p:sp>
      <p:sp>
        <p:nvSpPr>
          <p:cNvPr id="3" name="Content Placeholder 2"/>
          <p:cNvSpPr>
            <a:spLocks noGrp="1"/>
          </p:cNvSpPr>
          <p:nvPr>
            <p:ph idx="1"/>
          </p:nvPr>
        </p:nvSpPr>
        <p:spPr/>
        <p:txBody>
          <a:bodyPr/>
          <a:lstStyle/>
          <a:p>
            <a:r>
              <a:rPr lang="en-US" altLang="en-US" smtClean="0"/>
              <a:t>Why does a company let you buy a car with their money?</a:t>
            </a:r>
          </a:p>
          <a:p>
            <a:pPr lvl="1"/>
            <a:r>
              <a:rPr lang="en-US" altLang="en-US" smtClean="0"/>
              <a:t>For profit  companies want to make money!</a:t>
            </a:r>
          </a:p>
          <a:p>
            <a:pPr lvl="1"/>
            <a:r>
              <a:rPr lang="en-US" altLang="en-US" smtClean="0"/>
              <a:t>APR – Annual percentage rate: is the rate that determines the amount FI earns from you</a:t>
            </a:r>
          </a:p>
          <a:p>
            <a:pPr lvl="1"/>
            <a:r>
              <a:rPr lang="en-US" altLang="en-US" smtClean="0"/>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smtClean="0"/>
              <a:t>Getting a Car in the USA</a:t>
            </a:r>
          </a:p>
        </p:txBody>
      </p:sp>
      <p:pic>
        <p:nvPicPr>
          <p:cNvPr id="1026" name="Picture 2" descr="Toyota of Surprise on X: &quot;New year, new ride! Explore exclusive APR  specials on the 2024 Toyota Camry and make every journey a celebration.  Don't miss out! Visit us to learn mor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093" y="1295400"/>
            <a:ext cx="4114799"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ew Audi Offers in Greenville SC | Audi Greenville | Near Spartanburg,  Anderson &amp; the Upstate"/>
          <p:cNvPicPr>
            <a:picLocks noChangeAspect="1" noChangeArrowheads="1"/>
          </p:cNvPicPr>
          <p:nvPr/>
        </p:nvPicPr>
        <p:blipFill rotWithShape="1">
          <a:blip r:embed="rId4">
            <a:extLst>
              <a:ext uri="{28A0092B-C50C-407E-A947-70E740481C1C}">
                <a14:useLocalDpi xmlns:a14="http://schemas.microsoft.com/office/drawing/2010/main" val="0"/>
              </a:ext>
            </a:extLst>
          </a:blip>
          <a:srcRect b="11795"/>
          <a:stretch/>
        </p:blipFill>
        <p:spPr bwMode="auto">
          <a:xfrm>
            <a:off x="353143" y="3558012"/>
            <a:ext cx="414669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nda Accord Lease Deals in Ohio | Honda of Dubl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558012"/>
            <a:ext cx="4354284"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Volkswagen Lease Deals Summit NJ | Union | VW Lease Special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370"/>
          <a:stretch/>
        </p:blipFill>
        <p:spPr bwMode="auto">
          <a:xfrm>
            <a:off x="4652726" y="1295399"/>
            <a:ext cx="4122181" cy="2063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mtClean="0"/>
              <a:t>Car Dealers</a:t>
            </a:r>
          </a:p>
        </p:txBody>
      </p:sp>
      <p:sp>
        <p:nvSpPr>
          <p:cNvPr id="3" name="Content Placeholder 2"/>
          <p:cNvSpPr>
            <a:spLocks noGrp="1"/>
          </p:cNvSpPr>
          <p:nvPr>
            <p:ph idx="1"/>
          </p:nvPr>
        </p:nvSpPr>
        <p:spPr/>
        <p:txBody>
          <a:bodyPr/>
          <a:lstStyle/>
          <a:p>
            <a:r>
              <a:rPr lang="en-US" altLang="en-US" smtClean="0"/>
              <a:t>Dealers want to sell cars! No matter what!</a:t>
            </a:r>
          </a:p>
          <a:p>
            <a:pPr lvl="1"/>
            <a:r>
              <a:rPr lang="en-US" altLang="en-US" smtClean="0"/>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smtClean="0"/>
              <a:t>Getting a Car in the USA</a:t>
            </a:r>
          </a:p>
        </p:txBody>
      </p:sp>
      <p:pic>
        <p:nvPicPr>
          <p:cNvPr id="2050" name="Picture 2" descr="New 2024 Mazda MAZDA CX-30 | Apr Special Off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17638"/>
            <a:ext cx="340042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d Dealer in Raton, New Mexico at Phil L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1" y="2351088"/>
            <a:ext cx="3860799"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mtClean="0"/>
              <a:t>Financial Institution 2</a:t>
            </a:r>
          </a:p>
        </p:txBody>
      </p:sp>
      <p:sp>
        <p:nvSpPr>
          <p:cNvPr id="36867" name="Content Placeholder 2"/>
          <p:cNvSpPr>
            <a:spLocks noGrp="1"/>
          </p:cNvSpPr>
          <p:nvPr>
            <p:ph idx="1"/>
          </p:nvPr>
        </p:nvSpPr>
        <p:spPr/>
        <p:txBody>
          <a:bodyPr/>
          <a:lstStyle/>
          <a:p>
            <a:r>
              <a:rPr lang="en-US" altLang="en-US" smtClean="0"/>
              <a:t>Suppose you decided to go with FI and paid for the installments for one year</a:t>
            </a:r>
          </a:p>
          <a:p>
            <a:r>
              <a:rPr lang="en-US" altLang="en-US" smtClean="0"/>
              <a:t>FI2 tells you if you switch to them you will have a lower APR!</a:t>
            </a:r>
          </a:p>
          <a:p>
            <a:pPr lvl="1"/>
            <a:r>
              <a:rPr lang="en-US" altLang="en-US" smtClean="0"/>
              <a:t>How can this be possible?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smtClean="0"/>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extLst>
              <p:ext uri="{D42A27DB-BD31-4B8C-83A1-F6EECF244321}">
                <p14:modId xmlns:p14="http://schemas.microsoft.com/office/powerpoint/2010/main" val="1652472686"/>
              </p:ext>
            </p:extLst>
          </p:nvPr>
        </p:nvGraphicFramePr>
        <p:xfrm>
          <a:off x="1681163" y="1665288"/>
          <a:ext cx="5710237" cy="3528072"/>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Instructors</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a:t>
                      </a: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Andrea </a:t>
                      </a:r>
                      <a:r>
                        <a:rPr kumimoji="0" lang="en-US" altLang="en-US" sz="1100" b="1" i="0" u="none" strike="noStrike" cap="none" normalizeH="0" baseline="0" dirty="0" err="1" smtClean="0">
                          <a:ln>
                            <a:noFill/>
                          </a:ln>
                          <a:solidFill>
                            <a:schemeClr val="tx1"/>
                          </a:solidFill>
                          <a:effectLst/>
                          <a:latin typeface="Arial" panose="020B0604020202020204" pitchFamily="34" charset="0"/>
                        </a:rPr>
                        <a:t>Pizzuti</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 </a:t>
                      </a:r>
                      <a:r>
                        <a:rPr kumimoji="0" lang="en-US" altLang="en-US" sz="1100" b="1" i="0" u="sng" strike="noStrike" cap="none" normalizeH="0" baseline="0" dirty="0" smtClean="0">
                          <a:ln>
                            <a:noFill/>
                          </a:ln>
                          <a:solidFill>
                            <a:schemeClr val="tx1"/>
                          </a:solidFill>
                          <a:effectLst/>
                          <a:latin typeface="Arial" panose="020B0604020202020204" pitchFamily="34" charset="0"/>
                          <a:hlinkClick r:id="rId3"/>
                        </a:rPr>
                        <a:t>andrea.pizzuti@bilkent.edu.tr</a:t>
                      </a:r>
                      <a:r>
                        <a:rPr kumimoji="0" lang="en-US" altLang="en-US" sz="1100" b="1" i="0" u="sng" strike="noStrike" cap="none" normalizeH="0" baseline="0" dirty="0" smtClean="0">
                          <a:ln>
                            <a:noFill/>
                          </a:ln>
                          <a:solidFill>
                            <a:schemeClr val="tx1"/>
                          </a:solidFill>
                          <a:effectLst/>
                          <a:latin typeface="Arial" panose="020B0604020202020204" pitchFamily="34" charset="0"/>
                        </a:rPr>
                        <a:t> </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Offıce: EA </a:t>
                      </a:r>
                      <a:r>
                        <a:rPr kumimoji="0" lang="en-US" altLang="en-US" sz="1100" b="1" i="0" u="none" strike="noStrike" cap="none" normalizeH="0" baseline="0" dirty="0" smtClean="0">
                          <a:ln>
                            <a:noFill/>
                          </a:ln>
                          <a:solidFill>
                            <a:schemeClr val="tx1"/>
                          </a:solidFill>
                          <a:effectLst/>
                          <a:latin typeface="Arial" panose="020B0604020202020204" pitchFamily="34" charset="0"/>
                        </a:rPr>
                        <a:t>207</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Tel: </a:t>
                      </a:r>
                      <a:r>
                        <a:rPr kumimoji="0" lang="en-US" altLang="en-US" sz="1100" b="1" i="0" u="none" strike="noStrike" cap="none" normalizeH="0" baseline="0" dirty="0" smtClean="0">
                          <a:ln>
                            <a:noFill/>
                          </a:ln>
                          <a:solidFill>
                            <a:schemeClr val="tx1"/>
                          </a:solidFill>
                          <a:effectLst/>
                          <a:latin typeface="Arial" panose="020B0604020202020204" pitchFamily="34" charset="0"/>
                        </a:rPr>
                        <a:t>x3288</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200" b="1"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Emre Can Yayla</a:t>
                      </a:r>
                      <a:endParaRPr kumimoji="0" lang="en-US" altLang="en-US" sz="12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smtClean="0">
                <a:latin typeface="Arial" panose="020B0604020202020204" pitchFamily="34" charset="0"/>
              </a:rPr>
              <a:t>A Simple Illustrative Example: Car to Finance </a:t>
            </a:r>
            <a:r>
              <a:rPr lang="en-US" altLang="en-US" sz="3600" b="1" dirty="0" smtClean="0">
                <a:latin typeface="Arial" panose="020B0604020202020204" pitchFamily="34" charset="0"/>
                <a:cs typeface="Arial" panose="020B0604020202020204" pitchFamily="34" charset="0"/>
              </a:rPr>
              <a:t>– </a:t>
            </a:r>
            <a:r>
              <a:rPr lang="tr-TR" altLang="en-US" sz="3600" b="1" dirty="0" smtClean="0">
                <a:latin typeface="Arial" panose="020B0604020202020204" pitchFamily="34" charset="0"/>
              </a:rPr>
              <a:t>Audi</a:t>
            </a:r>
            <a:r>
              <a:rPr lang="en-US" altLang="en-US" sz="3600" b="1" dirty="0" smtClean="0">
                <a:latin typeface="Arial" panose="020B0604020202020204" pitchFamily="34" charset="0"/>
              </a:rPr>
              <a:t> or </a:t>
            </a:r>
            <a:r>
              <a:rPr lang="tr-TR" altLang="en-US" sz="3600" b="1" dirty="0" smtClean="0">
                <a:latin typeface="Arial" panose="020B0604020202020204" pitchFamily="34" charset="0"/>
              </a:rPr>
              <a:t>B</a:t>
            </a:r>
            <a:r>
              <a:rPr lang="en-US" altLang="en-US" sz="3600" b="1" dirty="0" smtClean="0">
                <a:latin typeface="Arial" panose="020B0604020202020204" pitchFamily="34" charset="0"/>
              </a:rPr>
              <a:t>M</a:t>
            </a:r>
            <a:r>
              <a:rPr lang="tr-TR" altLang="en-US" sz="3600" b="1" dirty="0" smtClean="0">
                <a:latin typeface="Arial" panose="020B0604020202020204" pitchFamily="34" charset="0"/>
              </a:rPr>
              <a:t>W</a:t>
            </a:r>
            <a:r>
              <a:rPr lang="en-US" altLang="en-US" sz="3600" b="1" dirty="0" smtClean="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smtClean="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smtClean="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Select the best possible and implementable decision alternative</a:t>
            </a:r>
            <a:endParaRPr lang="en-US" altLang="en-US" sz="2200" smtClean="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smtClean="0"/>
              <a:t>Need to get a car </a:t>
            </a:r>
          </a:p>
          <a:p>
            <a:pPr marL="533400" indent="-533400" eaLnBrk="1" hangingPunct="1"/>
            <a:endParaRPr lang="en-US" altLang="en-US" sz="2200" smtClean="0"/>
          </a:p>
          <a:p>
            <a:pPr marL="533400" indent="-533400" eaLnBrk="1" hangingPunct="1"/>
            <a:r>
              <a:rPr lang="en-US" altLang="en-US" sz="2200" smtClean="0"/>
              <a:t>Gather technical and</a:t>
            </a:r>
          </a:p>
          <a:p>
            <a:pPr marL="533400" indent="-533400" eaLnBrk="1" hangingPunct="1">
              <a:buFont typeface="Wingdings" panose="05000000000000000000" pitchFamily="2" charset="2"/>
              <a:buNone/>
            </a:pPr>
            <a:r>
              <a:rPr lang="en-US" altLang="en-US" sz="2200" smtClean="0"/>
              <a:t>	financial data</a:t>
            </a:r>
          </a:p>
          <a:p>
            <a:pPr marL="533400" indent="-533400" eaLnBrk="1" hangingPunct="1"/>
            <a:r>
              <a:rPr lang="en-US" altLang="en-US" sz="2200" smtClean="0"/>
              <a:t>Select cars to consider</a:t>
            </a:r>
          </a:p>
          <a:p>
            <a:pPr marL="533400" indent="-533400" eaLnBrk="1" hangingPunct="1"/>
            <a:r>
              <a:rPr lang="en-US" altLang="en-US" sz="2200" smtClean="0"/>
              <a:t>Wanted: small cash outlay, safety, good  performance, aesthetics,… </a:t>
            </a:r>
          </a:p>
          <a:p>
            <a:pPr marL="533400" indent="-533400" eaLnBrk="1" hangingPunct="1"/>
            <a:r>
              <a:rPr lang="en-US" altLang="en-US" sz="2200" smtClean="0"/>
              <a:t>Choice between </a:t>
            </a:r>
            <a:r>
              <a:rPr lang="tr-TR" altLang="en-US" sz="2200" smtClean="0"/>
              <a:t>Audi</a:t>
            </a:r>
            <a:r>
              <a:rPr lang="en-US" altLang="en-US" sz="2200" smtClean="0"/>
              <a:t> and </a:t>
            </a:r>
            <a:r>
              <a:rPr lang="tr-TR" altLang="en-US" sz="2200" smtClean="0"/>
              <a:t>BMW</a:t>
            </a:r>
            <a:r>
              <a:rPr lang="en-US" altLang="en-US" sz="2200" smtClean="0"/>
              <a:t> (or others)</a:t>
            </a:r>
          </a:p>
          <a:p>
            <a:pPr marL="533400" indent="-533400" eaLnBrk="1" hangingPunct="1"/>
            <a:r>
              <a:rPr lang="en-US" altLang="en-US" sz="2200" smtClean="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smtClean="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smtClean="0">
                <a:solidFill>
                  <a:schemeClr val="tx1">
                    <a:lumMod val="65000"/>
                    <a:lumOff val="35000"/>
                  </a:schemeClr>
                </a:solidFill>
                <a:latin typeface="+mj-lt"/>
              </a:rPr>
              <a:t>Plan for the acquisition of equipment (capital expenditure) that will enable the firm to design and produce products economically</a:t>
            </a:r>
            <a:endParaRPr lang="en-US" sz="2000" b="1" dirty="0">
              <a:solidFill>
                <a:schemeClr val="tx1">
                  <a:lumMod val="65000"/>
                  <a:lumOff val="35000"/>
                </a:schemeClr>
              </a:solidFill>
              <a:latin typeface="+mj-lt"/>
            </a:endParaRP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smtClean="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Estimating a required investment</a:t>
            </a:r>
          </a:p>
          <a:p>
            <a:pPr eaLnBrk="1" fontAlgn="auto" hangingPunct="1">
              <a:spcAft>
                <a:spcPts val="0"/>
              </a:spcAft>
              <a:defRPr/>
            </a:pPr>
            <a:r>
              <a:rPr lang="en-US" b="1" dirty="0" smtClean="0">
                <a:solidFill>
                  <a:schemeClr val="tx1">
                    <a:lumMod val="65000"/>
                    <a:lumOff val="35000"/>
                  </a:schemeClr>
                </a:solidFill>
                <a:latin typeface="+mj-lt"/>
              </a:rPr>
              <a:t>Forecasting a product demand</a:t>
            </a:r>
          </a:p>
          <a:p>
            <a:pPr eaLnBrk="1" fontAlgn="auto" hangingPunct="1">
              <a:spcAft>
                <a:spcPts val="0"/>
              </a:spcAft>
              <a:defRPr/>
            </a:pPr>
            <a:r>
              <a:rPr lang="en-US" b="1" dirty="0" smtClean="0">
                <a:solidFill>
                  <a:schemeClr val="tx1">
                    <a:lumMod val="65000"/>
                    <a:lumOff val="35000"/>
                  </a:schemeClr>
                </a:solidFill>
                <a:latin typeface="+mj-lt"/>
              </a:rPr>
              <a:t>Estimating a selling price</a:t>
            </a:r>
          </a:p>
          <a:p>
            <a:pPr eaLnBrk="1" fontAlgn="auto" hangingPunct="1">
              <a:spcAft>
                <a:spcPts val="0"/>
              </a:spcAft>
              <a:defRPr/>
            </a:pPr>
            <a:r>
              <a:rPr lang="en-US" b="1" dirty="0" smtClean="0">
                <a:solidFill>
                  <a:schemeClr val="tx1">
                    <a:lumMod val="65000"/>
                    <a:lumOff val="35000"/>
                  </a:schemeClr>
                </a:solidFill>
                <a:latin typeface="+mj-lt"/>
              </a:rPr>
              <a:t>Estimating a manufacturing cost</a:t>
            </a:r>
          </a:p>
          <a:p>
            <a:pPr eaLnBrk="1" fontAlgn="auto" hangingPunct="1">
              <a:spcAft>
                <a:spcPts val="0"/>
              </a:spcAft>
              <a:defRPr/>
            </a:pPr>
            <a:r>
              <a:rPr lang="en-US" b="1" dirty="0" smtClean="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smtClean="0">
                <a:solidFill>
                  <a:srgbClr val="000066"/>
                </a:solidFill>
              </a:rPr>
              <a:t>These typically</a:t>
            </a:r>
          </a:p>
          <a:p>
            <a:pPr eaLnBrk="1" hangingPunct="1"/>
            <a:r>
              <a:rPr lang="en-US" altLang="en-US" sz="2400" smtClean="0">
                <a:solidFill>
                  <a:srgbClr val="000066"/>
                </a:solidFill>
              </a:rPr>
              <a:t>require </a:t>
            </a:r>
            <a:r>
              <a:rPr lang="en-US" altLang="en-US" sz="2400" u="sng" smtClean="0">
                <a:solidFill>
                  <a:srgbClr val="000066"/>
                </a:solidFill>
              </a:rPr>
              <a:t>a large sum of investment</a:t>
            </a:r>
          </a:p>
          <a:p>
            <a:pPr eaLnBrk="1" hangingPunct="1"/>
            <a:r>
              <a:rPr lang="en-US" altLang="en-US" sz="2400" u="sng" smtClean="0">
                <a:solidFill>
                  <a:srgbClr val="000066"/>
                </a:solidFill>
              </a:rPr>
              <a:t>can be very risky</a:t>
            </a:r>
          </a:p>
          <a:p>
            <a:pPr eaLnBrk="1" hangingPunct="1"/>
            <a:r>
              <a:rPr lang="en-US" altLang="en-US" sz="2400" smtClean="0">
                <a:solidFill>
                  <a:srgbClr val="000066"/>
                </a:solidFill>
              </a:rPr>
              <a:t>take a </a:t>
            </a:r>
            <a:r>
              <a:rPr lang="en-US" altLang="en-US" sz="2400" u="sng" smtClean="0">
                <a:solidFill>
                  <a:srgbClr val="000066"/>
                </a:solidFill>
              </a:rPr>
              <a:t>long time</a:t>
            </a:r>
            <a:r>
              <a:rPr lang="en-US" altLang="en-US" sz="2400" smtClean="0">
                <a:solidFill>
                  <a:srgbClr val="000066"/>
                </a:solidFill>
              </a:rPr>
              <a:t> to see the financial outcomes</a:t>
            </a:r>
          </a:p>
          <a:p>
            <a:pPr eaLnBrk="1" hangingPunct="1"/>
            <a:r>
              <a:rPr lang="en-US" altLang="en-US" sz="2400" smtClean="0">
                <a:solidFill>
                  <a:srgbClr val="000066"/>
                </a:solidFill>
              </a:rPr>
              <a:t>lead to revenue and cost streams that are </a:t>
            </a:r>
            <a:r>
              <a:rPr lang="en-US" altLang="en-US" sz="2400" u="sng" smtClean="0">
                <a:solidFill>
                  <a:srgbClr val="000066"/>
                </a:solidFill>
              </a:rPr>
              <a:t>difficult to predict</a:t>
            </a:r>
            <a:endParaRPr lang="en-US" altLang="en-US" sz="2400" smtClean="0">
              <a:solidFill>
                <a:srgbClr val="000066"/>
              </a:solidFill>
            </a:endParaRPr>
          </a:p>
          <a:p>
            <a:pPr eaLnBrk="1" hangingPunct="1"/>
            <a:endParaRPr lang="en-US" altLang="en-US" sz="2400" smtClean="0">
              <a:solidFill>
                <a:srgbClr val="000066"/>
              </a:solidFill>
            </a:endParaRPr>
          </a:p>
          <a:p>
            <a:pPr eaLnBrk="1" hangingPunct="1">
              <a:buFont typeface="Wingdings" panose="05000000000000000000" pitchFamily="2" charset="2"/>
              <a:buNone/>
            </a:pPr>
            <a:r>
              <a:rPr lang="en-US" altLang="en-US" sz="2400" smtClean="0">
                <a:solidFill>
                  <a:srgbClr val="000066"/>
                </a:solidFill>
              </a:rPr>
              <a:t>All the above aspects (and some others not listed here) </a:t>
            </a:r>
          </a:p>
          <a:p>
            <a:pPr eaLnBrk="1" hangingPunct="1">
              <a:buFont typeface="Wingdings" panose="05000000000000000000" pitchFamily="2" charset="2"/>
              <a:buNone/>
            </a:pPr>
            <a:r>
              <a:rPr lang="en-US" altLang="en-US" sz="2400" smtClean="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smtClean="0">
                <a:solidFill>
                  <a:schemeClr val="accent5">
                    <a:lumMod val="75000"/>
                  </a:schemeClr>
                </a:solidFill>
              </a:rPr>
              <a:t>Common Types of Strategic Engineering Economic Decisions</a:t>
            </a:r>
            <a:endParaRPr lang="en-US" b="1" dirty="0">
              <a:solidFill>
                <a:schemeClr val="accent5">
                  <a:lumMod val="75000"/>
                </a:schemeClr>
              </a:solidFill>
            </a:endParaRP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Equipment or process selection</a:t>
            </a:r>
          </a:p>
          <a:p>
            <a:pPr eaLnBrk="1" fontAlgn="auto" hangingPunct="1">
              <a:spcAft>
                <a:spcPts val="0"/>
              </a:spcAft>
              <a:defRPr/>
            </a:pPr>
            <a:r>
              <a:rPr lang="en-US" b="1" dirty="0" smtClean="0">
                <a:solidFill>
                  <a:schemeClr val="tx1">
                    <a:lumMod val="65000"/>
                    <a:lumOff val="35000"/>
                  </a:schemeClr>
                </a:solidFill>
                <a:latin typeface="+mj-lt"/>
              </a:rPr>
              <a:t>Equipment replacement decisions</a:t>
            </a:r>
          </a:p>
          <a:p>
            <a:pPr eaLnBrk="1" fontAlgn="auto" hangingPunct="1">
              <a:spcAft>
                <a:spcPts val="0"/>
              </a:spcAft>
              <a:defRPr/>
            </a:pPr>
            <a:r>
              <a:rPr lang="en-US" b="1" dirty="0" smtClean="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smtClean="0">
                <a:solidFill>
                  <a:schemeClr val="tx1">
                    <a:lumMod val="65000"/>
                    <a:lumOff val="35000"/>
                  </a:schemeClr>
                </a:solidFill>
                <a:latin typeface="+mj-lt"/>
              </a:rPr>
              <a:t>Cost reduction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smtClean="0">
                <a:solidFill>
                  <a:srgbClr val="FF0000"/>
                </a:solidFill>
                <a:latin typeface="+mj-lt"/>
              </a:rPr>
              <a:t>Principle 1</a:t>
            </a:r>
            <a:r>
              <a:rPr lang="en-US" b="1" dirty="0" smtClean="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smtClean="0">
                <a:solidFill>
                  <a:srgbClr val="FF0000"/>
                </a:solidFill>
                <a:latin typeface="+mj-lt"/>
              </a:rPr>
              <a:t>Principle 2</a:t>
            </a:r>
            <a:r>
              <a:rPr lang="en-US" b="1" dirty="0" smtClean="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smtClean="0">
                <a:solidFill>
                  <a:srgbClr val="FF0000"/>
                </a:solidFill>
                <a:latin typeface="+mj-lt"/>
              </a:rPr>
              <a:t>Principle 3</a:t>
            </a:r>
            <a:r>
              <a:rPr lang="en-US" b="1" dirty="0" smtClean="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smtClean="0">
                <a:solidFill>
                  <a:srgbClr val="FF0000"/>
                </a:solidFill>
                <a:latin typeface="+mj-lt"/>
              </a:rPr>
              <a:t>Principle 4</a:t>
            </a:r>
            <a:r>
              <a:rPr lang="en-US" b="1" dirty="0" smtClean="0">
                <a:solidFill>
                  <a:schemeClr val="tx1">
                    <a:lumMod val="65000"/>
                    <a:lumOff val="35000"/>
                  </a:schemeClr>
                </a:solidFill>
                <a:latin typeface="+mj-lt"/>
              </a:rPr>
              <a:t>:  Additional risk is not taken without the expected additional return.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2</a:t>
            </a:r>
            <a:r>
              <a:rPr lang="en-US" sz="3800" b="1" dirty="0"/>
              <a:t/>
            </a:r>
            <a:br>
              <a:rPr lang="en-US" sz="3800" b="1" dirty="0"/>
            </a:br>
            <a:r>
              <a:rPr lang="en-US" sz="3800" b="1" dirty="0" smtClean="0"/>
              <a:t>The only thing that matters is the difference between alternatives.</a:t>
            </a:r>
            <a:endParaRPr lang="en-US" sz="3800" b="1" dirty="0"/>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smtClean="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sz="3800" b="1" dirty="0" smtClean="0">
                <a:solidFill>
                  <a:srgbClr val="FF0000"/>
                </a:solidFill>
              </a:rPr>
              <a:t/>
            </a:r>
            <a:br>
              <a:rPr lang="en-US" sz="3800" b="1" dirty="0" smtClean="0">
                <a:solidFill>
                  <a:srgbClr val="FF0000"/>
                </a:solidFill>
              </a:rPr>
            </a:br>
            <a:r>
              <a:rPr lang="en-US" sz="3800" b="1" dirty="0" smtClean="0">
                <a:solidFill>
                  <a:srgbClr val="FF0000"/>
                </a:solidFill>
              </a:rPr>
              <a:t>Principle 3</a:t>
            </a:r>
            <a:r>
              <a:rPr lang="en-US" sz="3800" b="1" dirty="0"/>
              <a:t/>
            </a:r>
            <a:br>
              <a:rPr lang="en-US" sz="3800" b="1" dirty="0"/>
            </a:br>
            <a:r>
              <a:rPr lang="en-US" sz="3800" b="1" dirty="0" smtClean="0"/>
              <a:t>Marginal </a:t>
            </a:r>
            <a:r>
              <a:rPr lang="en-US" sz="3800" b="1" dirty="0"/>
              <a:t>revenue must exceed marginal </a:t>
            </a:r>
            <a:r>
              <a:rPr lang="en-US" sz="3800" b="1" dirty="0" smtClean="0"/>
              <a:t>cost.</a:t>
            </a:r>
            <a:endParaRPr lang="en-US" sz="3800" b="1" dirty="0"/>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smtClean="0"/>
              <a:t>Course Description</a:t>
            </a:r>
            <a:endParaRPr lang="tr-TR" altLang="en-US" smtClean="0"/>
          </a:p>
        </p:txBody>
      </p:sp>
      <p:sp>
        <p:nvSpPr>
          <p:cNvPr id="19459" name="Content Placeholder 2"/>
          <p:cNvSpPr>
            <a:spLocks noGrp="1" noChangeArrowheads="1"/>
          </p:cNvSpPr>
          <p:nvPr>
            <p:ph idx="1"/>
          </p:nvPr>
        </p:nvSpPr>
        <p:spPr/>
        <p:txBody>
          <a:bodyPr/>
          <a:lstStyle/>
          <a:p>
            <a:pPr eaLnBrk="1" hangingPunct="1"/>
            <a:r>
              <a:rPr lang="en-US" altLang="en-US" sz="2400" smtClean="0"/>
              <a:t>Concepts of time value of money. </a:t>
            </a:r>
            <a:endParaRPr lang="tr-TR" altLang="en-US" sz="2400" smtClean="0"/>
          </a:p>
          <a:p>
            <a:pPr eaLnBrk="1" hangingPunct="1"/>
            <a:r>
              <a:rPr lang="en-US" altLang="en-US" sz="2400" smtClean="0"/>
              <a:t>Analysis of engineering decisions</a:t>
            </a:r>
            <a:r>
              <a:rPr lang="tr-TR" altLang="en-US" sz="2400" smtClean="0"/>
              <a:t>.</a:t>
            </a:r>
          </a:p>
          <a:p>
            <a:pPr eaLnBrk="1" hangingPunct="1"/>
            <a:r>
              <a:rPr lang="tr-TR" altLang="en-US" sz="2400" smtClean="0"/>
              <a:t>P</a:t>
            </a:r>
            <a:r>
              <a:rPr lang="en-US" altLang="en-US" sz="2400" smtClean="0"/>
              <a:t>rinciples and methodology of comparing decision alternatives, such as various engineering designs, manufacturing equipment, or industrial projects. </a:t>
            </a:r>
            <a:endParaRPr lang="tr-TR" altLang="en-US" sz="2400" smtClean="0"/>
          </a:p>
          <a:p>
            <a:pPr eaLnBrk="1" hangingPunct="1"/>
            <a:r>
              <a:rPr lang="en-US" altLang="en-US" sz="2400" smtClean="0"/>
              <a:t>Effects of depreciation, inflation and taxation on economic decisions, cost benefit analysis of public projects. </a:t>
            </a:r>
            <a:endParaRPr lang="tr-TR" altLang="en-US" sz="2400" smtClean="0"/>
          </a:p>
          <a:p>
            <a:pPr eaLnBrk="1" hangingPunct="1"/>
            <a:r>
              <a:rPr lang="en-US" altLang="en-US" sz="2400" smtClean="0"/>
              <a:t>Dealing with uncertainty and risk; rational decision making when future outcomes are uncertain. </a:t>
            </a:r>
            <a:endParaRPr lang="tr-TR" altLang="en-US" sz="2400" smtClean="0"/>
          </a:p>
          <a:p>
            <a:pPr eaLnBrk="1" hangingPunct="1"/>
            <a:r>
              <a:rPr lang="en-US" altLang="en-US" sz="2400" smtClean="0"/>
              <a:t>Replacement analysis.</a:t>
            </a:r>
            <a:endParaRPr lang="tr-TR" altLang="en-US" sz="24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4</a:t>
            </a:r>
            <a:r>
              <a:rPr lang="en-US" sz="3800" b="1" dirty="0" smtClean="0"/>
              <a:t> </a:t>
            </a:r>
            <a:br>
              <a:rPr lang="en-US" sz="3800" b="1" dirty="0" smtClean="0"/>
            </a:br>
            <a:r>
              <a:rPr lang="en-US" sz="3800" b="1" dirty="0" smtClean="0">
                <a:solidFill>
                  <a:schemeClr val="tx1">
                    <a:lumMod val="75000"/>
                    <a:lumOff val="25000"/>
                  </a:schemeClr>
                </a:solidFill>
              </a:rPr>
              <a:t>Additional </a:t>
            </a:r>
            <a:r>
              <a:rPr lang="en-US" sz="3800" b="1" dirty="0">
                <a:solidFill>
                  <a:schemeClr val="tx1">
                    <a:lumMod val="75000"/>
                    <a:lumOff val="25000"/>
                  </a:schemeClr>
                </a:solidFill>
              </a:rPr>
              <a:t>risk is not taken without the expected additional </a:t>
            </a:r>
            <a:r>
              <a:rPr lang="en-US" sz="3800" b="1" dirty="0" smtClean="0">
                <a:solidFill>
                  <a:schemeClr val="tx1">
                    <a:lumMod val="75000"/>
                    <a:lumOff val="25000"/>
                  </a:schemeClr>
                </a:solidFill>
              </a:rPr>
              <a:t>return.</a:t>
            </a:r>
            <a:endParaRPr lang="en-US" sz="3800" b="1" dirty="0">
              <a:solidFill>
                <a:schemeClr val="tx1">
                  <a:lumMod val="75000"/>
                  <a:lumOff val="25000"/>
                </a:schemeClr>
              </a:solidFill>
            </a:endParaRP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Investment Class</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Risk</a:t>
                      </a:r>
                      <a:endParaRPr kumimoji="0" lang="en-US" sz="2600" b="1" i="0" u="none" strike="noStrike" cap="none" normalizeH="0" baseline="0" dirty="0" smtClean="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Return</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Savings account (cash)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Low/None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Bond (debt)</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Moderate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4.8%</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Stock (equity)</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High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smtClean="0"/>
              <a:t>Grading</a:t>
            </a:r>
          </a:p>
        </p:txBody>
      </p:sp>
      <p:sp>
        <p:nvSpPr>
          <p:cNvPr id="21507" name="Content Placeholder 2"/>
          <p:cNvSpPr>
            <a:spLocks noGrp="1" noChangeArrowheads="1"/>
          </p:cNvSpPr>
          <p:nvPr>
            <p:ph idx="1"/>
          </p:nvPr>
        </p:nvSpPr>
        <p:spPr/>
        <p:txBody>
          <a:bodyPr/>
          <a:lstStyle/>
          <a:p>
            <a:pPr eaLnBrk="1" hangingPunct="1"/>
            <a:r>
              <a:rPr lang="en-US" altLang="en-US" dirty="0" smtClean="0"/>
              <a:t>Midterm </a:t>
            </a:r>
            <a:r>
              <a:rPr lang="tr-TR" altLang="en-US" dirty="0" smtClean="0"/>
              <a:t>- </a:t>
            </a:r>
            <a:r>
              <a:rPr lang="en-US" altLang="en-US" dirty="0" smtClean="0"/>
              <a:t>30 %</a:t>
            </a:r>
            <a:endParaRPr lang="tr-TR" altLang="en-US" dirty="0" smtClean="0"/>
          </a:p>
          <a:p>
            <a:pPr eaLnBrk="1" hangingPunct="1"/>
            <a:r>
              <a:rPr lang="en-US" altLang="en-US" dirty="0" smtClean="0"/>
              <a:t>Final Exam</a:t>
            </a:r>
            <a:r>
              <a:rPr lang="tr-TR" altLang="en-US" dirty="0" smtClean="0"/>
              <a:t> - </a:t>
            </a:r>
            <a:r>
              <a:rPr lang="en-US" altLang="en-US" dirty="0" smtClean="0"/>
              <a:t>40 %</a:t>
            </a:r>
            <a:endParaRPr lang="tr-TR" altLang="en-US" dirty="0" smtClean="0"/>
          </a:p>
          <a:p>
            <a:pPr eaLnBrk="1" hangingPunct="1"/>
            <a:r>
              <a:rPr lang="en-US" altLang="en-US" dirty="0" smtClean="0"/>
              <a:t>2 Quizzes </a:t>
            </a:r>
            <a:r>
              <a:rPr lang="tr-TR" altLang="en-US" dirty="0" smtClean="0"/>
              <a:t>- </a:t>
            </a:r>
            <a:r>
              <a:rPr lang="en-US" altLang="en-US" dirty="0" smtClean="0"/>
              <a:t>30 % (15% each)              </a:t>
            </a:r>
            <a:endParaRPr lang="tr-TR" altLang="en-US" dirty="0" smtClean="0"/>
          </a:p>
          <a:p>
            <a:pPr eaLnBrk="1" hangingPunct="1"/>
            <a:endParaRPr lang="tr-TR" altLang="en-US" dirty="0" smtClean="0"/>
          </a:p>
          <a:p>
            <a:pPr eaLnBrk="1" hangingPunct="1"/>
            <a:r>
              <a:rPr lang="tr-TR" altLang="en-US" dirty="0" smtClean="0"/>
              <a:t>Study Sets (will not be graded)</a:t>
            </a:r>
          </a:p>
          <a:p>
            <a:pPr eaLnBrk="1" hangingPunct="1"/>
            <a:endParaRPr lang="tr-TR"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tr-TR" b="1" dirty="0" smtClean="0"/>
              <a:t>Attendance</a:t>
            </a:r>
            <a:r>
              <a:rPr lang="tr-TR" b="1" dirty="0"/>
              <a:t>:</a:t>
            </a:r>
          </a:p>
          <a:p>
            <a:pPr lvl="1" eaLnBrk="1" fontAlgn="auto" hangingPunct="1">
              <a:spcAft>
                <a:spcPts val="0"/>
              </a:spcAft>
              <a:defRPr/>
            </a:pPr>
            <a:r>
              <a:rPr lang="en-US" sz="2000" dirty="0" smtClean="0"/>
              <a:t>Attendance will be taken due to regulations</a:t>
            </a:r>
          </a:p>
          <a:p>
            <a:pPr lvl="1" eaLnBrk="1" fontAlgn="auto" hangingPunct="1">
              <a:spcAft>
                <a:spcPts val="0"/>
              </a:spcAft>
              <a:defRPr/>
            </a:pPr>
            <a:r>
              <a:rPr lang="en-US" sz="2000" dirty="0" smtClean="0"/>
              <a:t>Attendance does NOT have an effect on your course grade. </a:t>
            </a:r>
          </a:p>
          <a:p>
            <a:pPr lvl="1" eaLnBrk="1" fontAlgn="auto" hangingPunct="1">
              <a:spcAft>
                <a:spcPts val="0"/>
              </a:spcAft>
              <a:defRPr/>
            </a:pPr>
            <a:endParaRPr lang="en-US" sz="2000" b="1" dirty="0"/>
          </a:p>
          <a:p>
            <a:pPr eaLnBrk="1" fontAlgn="auto" hangingPunct="1">
              <a:spcAft>
                <a:spcPts val="0"/>
              </a:spcAft>
              <a:defRPr/>
            </a:pPr>
            <a:r>
              <a:rPr lang="en-US" b="1" dirty="0" smtClean="0"/>
              <a:t>FZ </a:t>
            </a:r>
            <a:r>
              <a:rPr lang="en-US" b="1" dirty="0"/>
              <a:t>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smtClean="0">
                <a:ea typeface="CMBX10"/>
                <a:cs typeface="CMBX10"/>
              </a:rPr>
              <a:t>A Moodle Web Page will be opened after the end of the add/drop period.</a:t>
            </a:r>
          </a:p>
          <a:p>
            <a:pPr eaLnBrk="1" fontAlgn="auto" hangingPunct="1">
              <a:spcAft>
                <a:spcPts val="0"/>
              </a:spcAft>
              <a:defRPr/>
            </a:pPr>
            <a:r>
              <a:rPr lang="en-US" sz="2400" dirty="0" smtClean="0">
                <a:ea typeface="CMBX10"/>
                <a:cs typeface="CMBX10"/>
              </a:rPr>
              <a:t>Slides used during the lectures will be shared (not the lecture notes)</a:t>
            </a:r>
          </a:p>
          <a:p>
            <a:pPr eaLnBrk="1" fontAlgn="auto" hangingPunct="1">
              <a:spcAft>
                <a:spcPts val="0"/>
              </a:spcAft>
              <a:defRPr/>
            </a:pPr>
            <a:r>
              <a:rPr lang="en-US" sz="2400" dirty="0" smtClean="0">
                <a:ea typeface="CMBX10"/>
                <a:cs typeface="CMBX10"/>
              </a:rPr>
              <a:t>Students </a:t>
            </a:r>
            <a:r>
              <a:rPr lang="en-US" sz="2400" dirty="0">
                <a:ea typeface="CMBX10"/>
                <a:cs typeface="CMBX10"/>
              </a:rPr>
              <a:t>are responsible for all the announcements made in class, </a:t>
            </a:r>
            <a:r>
              <a:rPr lang="en-US" sz="2400" dirty="0" smtClean="0">
                <a:ea typeface="CMBX10"/>
                <a:cs typeface="CMBX10"/>
              </a:rPr>
              <a:t>on the web page </a:t>
            </a:r>
            <a:r>
              <a:rPr lang="tr-TR" sz="2400" dirty="0" smtClean="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a:t>
            </a:r>
            <a:r>
              <a:rPr lang="en-US" sz="2400" dirty="0" smtClean="0">
                <a:ea typeface="CMBX10"/>
                <a:cs typeface="CMBX10"/>
              </a:rPr>
              <a:t>e-mail accounts </a:t>
            </a:r>
            <a:r>
              <a:rPr lang="en-US" sz="2400" dirty="0">
                <a:ea typeface="CMBX10"/>
                <a:cs typeface="CMBX10"/>
              </a:rPr>
              <a:t>regularly and not miss any activity or </a:t>
            </a:r>
            <a:r>
              <a:rPr lang="en-US" sz="2400" dirty="0" smtClean="0">
                <a:ea typeface="CMBX10"/>
                <a:cs typeface="CMBX10"/>
              </a:rPr>
              <a:t>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smtClean="0"/>
              <a:t>Policies</a:t>
            </a:r>
            <a:endParaRPr lang="tr-TR" altLang="en-US" smtClean="0"/>
          </a:p>
        </p:txBody>
      </p:sp>
      <p:sp>
        <p:nvSpPr>
          <p:cNvPr id="24579" name="Content Placeholder 2"/>
          <p:cNvSpPr>
            <a:spLocks noGrp="1"/>
          </p:cNvSpPr>
          <p:nvPr>
            <p:ph idx="1"/>
          </p:nvPr>
        </p:nvSpPr>
        <p:spPr/>
        <p:txBody>
          <a:bodyPr/>
          <a:lstStyle/>
          <a:p>
            <a:pPr eaLnBrk="1" hangingPunct="1">
              <a:defRPr/>
            </a:pPr>
            <a:r>
              <a:rPr lang="tr-TR" altLang="en-US" b="1" dirty="0" smtClean="0"/>
              <a:t>Makeup Policy:</a:t>
            </a:r>
          </a:p>
          <a:p>
            <a:pPr lvl="1" eaLnBrk="1" hangingPunct="1">
              <a:defRPr/>
            </a:pPr>
            <a:r>
              <a:rPr lang="en-US" altLang="en-US" sz="2000" dirty="0" smtClean="0"/>
              <a:t>A make-up examination for the midterm and final exam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2000" dirty="0" smtClean="0"/>
          </a:p>
          <a:p>
            <a:pPr lvl="1" eaLnBrk="1" hangingPunct="1">
              <a:defRPr/>
            </a:pPr>
            <a:r>
              <a:rPr lang="en-US" altLang="en-US" sz="2000" b="1" dirty="0" smtClean="0"/>
              <a:t>There is no make-up for quizzes</a:t>
            </a:r>
            <a:r>
              <a:rPr lang="en-US" altLang="en-US" sz="2000" dirty="0" smtClean="0"/>
              <a:t>.</a:t>
            </a:r>
          </a:p>
          <a:p>
            <a:pPr marL="457200" lvl="1" indent="0" eaLnBrk="1" hangingPunct="1">
              <a:buFont typeface="Arial" panose="020B0604020202020204" pitchFamily="34" charset="0"/>
              <a:buNone/>
              <a:defRPr/>
            </a:pPr>
            <a:endParaRPr lang="tr-TR" altLang="en-US" sz="3200" dirty="0" smtClean="0"/>
          </a:p>
          <a:p>
            <a:pPr lvl="1" eaLnBrk="1" hangingPunct="1">
              <a:defRPr/>
            </a:pPr>
            <a:endParaRPr lang="tr-TR" alt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smtClean="0"/>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smtClean="0"/>
              <a:t>Ch.1: Engineering Economic Decisions</a:t>
            </a:r>
            <a:endParaRPr lang="tr-TR" altLang="en-US" sz="1600" smtClean="0"/>
          </a:p>
          <a:p>
            <a:pPr eaLnBrk="1" hangingPunct="1"/>
            <a:r>
              <a:rPr lang="en-US" altLang="en-US" sz="1600" smtClean="0"/>
              <a:t>Ch.3: Time Value of Money</a:t>
            </a:r>
            <a:endParaRPr lang="tr-TR" altLang="en-US" sz="1600" smtClean="0"/>
          </a:p>
          <a:p>
            <a:pPr eaLnBrk="1" hangingPunct="1"/>
            <a:r>
              <a:rPr lang="en-US" altLang="en-US" sz="1600" smtClean="0"/>
              <a:t>Ch.3: Economic Equivalence</a:t>
            </a:r>
            <a:endParaRPr lang="tr-TR" altLang="en-US" sz="1600" smtClean="0"/>
          </a:p>
          <a:p>
            <a:pPr eaLnBrk="1" hangingPunct="1"/>
            <a:r>
              <a:rPr lang="en-US" altLang="en-US" sz="1600" smtClean="0"/>
              <a:t>Ch.3: Interest Formulas - Single Cash Flows</a:t>
            </a:r>
            <a:endParaRPr lang="tr-TR" altLang="en-US" sz="1600" smtClean="0"/>
          </a:p>
          <a:p>
            <a:pPr eaLnBrk="1" hangingPunct="1"/>
            <a:r>
              <a:rPr lang="en-US" altLang="en-US" sz="1600" smtClean="0"/>
              <a:t>Ch.3: Interest Formulas – Equal Payment Series</a:t>
            </a:r>
            <a:endParaRPr lang="tr-TR" altLang="en-US" sz="1600" smtClean="0"/>
          </a:p>
          <a:p>
            <a:pPr eaLnBrk="1" hangingPunct="1"/>
            <a:r>
              <a:rPr lang="en-US" altLang="en-US" sz="1600" smtClean="0"/>
              <a:t>Ch.3: Interest Formulas – Gradient Series</a:t>
            </a:r>
            <a:endParaRPr lang="tr-TR" altLang="en-US" sz="1600" smtClean="0"/>
          </a:p>
          <a:p>
            <a:pPr eaLnBrk="1" hangingPunct="1"/>
            <a:r>
              <a:rPr lang="en-US" altLang="en-US" sz="1600" smtClean="0"/>
              <a:t>Ch.3: Unconventional Equivalence Calculations </a:t>
            </a:r>
            <a:endParaRPr lang="tr-TR" altLang="en-US" sz="1600" smtClean="0"/>
          </a:p>
          <a:p>
            <a:pPr eaLnBrk="1" hangingPunct="1"/>
            <a:r>
              <a:rPr lang="en-US" altLang="en-US" sz="1600" smtClean="0"/>
              <a:t>Ch.4: Nominal and Effective Interest Rates</a:t>
            </a:r>
            <a:endParaRPr lang="tr-TR" altLang="en-US" sz="1600" smtClean="0"/>
          </a:p>
          <a:p>
            <a:pPr eaLnBrk="1" hangingPunct="1"/>
            <a:r>
              <a:rPr lang="en-US" altLang="en-US" sz="1600" smtClean="0"/>
              <a:t>Ch.4: Equivalence Analysis using Effective Interest Rates</a:t>
            </a:r>
            <a:endParaRPr lang="tr-TR" altLang="en-US" sz="1600" smtClean="0"/>
          </a:p>
          <a:p>
            <a:pPr eaLnBrk="1" hangingPunct="1"/>
            <a:r>
              <a:rPr lang="en-US" altLang="en-US" sz="1600" smtClean="0"/>
              <a:t>Ch.4: Debt Management</a:t>
            </a:r>
            <a:endParaRPr lang="tr-TR" altLang="en-US" sz="1600" smtClean="0"/>
          </a:p>
          <a:p>
            <a:pPr eaLnBrk="1" hangingPunct="1"/>
            <a:r>
              <a:rPr lang="en-US" altLang="en-US" sz="1600" smtClean="0"/>
              <a:t>Ch.4: Investing in Financial Assets</a:t>
            </a:r>
            <a:endParaRPr lang="tr-TR" altLang="en-US" sz="1600" smtClean="0"/>
          </a:p>
          <a:p>
            <a:pPr eaLnBrk="1" hangingPunct="1"/>
            <a:r>
              <a:rPr lang="en-US" altLang="en-US" sz="1600" smtClean="0"/>
              <a:t>Ch.5: Payback Period</a:t>
            </a:r>
            <a:endParaRPr lang="tr-TR" altLang="en-US" sz="1600" smtClean="0"/>
          </a:p>
          <a:p>
            <a:pPr eaLnBrk="1" hangingPunct="1"/>
            <a:r>
              <a:rPr lang="en-US" altLang="en-US" sz="1600" smtClean="0"/>
              <a:t>Ch.5: Discounted Cash Flow Analysis</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12352</TotalTime>
  <Words>1322</Words>
  <Application>Microsoft Office PowerPoint</Application>
  <PresentationFormat>On-screen Show (4:3)</PresentationFormat>
  <Paragraphs>247</Paragraphs>
  <Slides>30</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맑은 고딕</vt:lpstr>
      <vt:lpstr>Arial</vt:lpstr>
      <vt:lpstr>Calibri</vt:lpstr>
      <vt:lpstr>CMBX10</vt:lpstr>
      <vt:lpstr>Comic Sans MS</vt:lpstr>
      <vt:lpstr>Courier New</vt:lpstr>
      <vt:lpstr>Times New Roman</vt:lpstr>
      <vt:lpstr>Wingdings</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Windows User</cp:lastModifiedBy>
  <cp:revision>222</cp:revision>
  <cp:lastPrinted>2017-02-05T13:16:31Z</cp:lastPrinted>
  <dcterms:created xsi:type="dcterms:W3CDTF">2001-06-14T17:43:04Z</dcterms:created>
  <dcterms:modified xsi:type="dcterms:W3CDTF">2024-09-13T07:22:53Z</dcterms:modified>
</cp:coreProperties>
</file>