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90" r:id="rId4"/>
    <p:sldId id="264" r:id="rId5"/>
    <p:sldId id="301" r:id="rId6"/>
    <p:sldId id="298" r:id="rId7"/>
    <p:sldId id="299" r:id="rId8"/>
    <p:sldId id="302" r:id="rId9"/>
    <p:sldId id="303" r:id="rId10"/>
    <p:sldId id="300" r:id="rId11"/>
    <p:sldId id="296" r:id="rId12"/>
    <p:sldId id="304" r:id="rId13"/>
    <p:sldId id="305" r:id="rId14"/>
    <p:sldId id="306" r:id="rId15"/>
  </p:sldIdLst>
  <p:sldSz cx="9144000" cy="6858000" type="screen4x3"/>
  <p:notesSz cx="7104063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FF00"/>
    <a:srgbClr val="38E655"/>
    <a:srgbClr val="FDA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839BC-A2F9-FF40-A015-D6FA06592E76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A9D80-66A9-8E4C-85F8-A23C50019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779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C01184F-B841-435B-8E74-72B48ADF8D4F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ADEBD18-C7E6-4369-A37C-EEC89784E9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479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54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58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28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09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82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2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22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65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47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D18-C7E6-4369-A37C-EEC89784E92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5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915EB9-BC00-4D88-8A5F-FC4873D8D23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718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15770BE-DEC3-4BE0-BDE0-C1F40A807B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346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A2F37C-ED66-4B32-B585-F5EF8F280EC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83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D1D8BE-3359-436E-9C4C-2CFE439A8A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B53F28-02F4-49BE-B3E6-42BAD1D534C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67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D345E1-E053-4FE1-804B-3E5B1E591A5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25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D5CA46-4495-4C3A-8F58-6DEBF59404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72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99233-5969-439F-883A-E3342087D3E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79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67F273-1520-4CCD-8F42-98361978D01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52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178481-FF8D-4813-8B7E-4ABB0AAC2F2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906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7F0027-BC2F-4C9D-927B-5F6EFF4DDE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43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1886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Interest Formulas for Single Cash Flows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</a:t>
            </a:r>
            <a:r>
              <a:rPr lang="en-US" sz="2400" dirty="0" smtClean="0"/>
              <a:t>. 6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3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001000" cy="79375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Example 3.10: Find </a:t>
            </a:r>
            <a:r>
              <a:rPr lang="en-US" sz="3200" b="1" i="1" dirty="0" smtClean="0"/>
              <a:t>N</a:t>
            </a:r>
            <a:r>
              <a:rPr lang="en-US" sz="3200" b="1" dirty="0" smtClean="0"/>
              <a:t>, Given </a:t>
            </a:r>
            <a:r>
              <a:rPr lang="en-US" sz="3200" b="1" i="1" dirty="0" smtClean="0"/>
              <a:t>P</a:t>
            </a:r>
            <a:r>
              <a:rPr lang="en-US" sz="3200" b="1" dirty="0" smtClean="0"/>
              <a:t>, </a:t>
            </a:r>
            <a:r>
              <a:rPr lang="en-US" sz="3200" b="1" i="1" dirty="0" smtClean="0"/>
              <a:t>F</a:t>
            </a:r>
            <a:r>
              <a:rPr lang="en-US" sz="3200" b="1" dirty="0" smtClean="0"/>
              <a:t>, and </a:t>
            </a:r>
            <a:r>
              <a:rPr lang="en-US" sz="3200" b="1" i="1" dirty="0" err="1" smtClean="0"/>
              <a:t>i</a:t>
            </a:r>
            <a:endParaRPr lang="en-US" sz="3200" b="1" i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Solving for 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$6,000,                               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$12,000,</a:t>
            </a:r>
            <a:r>
              <a:rPr lang="en-US" sz="1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20%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286000"/>
            <a:ext cx="3962400" cy="2667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Rule </a:t>
            </a:r>
            <a:r>
              <a:rPr lang="en-US" sz="4400" b="1" dirty="0"/>
              <a:t>of 72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8481-FF8D-4813-8B7E-4ABB0AAC2F22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3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8481-FF8D-4813-8B7E-4ABB0AAC2F22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9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6e, GE, ©2015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8481-FF8D-4813-8B7E-4ABB0AAC2F22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5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276600" cy="170815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Types of Common Cash Flows in Engineering Economics</a:t>
            </a:r>
          </a:p>
        </p:txBody>
      </p:sp>
      <p:pic>
        <p:nvPicPr>
          <p:cNvPr id="1126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809238" y="273050"/>
            <a:ext cx="4643373" cy="5853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685800" y="2133600"/>
            <a:ext cx="27432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</a:rPr>
              <a:t>Single cash flow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</a:rPr>
              <a:t>Equal (uniform) payment series at regular intervals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</a:rPr>
              <a:t> Linear gradient series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</a:rPr>
              <a:t> Geometric gradient series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</a:rPr>
              <a:t> Irregular (random) payment series</a:t>
            </a:r>
            <a:endParaRPr lang="en-US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001000" cy="96012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Equivalence Relationship Between </a:t>
            </a:r>
            <a:r>
              <a:rPr lang="en-US" sz="3200" b="1" i="1" dirty="0"/>
              <a:t>P</a:t>
            </a:r>
            <a:r>
              <a:rPr lang="en-US" sz="3200" b="1" dirty="0"/>
              <a:t> and </a:t>
            </a:r>
            <a:r>
              <a:rPr lang="en-US" sz="3200" b="1" i="1" dirty="0"/>
              <a:t>F</a:t>
            </a:r>
          </a:p>
        </p:txBody>
      </p:sp>
      <p:pic>
        <p:nvPicPr>
          <p:cNvPr id="86021" name="Picture 5" descr="fg03_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57600" y="1600200"/>
            <a:ext cx="4821382" cy="4389120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Compounding Process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Finding an equivalent future value of a current cash payment</a:t>
            </a:r>
          </a:p>
          <a:p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Discounting Process </a:t>
            </a: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Finding an equivalent present value of a future cash payment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Singe Cash Flow Formula</a:t>
            </a:r>
            <a:b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Compound Amount Factor</a:t>
            </a:r>
            <a:endParaRPr lang="en-US" sz="36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4600" y="2064131"/>
            <a:ext cx="3636401" cy="4198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7200" cy="79375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3.7: Find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Given </a:t>
            </a:r>
            <a:r>
              <a:rPr lang="en-US" sz="4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and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endParaRPr lang="en-US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35100"/>
            <a:ext cx="3505200" cy="46910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$2,000, </a:t>
            </a:r>
          </a:p>
          <a:p>
            <a:r>
              <a:rPr lang="en-US" sz="2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10%,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 years</a:t>
            </a:r>
          </a:p>
          <a:p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65859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924800" cy="56673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 Typical Compound Interest Table at 12%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1828800"/>
            <a:ext cx="2667000" cy="3428999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find the compound interest factor when the interest rate is 12% and the number of interest periods is 10, we could evaluate the following equation using the interest table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6334">
            <a:off x="3371528" y="2049317"/>
            <a:ext cx="4879597" cy="3013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419600"/>
            <a:ext cx="1981201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cxnSp>
        <p:nvCxnSpPr>
          <p:cNvPr id="10" name="Straight Arrow Connector 9"/>
          <p:cNvCxnSpPr/>
          <p:nvPr/>
        </p:nvCxnSpPr>
        <p:spPr>
          <a:xfrm flipH="1">
            <a:off x="1828800" y="4800600"/>
            <a:ext cx="2133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Single Cash Flow </a:t>
            </a: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Formula</a:t>
            </a:r>
            <a:b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Present 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Worth Amount Factor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7000" y="1905000"/>
            <a:ext cx="3627262" cy="3983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3.8: Find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Given </a:t>
            </a:r>
            <a:r>
              <a:rPr lang="en-US" sz="4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and </a:t>
            </a:r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endParaRPr lang="en-US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Given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3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$1,000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 </a:t>
            </a:r>
          </a:p>
          <a:p>
            <a:pPr marL="0" indent="0">
              <a:buNone/>
            </a:pPr>
            <a:r>
              <a:rPr lang="en-US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12%,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5 years</a:t>
            </a:r>
          </a:p>
          <a:p>
            <a:pPr>
              <a:buFont typeface="Wingdings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Find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3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31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7848600" cy="79375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Example 3.9: Find </a:t>
            </a:r>
            <a:r>
              <a:rPr lang="en-US" sz="3600" b="1" i="1" dirty="0" smtClean="0"/>
              <a:t>i</a:t>
            </a:r>
            <a:r>
              <a:rPr lang="en-US" sz="3600" b="1" dirty="0" smtClean="0"/>
              <a:t>, Given </a:t>
            </a:r>
            <a:r>
              <a:rPr lang="en-US" sz="3600" b="1" i="1" dirty="0" smtClean="0"/>
              <a:t>P</a:t>
            </a:r>
            <a:r>
              <a:rPr lang="en-US" sz="3600" b="1" dirty="0" smtClean="0"/>
              <a:t>, </a:t>
            </a:r>
            <a:r>
              <a:rPr lang="en-US" sz="3600" b="1" i="1" dirty="0" smtClean="0"/>
              <a:t>F</a:t>
            </a:r>
            <a:r>
              <a:rPr lang="en-US" sz="3600" b="1" dirty="0" smtClean="0"/>
              <a:t>, and </a:t>
            </a:r>
            <a:r>
              <a:rPr lang="en-US" sz="3600" b="1" i="1" dirty="0" smtClean="0"/>
              <a:t>N</a:t>
            </a:r>
            <a:endParaRPr lang="en-US" sz="3600" b="1" i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75050" y="1524000"/>
            <a:ext cx="5111750" cy="4602163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Diagram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$20, 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$10, </a:t>
            </a:r>
          </a:p>
          <a:p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N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5 years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000" b="1" i="1" dirty="0" smtClean="0">
              <a:solidFill>
                <a:srgbClr val="FF0000"/>
              </a:solidFill>
              <a:latin typeface="+mj-lt"/>
            </a:endParaRPr>
          </a:p>
          <a:p>
            <a:endParaRPr lang="en-US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600" dirty="0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362200"/>
            <a:ext cx="4162425" cy="2438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94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</TotalTime>
  <Words>319</Words>
  <Application>Microsoft Office PowerPoint</Application>
  <PresentationFormat>On-screen Show (4:3)</PresentationFormat>
  <Paragraphs>80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Office Theme</vt:lpstr>
      <vt:lpstr>Interest Formulas for Single Cash Flows</vt:lpstr>
      <vt:lpstr>Types of Common Cash Flows in Engineering Economics</vt:lpstr>
      <vt:lpstr>Equivalence Relationship Between P and F</vt:lpstr>
      <vt:lpstr>Singe Cash Flow Formula Compound Amount Factor</vt:lpstr>
      <vt:lpstr>Example 3.7: Find F, Given i, N, and P</vt:lpstr>
      <vt:lpstr>A Typical Compound Interest Table at 12%</vt:lpstr>
      <vt:lpstr>Single Cash Flow Formula Present Worth Amount Factor</vt:lpstr>
      <vt:lpstr>Example 3.8: Find P, Given i, N, and F</vt:lpstr>
      <vt:lpstr>Example 3.9: Find i, Given P, F, and N</vt:lpstr>
      <vt:lpstr>Example 3.10: Find N, Given P, F, and i</vt:lpstr>
      <vt:lpstr>Rule of 72</vt:lpstr>
      <vt:lpstr>PowerPoint Presentation</vt:lpstr>
      <vt:lpstr>PowerPoint Presentation</vt:lpstr>
      <vt:lpstr>PowerPoint Presentation</vt:lpstr>
    </vt:vector>
  </TitlesOfParts>
  <Company>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Equivalence</dc:title>
  <dc:creator>IE</dc:creator>
  <cp:lastModifiedBy>Windows User</cp:lastModifiedBy>
  <cp:revision>76</cp:revision>
  <dcterms:created xsi:type="dcterms:W3CDTF">2015-08-04T16:23:34Z</dcterms:created>
  <dcterms:modified xsi:type="dcterms:W3CDTF">2021-02-09T07:51:22Z</dcterms:modified>
</cp:coreProperties>
</file>