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3" r:id="rId1"/>
  </p:sldMasterIdLst>
  <p:notesMasterIdLst>
    <p:notesMasterId r:id="rId32"/>
  </p:notesMasterIdLst>
  <p:handoutMasterIdLst>
    <p:handoutMasterId r:id="rId33"/>
  </p:handoutMasterIdLst>
  <p:sldIdLst>
    <p:sldId id="308" r:id="rId2"/>
    <p:sldId id="298" r:id="rId3"/>
    <p:sldId id="301" r:id="rId4"/>
    <p:sldId id="299" r:id="rId5"/>
    <p:sldId id="302" r:id="rId6"/>
    <p:sldId id="303" r:id="rId7"/>
    <p:sldId id="300" r:id="rId8"/>
    <p:sldId id="304" r:id="rId9"/>
    <p:sldId id="305" r:id="rId10"/>
    <p:sldId id="306" r:id="rId11"/>
    <p:sldId id="307" r:id="rId12"/>
    <p:sldId id="295" r:id="rId13"/>
    <p:sldId id="317" r:id="rId14"/>
    <p:sldId id="318" r:id="rId15"/>
    <p:sldId id="319" r:id="rId16"/>
    <p:sldId id="320" r:id="rId17"/>
    <p:sldId id="321" r:id="rId18"/>
    <p:sldId id="322" r:id="rId19"/>
    <p:sldId id="323" r:id="rId20"/>
    <p:sldId id="259" r:id="rId21"/>
    <p:sldId id="316" r:id="rId22"/>
    <p:sldId id="315" r:id="rId23"/>
    <p:sldId id="262" r:id="rId24"/>
    <p:sldId id="314" r:id="rId25"/>
    <p:sldId id="313" r:id="rId26"/>
    <p:sldId id="291" r:id="rId27"/>
    <p:sldId id="309" r:id="rId28"/>
    <p:sldId id="310" r:id="rId29"/>
    <p:sldId id="311" r:id="rId30"/>
    <p:sldId id="312" r:id="rId31"/>
  </p:sldIdLst>
  <p:sldSz cx="9144000" cy="6858000" type="screen4x3"/>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CCECFF"/>
    <a:srgbClr val="99FF66"/>
    <a:srgbClr val="FF0066"/>
    <a:srgbClr val="FF0000"/>
    <a:srgbClr val="FFFFCC"/>
    <a:srgbClr val="0000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7" autoAdjust="0"/>
    <p:restoredTop sz="94618" autoAdjust="0"/>
  </p:normalViewPr>
  <p:slideViewPr>
    <p:cSldViewPr showGuides="1">
      <p:cViewPr varScale="1">
        <p:scale>
          <a:sx n="103" d="100"/>
          <a:sy n="103" d="100"/>
        </p:scale>
        <p:origin x="166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115" d="100"/>
          <a:sy n="115" d="100"/>
        </p:scale>
        <p:origin x="235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D94A39-D291-4D3A-BD69-8ADD0E9B6421}" type="doc">
      <dgm:prSet loTypeId="urn:microsoft.com/office/officeart/2005/8/layout/hProcess4" loCatId="process" qsTypeId="urn:microsoft.com/office/officeart/2005/8/quickstyle/simple1" qsCatId="simple" csTypeId="urn:microsoft.com/office/officeart/2005/8/colors/colorful1#2" csCatId="colorful" phldr="1"/>
      <dgm:spPr/>
      <dgm:t>
        <a:bodyPr/>
        <a:lstStyle/>
        <a:p>
          <a:pPr latinLnBrk="1"/>
          <a:endParaRPr lang="ko-KR" altLang="en-US"/>
        </a:p>
      </dgm:t>
    </dgm:pt>
    <dgm:pt modelId="{4EB84B2A-B325-420E-B81D-3E971793FC04}">
      <dgm:prSet phldrT="[Text]"/>
      <dgm:spPr/>
      <dgm:t>
        <a:bodyPr/>
        <a:lstStyle/>
        <a:p>
          <a:pPr latinLnBrk="1"/>
          <a:r>
            <a:rPr lang="en-US" altLang="ko-KR" dirty="0"/>
            <a:t>Planning</a:t>
          </a:r>
          <a:endParaRPr lang="ko-KR" altLang="en-US" dirty="0"/>
        </a:p>
      </dgm:t>
    </dgm:pt>
    <dgm:pt modelId="{CC688B09-E3D2-4A36-A906-AEBBCDFCC7CC}" type="parTrans" cxnId="{E29EEE7C-1352-45EB-9919-E37FF2E97B26}">
      <dgm:prSet/>
      <dgm:spPr/>
      <dgm:t>
        <a:bodyPr/>
        <a:lstStyle/>
        <a:p>
          <a:pPr latinLnBrk="1"/>
          <a:endParaRPr lang="ko-KR" altLang="en-US"/>
        </a:p>
      </dgm:t>
    </dgm:pt>
    <dgm:pt modelId="{4C11C7D6-C548-4E5D-912D-E79D8550A778}" type="sibTrans" cxnId="{E29EEE7C-1352-45EB-9919-E37FF2E97B26}">
      <dgm:prSet/>
      <dgm:spPr/>
      <dgm:t>
        <a:bodyPr/>
        <a:lstStyle/>
        <a:p>
          <a:pPr latinLnBrk="1"/>
          <a:endParaRPr lang="ko-KR" altLang="en-US"/>
        </a:p>
      </dgm:t>
    </dgm:pt>
    <dgm:pt modelId="{514FB80C-8F58-4168-AEC7-F6775CA22BCE}">
      <dgm:prSet phldrT="[Text]"/>
      <dgm:spPr/>
      <dgm:t>
        <a:bodyPr/>
        <a:lstStyle/>
        <a:p>
          <a:pPr latinLnBrk="1"/>
          <a:r>
            <a:rPr lang="en-US" altLang="ko-KR" dirty="0"/>
            <a:t>Investment</a:t>
          </a:r>
          <a:endParaRPr lang="ko-KR" altLang="en-US" dirty="0"/>
        </a:p>
      </dgm:t>
    </dgm:pt>
    <dgm:pt modelId="{CD07A571-5638-411D-AA28-47CBC538A36C}" type="parTrans" cxnId="{5C31ECC0-2E71-41A3-89CD-DA24BA6FE66D}">
      <dgm:prSet/>
      <dgm:spPr/>
      <dgm:t>
        <a:bodyPr/>
        <a:lstStyle/>
        <a:p>
          <a:pPr latinLnBrk="1"/>
          <a:endParaRPr lang="ko-KR" altLang="en-US"/>
        </a:p>
      </dgm:t>
    </dgm:pt>
    <dgm:pt modelId="{C493CDE5-3C11-4219-A1C1-48AF8E2F28D1}" type="sibTrans" cxnId="{5C31ECC0-2E71-41A3-89CD-DA24BA6FE66D}">
      <dgm:prSet/>
      <dgm:spPr/>
      <dgm:t>
        <a:bodyPr/>
        <a:lstStyle/>
        <a:p>
          <a:pPr latinLnBrk="1"/>
          <a:endParaRPr lang="ko-KR" altLang="en-US"/>
        </a:p>
      </dgm:t>
    </dgm:pt>
    <dgm:pt modelId="{A7AA9A96-80A9-4503-BB8D-3AAE52E436F7}">
      <dgm:prSet phldrT="[Text]"/>
      <dgm:spPr/>
      <dgm:t>
        <a:bodyPr/>
        <a:lstStyle/>
        <a:p>
          <a:pPr latinLnBrk="1"/>
          <a:r>
            <a:rPr lang="en-US" altLang="ko-KR" dirty="0"/>
            <a:t>Manufacturing</a:t>
          </a:r>
          <a:endParaRPr lang="ko-KR" altLang="en-US" dirty="0"/>
        </a:p>
      </dgm:t>
    </dgm:pt>
    <dgm:pt modelId="{046C20F9-A657-43FB-B4ED-0C1288A3954E}" type="parTrans" cxnId="{B776E5C9-7585-40F0-AA67-06CD733D7306}">
      <dgm:prSet/>
      <dgm:spPr/>
      <dgm:t>
        <a:bodyPr/>
        <a:lstStyle/>
        <a:p>
          <a:pPr latinLnBrk="1"/>
          <a:endParaRPr lang="ko-KR" altLang="en-US"/>
        </a:p>
      </dgm:t>
    </dgm:pt>
    <dgm:pt modelId="{F0CD8DA3-7E44-4911-A42E-E6344F314E1C}" type="sibTrans" cxnId="{B776E5C9-7585-40F0-AA67-06CD733D7306}">
      <dgm:prSet/>
      <dgm:spPr/>
      <dgm:t>
        <a:bodyPr/>
        <a:lstStyle/>
        <a:p>
          <a:pPr latinLnBrk="1"/>
          <a:endParaRPr lang="ko-KR" altLang="en-US"/>
        </a:p>
      </dgm:t>
    </dgm:pt>
    <dgm:pt modelId="{0B685F75-7516-4C4C-9D97-DD1B6CA2DDBF}">
      <dgm:prSet phldrT="[Text]"/>
      <dgm:spPr/>
      <dgm:t>
        <a:bodyPr/>
        <a:lstStyle/>
        <a:p>
          <a:pPr latinLnBrk="1"/>
          <a:r>
            <a:rPr lang="en-US" altLang="ko-KR" dirty="0"/>
            <a:t>Marketing</a:t>
          </a:r>
          <a:endParaRPr lang="ko-KR" altLang="en-US" dirty="0"/>
        </a:p>
      </dgm:t>
    </dgm:pt>
    <dgm:pt modelId="{86AFFCF3-88BE-4172-B004-E432B90E50D1}" type="parTrans" cxnId="{671A22CA-6B6B-4FE1-8E8E-1F9A9FE551F7}">
      <dgm:prSet/>
      <dgm:spPr/>
      <dgm:t>
        <a:bodyPr/>
        <a:lstStyle/>
        <a:p>
          <a:pPr latinLnBrk="1"/>
          <a:endParaRPr lang="ko-KR" altLang="en-US"/>
        </a:p>
      </dgm:t>
    </dgm:pt>
    <dgm:pt modelId="{4C3B8539-BB35-473D-9943-6053241547E7}" type="sibTrans" cxnId="{671A22CA-6B6B-4FE1-8E8E-1F9A9FE551F7}">
      <dgm:prSet/>
      <dgm:spPr/>
      <dgm:t>
        <a:bodyPr/>
        <a:lstStyle/>
        <a:p>
          <a:pPr latinLnBrk="1"/>
          <a:endParaRPr lang="ko-KR" altLang="en-US"/>
        </a:p>
      </dgm:t>
    </dgm:pt>
    <dgm:pt modelId="{D0730E60-B4A6-4849-B016-8304361B8792}">
      <dgm:prSet phldrT="[Text]"/>
      <dgm:spPr/>
      <dgm:t>
        <a:bodyPr/>
        <a:lstStyle/>
        <a:p>
          <a:pPr latinLnBrk="1"/>
          <a:r>
            <a:rPr lang="en-US" altLang="ko-KR" dirty="0"/>
            <a:t>Profit</a:t>
          </a:r>
          <a:endParaRPr lang="ko-KR" altLang="en-US" dirty="0"/>
        </a:p>
      </dgm:t>
    </dgm:pt>
    <dgm:pt modelId="{00A387B5-BD54-4B78-9ACD-2F75EFBDBC4D}" type="parTrans" cxnId="{D0E6045B-4A0C-4DB7-9AE0-FC73A8FE7E89}">
      <dgm:prSet/>
      <dgm:spPr/>
      <dgm:t>
        <a:bodyPr/>
        <a:lstStyle/>
        <a:p>
          <a:pPr latinLnBrk="1"/>
          <a:endParaRPr lang="ko-KR" altLang="en-US"/>
        </a:p>
      </dgm:t>
    </dgm:pt>
    <dgm:pt modelId="{6E7AB821-76E0-4576-B484-5DC1B57D2488}" type="sibTrans" cxnId="{D0E6045B-4A0C-4DB7-9AE0-FC73A8FE7E89}">
      <dgm:prSet/>
      <dgm:spPr/>
      <dgm:t>
        <a:bodyPr/>
        <a:lstStyle/>
        <a:p>
          <a:pPr latinLnBrk="1"/>
          <a:endParaRPr lang="ko-KR" altLang="en-US"/>
        </a:p>
      </dgm:t>
    </dgm:pt>
    <dgm:pt modelId="{8DA7646F-EBB6-4AD6-869E-2EF3E2F7C4F5}" type="pres">
      <dgm:prSet presAssocID="{ABD94A39-D291-4D3A-BD69-8ADD0E9B6421}" presName="Name0" presStyleCnt="0">
        <dgm:presLayoutVars>
          <dgm:dir/>
          <dgm:animLvl val="lvl"/>
          <dgm:resizeHandles val="exact"/>
        </dgm:presLayoutVars>
      </dgm:prSet>
      <dgm:spPr/>
    </dgm:pt>
    <dgm:pt modelId="{1CB1B0FA-DA7B-4A0B-84E8-3B84E33EEBF6}" type="pres">
      <dgm:prSet presAssocID="{ABD94A39-D291-4D3A-BD69-8ADD0E9B6421}" presName="tSp" presStyleCnt="0"/>
      <dgm:spPr/>
    </dgm:pt>
    <dgm:pt modelId="{12F4C0CC-EC75-428D-B066-9B7D1EA5FB91}" type="pres">
      <dgm:prSet presAssocID="{ABD94A39-D291-4D3A-BD69-8ADD0E9B6421}" presName="bSp" presStyleCnt="0"/>
      <dgm:spPr/>
    </dgm:pt>
    <dgm:pt modelId="{26F1534E-A963-4DA4-AE49-7A7C8357B809}" type="pres">
      <dgm:prSet presAssocID="{ABD94A39-D291-4D3A-BD69-8ADD0E9B6421}" presName="process" presStyleCnt="0"/>
      <dgm:spPr/>
    </dgm:pt>
    <dgm:pt modelId="{12421412-ED63-463C-B095-584CA152F64A}" type="pres">
      <dgm:prSet presAssocID="{4EB84B2A-B325-420E-B81D-3E971793FC04}" presName="composite1" presStyleCnt="0"/>
      <dgm:spPr/>
    </dgm:pt>
    <dgm:pt modelId="{425621C0-7737-4A5A-A570-8B80D65542BA}" type="pres">
      <dgm:prSet presAssocID="{4EB84B2A-B325-420E-B81D-3E971793FC04}" presName="dummyNode1" presStyleLbl="node1" presStyleIdx="0" presStyleCnt="5"/>
      <dgm:spPr/>
    </dgm:pt>
    <dgm:pt modelId="{A5708FFC-E94C-4E48-BAB7-6FEFCA605C7F}" type="pres">
      <dgm:prSet presAssocID="{4EB84B2A-B325-420E-B81D-3E971793FC04}" presName="childNode1" presStyleLbl="bgAcc1" presStyleIdx="0" presStyleCnt="5">
        <dgm:presLayoutVars>
          <dgm:bulletEnabled val="1"/>
        </dgm:presLayoutVars>
      </dgm:prSet>
      <dgm:spPr/>
    </dgm:pt>
    <dgm:pt modelId="{CFBACD01-D136-4847-B5F3-790D89F8CD37}" type="pres">
      <dgm:prSet presAssocID="{4EB84B2A-B325-420E-B81D-3E971793FC04}" presName="childNode1tx" presStyleLbl="bgAcc1" presStyleIdx="0" presStyleCnt="5">
        <dgm:presLayoutVars>
          <dgm:bulletEnabled val="1"/>
        </dgm:presLayoutVars>
      </dgm:prSet>
      <dgm:spPr/>
    </dgm:pt>
    <dgm:pt modelId="{EE0E753B-AF98-41F9-B337-7F8037B21523}" type="pres">
      <dgm:prSet presAssocID="{4EB84B2A-B325-420E-B81D-3E971793FC04}" presName="parentNode1" presStyleLbl="node1" presStyleIdx="0" presStyleCnt="5">
        <dgm:presLayoutVars>
          <dgm:chMax val="1"/>
          <dgm:bulletEnabled val="1"/>
        </dgm:presLayoutVars>
      </dgm:prSet>
      <dgm:spPr/>
    </dgm:pt>
    <dgm:pt modelId="{FA4FD6BD-C980-4489-B194-D04CCB06E9E9}" type="pres">
      <dgm:prSet presAssocID="{4EB84B2A-B325-420E-B81D-3E971793FC04}" presName="connSite1" presStyleCnt="0"/>
      <dgm:spPr/>
    </dgm:pt>
    <dgm:pt modelId="{CF34FB1B-5583-455E-885C-7C166732A6ED}" type="pres">
      <dgm:prSet presAssocID="{4C11C7D6-C548-4E5D-912D-E79D8550A778}" presName="Name9" presStyleLbl="sibTrans2D1" presStyleIdx="0" presStyleCnt="4"/>
      <dgm:spPr/>
    </dgm:pt>
    <dgm:pt modelId="{8F4438EC-BA68-4468-B62D-66CEA4A4CCB5}" type="pres">
      <dgm:prSet presAssocID="{514FB80C-8F58-4168-AEC7-F6775CA22BCE}" presName="composite2" presStyleCnt="0"/>
      <dgm:spPr/>
    </dgm:pt>
    <dgm:pt modelId="{BC4BB3AC-1C85-4558-BB76-C3CDDB950BE2}" type="pres">
      <dgm:prSet presAssocID="{514FB80C-8F58-4168-AEC7-F6775CA22BCE}" presName="dummyNode2" presStyleLbl="node1" presStyleIdx="0" presStyleCnt="5"/>
      <dgm:spPr/>
    </dgm:pt>
    <dgm:pt modelId="{A77FDD3E-4985-4D34-8EF3-35509135E1ED}" type="pres">
      <dgm:prSet presAssocID="{514FB80C-8F58-4168-AEC7-F6775CA22BCE}" presName="childNode2" presStyleLbl="bgAcc1" presStyleIdx="1" presStyleCnt="5" custLinFactNeighborX="31518" custLinFactNeighborY="-68182">
        <dgm:presLayoutVars>
          <dgm:bulletEnabled val="1"/>
        </dgm:presLayoutVars>
      </dgm:prSet>
      <dgm:spPr/>
    </dgm:pt>
    <dgm:pt modelId="{FD853AF7-DC7D-4C9E-8AC8-EF358FEF95BC}" type="pres">
      <dgm:prSet presAssocID="{514FB80C-8F58-4168-AEC7-F6775CA22BCE}" presName="childNode2tx" presStyleLbl="bgAcc1" presStyleIdx="1" presStyleCnt="5">
        <dgm:presLayoutVars>
          <dgm:bulletEnabled val="1"/>
        </dgm:presLayoutVars>
      </dgm:prSet>
      <dgm:spPr/>
    </dgm:pt>
    <dgm:pt modelId="{23CE9175-0DA5-49B2-8BF6-F925DD485819}" type="pres">
      <dgm:prSet presAssocID="{514FB80C-8F58-4168-AEC7-F6775CA22BCE}" presName="parentNode2" presStyleLbl="node1" presStyleIdx="1" presStyleCnt="5">
        <dgm:presLayoutVars>
          <dgm:chMax val="0"/>
          <dgm:bulletEnabled val="1"/>
        </dgm:presLayoutVars>
      </dgm:prSet>
      <dgm:spPr/>
    </dgm:pt>
    <dgm:pt modelId="{0D8CB9DC-21FB-459E-8D97-8C652E0D537B}" type="pres">
      <dgm:prSet presAssocID="{514FB80C-8F58-4168-AEC7-F6775CA22BCE}" presName="connSite2" presStyleCnt="0"/>
      <dgm:spPr/>
    </dgm:pt>
    <dgm:pt modelId="{F480365A-AA38-4C8F-81D3-02F6AF568046}" type="pres">
      <dgm:prSet presAssocID="{C493CDE5-3C11-4219-A1C1-48AF8E2F28D1}" presName="Name18" presStyleLbl="sibTrans2D1" presStyleIdx="1" presStyleCnt="4"/>
      <dgm:spPr/>
    </dgm:pt>
    <dgm:pt modelId="{0AC519EB-6D39-406D-B3EC-19E182728BC9}" type="pres">
      <dgm:prSet presAssocID="{A7AA9A96-80A9-4503-BB8D-3AAE52E436F7}" presName="composite1" presStyleCnt="0"/>
      <dgm:spPr/>
    </dgm:pt>
    <dgm:pt modelId="{320BE783-635A-4BA4-906B-6CE5D6F04A2D}" type="pres">
      <dgm:prSet presAssocID="{A7AA9A96-80A9-4503-BB8D-3AAE52E436F7}" presName="dummyNode1" presStyleLbl="node1" presStyleIdx="1" presStyleCnt="5"/>
      <dgm:spPr/>
    </dgm:pt>
    <dgm:pt modelId="{79E3CFCB-C344-44D6-AAD7-58A7C1CC12F6}" type="pres">
      <dgm:prSet presAssocID="{A7AA9A96-80A9-4503-BB8D-3AAE52E436F7}" presName="childNode1" presStyleLbl="bgAcc1" presStyleIdx="2" presStyleCnt="5">
        <dgm:presLayoutVars>
          <dgm:bulletEnabled val="1"/>
        </dgm:presLayoutVars>
      </dgm:prSet>
      <dgm:spPr/>
    </dgm:pt>
    <dgm:pt modelId="{39CC6EF1-20DB-41D5-AA14-7DEBC257E760}" type="pres">
      <dgm:prSet presAssocID="{A7AA9A96-80A9-4503-BB8D-3AAE52E436F7}" presName="childNode1tx" presStyleLbl="bgAcc1" presStyleIdx="2" presStyleCnt="5">
        <dgm:presLayoutVars>
          <dgm:bulletEnabled val="1"/>
        </dgm:presLayoutVars>
      </dgm:prSet>
      <dgm:spPr/>
    </dgm:pt>
    <dgm:pt modelId="{4B7C9CB7-01FF-47C7-BCDC-BEB0514630D2}" type="pres">
      <dgm:prSet presAssocID="{A7AA9A96-80A9-4503-BB8D-3AAE52E436F7}" presName="parentNode1" presStyleLbl="node1" presStyleIdx="2" presStyleCnt="5">
        <dgm:presLayoutVars>
          <dgm:chMax val="1"/>
          <dgm:bulletEnabled val="1"/>
        </dgm:presLayoutVars>
      </dgm:prSet>
      <dgm:spPr/>
    </dgm:pt>
    <dgm:pt modelId="{4C04E3A7-C6AE-4512-813F-766BF986B308}" type="pres">
      <dgm:prSet presAssocID="{A7AA9A96-80A9-4503-BB8D-3AAE52E436F7}" presName="connSite1" presStyleCnt="0"/>
      <dgm:spPr/>
    </dgm:pt>
    <dgm:pt modelId="{92D24D5F-0F11-4DF8-ABAD-437DBFC1F49A}" type="pres">
      <dgm:prSet presAssocID="{F0CD8DA3-7E44-4911-A42E-E6344F314E1C}" presName="Name9" presStyleLbl="sibTrans2D1" presStyleIdx="2" presStyleCnt="4"/>
      <dgm:spPr/>
    </dgm:pt>
    <dgm:pt modelId="{CBCAB92A-6C4D-4A87-951B-6DC3403343A2}" type="pres">
      <dgm:prSet presAssocID="{0B685F75-7516-4C4C-9D97-DD1B6CA2DDBF}" presName="composite2" presStyleCnt="0"/>
      <dgm:spPr/>
    </dgm:pt>
    <dgm:pt modelId="{4E26C2CA-63DB-4B17-A51E-468DD0D8EC69}" type="pres">
      <dgm:prSet presAssocID="{0B685F75-7516-4C4C-9D97-DD1B6CA2DDBF}" presName="dummyNode2" presStyleLbl="node1" presStyleIdx="2" presStyleCnt="5"/>
      <dgm:spPr/>
    </dgm:pt>
    <dgm:pt modelId="{9DCDE13C-1F8D-4283-A492-6984FA54F470}" type="pres">
      <dgm:prSet presAssocID="{0B685F75-7516-4C4C-9D97-DD1B6CA2DDBF}" presName="childNode2" presStyleLbl="bgAcc1" presStyleIdx="3" presStyleCnt="5">
        <dgm:presLayoutVars>
          <dgm:bulletEnabled val="1"/>
        </dgm:presLayoutVars>
      </dgm:prSet>
      <dgm:spPr/>
    </dgm:pt>
    <dgm:pt modelId="{7F904F85-418B-4D7C-AB94-8D2514921BD4}" type="pres">
      <dgm:prSet presAssocID="{0B685F75-7516-4C4C-9D97-DD1B6CA2DDBF}" presName="childNode2tx" presStyleLbl="bgAcc1" presStyleIdx="3" presStyleCnt="5">
        <dgm:presLayoutVars>
          <dgm:bulletEnabled val="1"/>
        </dgm:presLayoutVars>
      </dgm:prSet>
      <dgm:spPr/>
    </dgm:pt>
    <dgm:pt modelId="{3114ADED-3FC2-4004-9149-225744E6A576}" type="pres">
      <dgm:prSet presAssocID="{0B685F75-7516-4C4C-9D97-DD1B6CA2DDBF}" presName="parentNode2" presStyleLbl="node1" presStyleIdx="3" presStyleCnt="5">
        <dgm:presLayoutVars>
          <dgm:chMax val="0"/>
          <dgm:bulletEnabled val="1"/>
        </dgm:presLayoutVars>
      </dgm:prSet>
      <dgm:spPr/>
    </dgm:pt>
    <dgm:pt modelId="{735563BA-7356-4F85-A543-49AF0F1578DF}" type="pres">
      <dgm:prSet presAssocID="{0B685F75-7516-4C4C-9D97-DD1B6CA2DDBF}" presName="connSite2" presStyleCnt="0"/>
      <dgm:spPr/>
    </dgm:pt>
    <dgm:pt modelId="{FF9EC157-DEDF-4FF8-82A1-9A8A64C35BEA}" type="pres">
      <dgm:prSet presAssocID="{4C3B8539-BB35-473D-9943-6053241547E7}" presName="Name18" presStyleLbl="sibTrans2D1" presStyleIdx="3" presStyleCnt="4"/>
      <dgm:spPr/>
    </dgm:pt>
    <dgm:pt modelId="{9F0F34E8-1DC0-4D42-994E-F15973976DC8}" type="pres">
      <dgm:prSet presAssocID="{D0730E60-B4A6-4849-B016-8304361B8792}" presName="composite1" presStyleCnt="0"/>
      <dgm:spPr/>
    </dgm:pt>
    <dgm:pt modelId="{F7A48E6D-D81F-40A5-99BC-88836F3EB3E8}" type="pres">
      <dgm:prSet presAssocID="{D0730E60-B4A6-4849-B016-8304361B8792}" presName="dummyNode1" presStyleLbl="node1" presStyleIdx="3" presStyleCnt="5"/>
      <dgm:spPr/>
    </dgm:pt>
    <dgm:pt modelId="{08AF238F-19F1-499B-9A0B-18805CF6FDCA}" type="pres">
      <dgm:prSet presAssocID="{D0730E60-B4A6-4849-B016-8304361B8792}" presName="childNode1" presStyleLbl="bgAcc1" presStyleIdx="4" presStyleCnt="5">
        <dgm:presLayoutVars>
          <dgm:bulletEnabled val="1"/>
        </dgm:presLayoutVars>
      </dgm:prSet>
      <dgm:spPr/>
    </dgm:pt>
    <dgm:pt modelId="{E901A5A4-C153-4232-A731-BFF9CCB06171}" type="pres">
      <dgm:prSet presAssocID="{D0730E60-B4A6-4849-B016-8304361B8792}" presName="childNode1tx" presStyleLbl="bgAcc1" presStyleIdx="4" presStyleCnt="5">
        <dgm:presLayoutVars>
          <dgm:bulletEnabled val="1"/>
        </dgm:presLayoutVars>
      </dgm:prSet>
      <dgm:spPr/>
    </dgm:pt>
    <dgm:pt modelId="{00101DC4-B990-4C20-8AE8-6EC5A402AB1F}" type="pres">
      <dgm:prSet presAssocID="{D0730E60-B4A6-4849-B016-8304361B8792}" presName="parentNode1" presStyleLbl="node1" presStyleIdx="4" presStyleCnt="5">
        <dgm:presLayoutVars>
          <dgm:chMax val="1"/>
          <dgm:bulletEnabled val="1"/>
        </dgm:presLayoutVars>
      </dgm:prSet>
      <dgm:spPr/>
    </dgm:pt>
    <dgm:pt modelId="{D22B080E-E2DC-48E2-ACCF-2C4E1E8ED198}" type="pres">
      <dgm:prSet presAssocID="{D0730E60-B4A6-4849-B016-8304361B8792}" presName="connSite1" presStyleCnt="0"/>
      <dgm:spPr/>
    </dgm:pt>
  </dgm:ptLst>
  <dgm:cxnLst>
    <dgm:cxn modelId="{01125701-851D-480B-988F-82116F7BFFAE}" type="presOf" srcId="{D0730E60-B4A6-4849-B016-8304361B8792}" destId="{00101DC4-B990-4C20-8AE8-6EC5A402AB1F}" srcOrd="0" destOrd="0" presId="urn:microsoft.com/office/officeart/2005/8/layout/hProcess4"/>
    <dgm:cxn modelId="{69B20003-EE54-4769-82B7-37A90B54540B}" type="presOf" srcId="{A7AA9A96-80A9-4503-BB8D-3AAE52E436F7}" destId="{4B7C9CB7-01FF-47C7-BCDC-BEB0514630D2}" srcOrd="0" destOrd="0" presId="urn:microsoft.com/office/officeart/2005/8/layout/hProcess4"/>
    <dgm:cxn modelId="{0E15BD1A-1CDB-4568-BB1C-441C760BC036}" type="presOf" srcId="{0B685F75-7516-4C4C-9D97-DD1B6CA2DDBF}" destId="{3114ADED-3FC2-4004-9149-225744E6A576}" srcOrd="0" destOrd="0" presId="urn:microsoft.com/office/officeart/2005/8/layout/hProcess4"/>
    <dgm:cxn modelId="{D8572D1C-B9EA-45F1-9677-2C397D404F9F}" type="presOf" srcId="{4C11C7D6-C548-4E5D-912D-E79D8550A778}" destId="{CF34FB1B-5583-455E-885C-7C166732A6ED}" srcOrd="0" destOrd="0" presId="urn:microsoft.com/office/officeart/2005/8/layout/hProcess4"/>
    <dgm:cxn modelId="{B6B41F1F-29F0-47E7-B994-30814494EB03}" type="presOf" srcId="{4EB84B2A-B325-420E-B81D-3E971793FC04}" destId="{EE0E753B-AF98-41F9-B337-7F8037B21523}" srcOrd="0" destOrd="0" presId="urn:microsoft.com/office/officeart/2005/8/layout/hProcess4"/>
    <dgm:cxn modelId="{D0E6045B-4A0C-4DB7-9AE0-FC73A8FE7E89}" srcId="{ABD94A39-D291-4D3A-BD69-8ADD0E9B6421}" destId="{D0730E60-B4A6-4849-B016-8304361B8792}" srcOrd="4" destOrd="0" parTransId="{00A387B5-BD54-4B78-9ACD-2F75EFBDBC4D}" sibTransId="{6E7AB821-76E0-4576-B484-5DC1B57D2488}"/>
    <dgm:cxn modelId="{D8D0F45D-A77E-4D4A-88E8-8314E28EEBE5}" type="presOf" srcId="{4C3B8539-BB35-473D-9943-6053241547E7}" destId="{FF9EC157-DEDF-4FF8-82A1-9A8A64C35BEA}" srcOrd="0" destOrd="0" presId="urn:microsoft.com/office/officeart/2005/8/layout/hProcess4"/>
    <dgm:cxn modelId="{E29EEE7C-1352-45EB-9919-E37FF2E97B26}" srcId="{ABD94A39-D291-4D3A-BD69-8ADD0E9B6421}" destId="{4EB84B2A-B325-420E-B81D-3E971793FC04}" srcOrd="0" destOrd="0" parTransId="{CC688B09-E3D2-4A36-A906-AEBBCDFCC7CC}" sibTransId="{4C11C7D6-C548-4E5D-912D-E79D8550A778}"/>
    <dgm:cxn modelId="{0E241186-D874-4F44-A791-5FD9254C8159}" type="presOf" srcId="{514FB80C-8F58-4168-AEC7-F6775CA22BCE}" destId="{23CE9175-0DA5-49B2-8BF6-F925DD485819}" srcOrd="0" destOrd="0" presId="urn:microsoft.com/office/officeart/2005/8/layout/hProcess4"/>
    <dgm:cxn modelId="{F08081A8-AA3E-4231-9CF9-9402C6BDCB52}" type="presOf" srcId="{C493CDE5-3C11-4219-A1C1-48AF8E2F28D1}" destId="{F480365A-AA38-4C8F-81D3-02F6AF568046}" srcOrd="0" destOrd="0" presId="urn:microsoft.com/office/officeart/2005/8/layout/hProcess4"/>
    <dgm:cxn modelId="{5C31ECC0-2E71-41A3-89CD-DA24BA6FE66D}" srcId="{ABD94A39-D291-4D3A-BD69-8ADD0E9B6421}" destId="{514FB80C-8F58-4168-AEC7-F6775CA22BCE}" srcOrd="1" destOrd="0" parTransId="{CD07A571-5638-411D-AA28-47CBC538A36C}" sibTransId="{C493CDE5-3C11-4219-A1C1-48AF8E2F28D1}"/>
    <dgm:cxn modelId="{FB17F0C3-F989-438D-8485-A185CE51A086}" type="presOf" srcId="{ABD94A39-D291-4D3A-BD69-8ADD0E9B6421}" destId="{8DA7646F-EBB6-4AD6-869E-2EF3E2F7C4F5}" srcOrd="0" destOrd="0" presId="urn:microsoft.com/office/officeart/2005/8/layout/hProcess4"/>
    <dgm:cxn modelId="{B776E5C9-7585-40F0-AA67-06CD733D7306}" srcId="{ABD94A39-D291-4D3A-BD69-8ADD0E9B6421}" destId="{A7AA9A96-80A9-4503-BB8D-3AAE52E436F7}" srcOrd="2" destOrd="0" parTransId="{046C20F9-A657-43FB-B4ED-0C1288A3954E}" sibTransId="{F0CD8DA3-7E44-4911-A42E-E6344F314E1C}"/>
    <dgm:cxn modelId="{671A22CA-6B6B-4FE1-8E8E-1F9A9FE551F7}" srcId="{ABD94A39-D291-4D3A-BD69-8ADD0E9B6421}" destId="{0B685F75-7516-4C4C-9D97-DD1B6CA2DDBF}" srcOrd="3" destOrd="0" parTransId="{86AFFCF3-88BE-4172-B004-E432B90E50D1}" sibTransId="{4C3B8539-BB35-473D-9943-6053241547E7}"/>
    <dgm:cxn modelId="{4E698BD4-05E5-4BF9-BE98-8EC4A8105AA5}" type="presOf" srcId="{F0CD8DA3-7E44-4911-A42E-E6344F314E1C}" destId="{92D24D5F-0F11-4DF8-ABAD-437DBFC1F49A}" srcOrd="0" destOrd="0" presId="urn:microsoft.com/office/officeart/2005/8/layout/hProcess4"/>
    <dgm:cxn modelId="{746CF35E-111C-4FEE-AD0C-EC8CEAF7B483}" type="presParOf" srcId="{8DA7646F-EBB6-4AD6-869E-2EF3E2F7C4F5}" destId="{1CB1B0FA-DA7B-4A0B-84E8-3B84E33EEBF6}" srcOrd="0" destOrd="0" presId="urn:microsoft.com/office/officeart/2005/8/layout/hProcess4"/>
    <dgm:cxn modelId="{2DA901CD-AE0B-4A04-ACFE-5EB5FE8AE197}" type="presParOf" srcId="{8DA7646F-EBB6-4AD6-869E-2EF3E2F7C4F5}" destId="{12F4C0CC-EC75-428D-B066-9B7D1EA5FB91}" srcOrd="1" destOrd="0" presId="urn:microsoft.com/office/officeart/2005/8/layout/hProcess4"/>
    <dgm:cxn modelId="{919B30C1-9237-49D9-86EF-D6028392DF97}" type="presParOf" srcId="{8DA7646F-EBB6-4AD6-869E-2EF3E2F7C4F5}" destId="{26F1534E-A963-4DA4-AE49-7A7C8357B809}" srcOrd="2" destOrd="0" presId="urn:microsoft.com/office/officeart/2005/8/layout/hProcess4"/>
    <dgm:cxn modelId="{4E9BF5DC-72E0-4934-ABDE-3187E83C5BE2}" type="presParOf" srcId="{26F1534E-A963-4DA4-AE49-7A7C8357B809}" destId="{12421412-ED63-463C-B095-584CA152F64A}" srcOrd="0" destOrd="0" presId="urn:microsoft.com/office/officeart/2005/8/layout/hProcess4"/>
    <dgm:cxn modelId="{276C6F90-35A3-4074-85E9-5DF880392CB9}" type="presParOf" srcId="{12421412-ED63-463C-B095-584CA152F64A}" destId="{425621C0-7737-4A5A-A570-8B80D65542BA}" srcOrd="0" destOrd="0" presId="urn:microsoft.com/office/officeart/2005/8/layout/hProcess4"/>
    <dgm:cxn modelId="{C8BA6B3B-34E2-4820-99C1-629830EEFB22}" type="presParOf" srcId="{12421412-ED63-463C-B095-584CA152F64A}" destId="{A5708FFC-E94C-4E48-BAB7-6FEFCA605C7F}" srcOrd="1" destOrd="0" presId="urn:microsoft.com/office/officeart/2005/8/layout/hProcess4"/>
    <dgm:cxn modelId="{E390FBB4-CB7E-4322-989B-351FDD462DA7}" type="presParOf" srcId="{12421412-ED63-463C-B095-584CA152F64A}" destId="{CFBACD01-D136-4847-B5F3-790D89F8CD37}" srcOrd="2" destOrd="0" presId="urn:microsoft.com/office/officeart/2005/8/layout/hProcess4"/>
    <dgm:cxn modelId="{D964965D-39AE-4951-8B97-12C9EB59686B}" type="presParOf" srcId="{12421412-ED63-463C-B095-584CA152F64A}" destId="{EE0E753B-AF98-41F9-B337-7F8037B21523}" srcOrd="3" destOrd="0" presId="urn:microsoft.com/office/officeart/2005/8/layout/hProcess4"/>
    <dgm:cxn modelId="{E1F347D0-DC81-40F8-A3D0-DC37235A5D98}" type="presParOf" srcId="{12421412-ED63-463C-B095-584CA152F64A}" destId="{FA4FD6BD-C980-4489-B194-D04CCB06E9E9}" srcOrd="4" destOrd="0" presId="urn:microsoft.com/office/officeart/2005/8/layout/hProcess4"/>
    <dgm:cxn modelId="{D59B29DA-F19F-4F95-A213-769F6C73FAE7}" type="presParOf" srcId="{26F1534E-A963-4DA4-AE49-7A7C8357B809}" destId="{CF34FB1B-5583-455E-885C-7C166732A6ED}" srcOrd="1" destOrd="0" presId="urn:microsoft.com/office/officeart/2005/8/layout/hProcess4"/>
    <dgm:cxn modelId="{74A23B7D-2B98-4316-913F-7BDB9A4A102F}" type="presParOf" srcId="{26F1534E-A963-4DA4-AE49-7A7C8357B809}" destId="{8F4438EC-BA68-4468-B62D-66CEA4A4CCB5}" srcOrd="2" destOrd="0" presId="urn:microsoft.com/office/officeart/2005/8/layout/hProcess4"/>
    <dgm:cxn modelId="{BBF16BA5-1F91-4D9D-BB8A-AF672F351E25}" type="presParOf" srcId="{8F4438EC-BA68-4468-B62D-66CEA4A4CCB5}" destId="{BC4BB3AC-1C85-4558-BB76-C3CDDB950BE2}" srcOrd="0" destOrd="0" presId="urn:microsoft.com/office/officeart/2005/8/layout/hProcess4"/>
    <dgm:cxn modelId="{9CBC2BA0-B0F1-49F3-BDA8-48C0C90E19D4}" type="presParOf" srcId="{8F4438EC-BA68-4468-B62D-66CEA4A4CCB5}" destId="{A77FDD3E-4985-4D34-8EF3-35509135E1ED}" srcOrd="1" destOrd="0" presId="urn:microsoft.com/office/officeart/2005/8/layout/hProcess4"/>
    <dgm:cxn modelId="{70E58FDE-DBF6-4413-A65C-DB3CCADEA8B1}" type="presParOf" srcId="{8F4438EC-BA68-4468-B62D-66CEA4A4CCB5}" destId="{FD853AF7-DC7D-4C9E-8AC8-EF358FEF95BC}" srcOrd="2" destOrd="0" presId="urn:microsoft.com/office/officeart/2005/8/layout/hProcess4"/>
    <dgm:cxn modelId="{7752F417-92C4-4184-9A54-DBA3BE2A5A98}" type="presParOf" srcId="{8F4438EC-BA68-4468-B62D-66CEA4A4CCB5}" destId="{23CE9175-0DA5-49B2-8BF6-F925DD485819}" srcOrd="3" destOrd="0" presId="urn:microsoft.com/office/officeart/2005/8/layout/hProcess4"/>
    <dgm:cxn modelId="{0CFCF925-3F34-46A5-A442-5098D2A3D58D}" type="presParOf" srcId="{8F4438EC-BA68-4468-B62D-66CEA4A4CCB5}" destId="{0D8CB9DC-21FB-459E-8D97-8C652E0D537B}" srcOrd="4" destOrd="0" presId="urn:microsoft.com/office/officeart/2005/8/layout/hProcess4"/>
    <dgm:cxn modelId="{EE163F8C-4BC3-4798-BE09-EB2B1012782B}" type="presParOf" srcId="{26F1534E-A963-4DA4-AE49-7A7C8357B809}" destId="{F480365A-AA38-4C8F-81D3-02F6AF568046}" srcOrd="3" destOrd="0" presId="urn:microsoft.com/office/officeart/2005/8/layout/hProcess4"/>
    <dgm:cxn modelId="{90A9E7F9-2632-4A25-836E-34A537893647}" type="presParOf" srcId="{26F1534E-A963-4DA4-AE49-7A7C8357B809}" destId="{0AC519EB-6D39-406D-B3EC-19E182728BC9}" srcOrd="4" destOrd="0" presId="urn:microsoft.com/office/officeart/2005/8/layout/hProcess4"/>
    <dgm:cxn modelId="{AB9EFD90-A7AE-4F31-8947-D3780429E7B6}" type="presParOf" srcId="{0AC519EB-6D39-406D-B3EC-19E182728BC9}" destId="{320BE783-635A-4BA4-906B-6CE5D6F04A2D}" srcOrd="0" destOrd="0" presId="urn:microsoft.com/office/officeart/2005/8/layout/hProcess4"/>
    <dgm:cxn modelId="{B78AD9A0-35A1-411F-9037-C20D33BC9C51}" type="presParOf" srcId="{0AC519EB-6D39-406D-B3EC-19E182728BC9}" destId="{79E3CFCB-C344-44D6-AAD7-58A7C1CC12F6}" srcOrd="1" destOrd="0" presId="urn:microsoft.com/office/officeart/2005/8/layout/hProcess4"/>
    <dgm:cxn modelId="{1FAE1C73-E338-40B9-99A4-81382DE87D00}" type="presParOf" srcId="{0AC519EB-6D39-406D-B3EC-19E182728BC9}" destId="{39CC6EF1-20DB-41D5-AA14-7DEBC257E760}" srcOrd="2" destOrd="0" presId="urn:microsoft.com/office/officeart/2005/8/layout/hProcess4"/>
    <dgm:cxn modelId="{42671709-D894-4F9E-BE6B-4A43D48F540B}" type="presParOf" srcId="{0AC519EB-6D39-406D-B3EC-19E182728BC9}" destId="{4B7C9CB7-01FF-47C7-BCDC-BEB0514630D2}" srcOrd="3" destOrd="0" presId="urn:microsoft.com/office/officeart/2005/8/layout/hProcess4"/>
    <dgm:cxn modelId="{9A9B194E-B090-4054-AC2C-EDAF69283C95}" type="presParOf" srcId="{0AC519EB-6D39-406D-B3EC-19E182728BC9}" destId="{4C04E3A7-C6AE-4512-813F-766BF986B308}" srcOrd="4" destOrd="0" presId="urn:microsoft.com/office/officeart/2005/8/layout/hProcess4"/>
    <dgm:cxn modelId="{B09A8F9C-5EDF-4B3E-BFDE-80C8D131417C}" type="presParOf" srcId="{26F1534E-A963-4DA4-AE49-7A7C8357B809}" destId="{92D24D5F-0F11-4DF8-ABAD-437DBFC1F49A}" srcOrd="5" destOrd="0" presId="urn:microsoft.com/office/officeart/2005/8/layout/hProcess4"/>
    <dgm:cxn modelId="{70BF7BDC-F9D0-4949-A849-2C7118B7DF7B}" type="presParOf" srcId="{26F1534E-A963-4DA4-AE49-7A7C8357B809}" destId="{CBCAB92A-6C4D-4A87-951B-6DC3403343A2}" srcOrd="6" destOrd="0" presId="urn:microsoft.com/office/officeart/2005/8/layout/hProcess4"/>
    <dgm:cxn modelId="{6EFDBDBC-C615-4963-AE80-12235E9A2167}" type="presParOf" srcId="{CBCAB92A-6C4D-4A87-951B-6DC3403343A2}" destId="{4E26C2CA-63DB-4B17-A51E-468DD0D8EC69}" srcOrd="0" destOrd="0" presId="urn:microsoft.com/office/officeart/2005/8/layout/hProcess4"/>
    <dgm:cxn modelId="{445E180D-3E1A-49A2-BA23-30FEE9F00F1F}" type="presParOf" srcId="{CBCAB92A-6C4D-4A87-951B-6DC3403343A2}" destId="{9DCDE13C-1F8D-4283-A492-6984FA54F470}" srcOrd="1" destOrd="0" presId="urn:microsoft.com/office/officeart/2005/8/layout/hProcess4"/>
    <dgm:cxn modelId="{2EBBDD6C-86A1-4896-88D0-26AD3B403EBF}" type="presParOf" srcId="{CBCAB92A-6C4D-4A87-951B-6DC3403343A2}" destId="{7F904F85-418B-4D7C-AB94-8D2514921BD4}" srcOrd="2" destOrd="0" presId="urn:microsoft.com/office/officeart/2005/8/layout/hProcess4"/>
    <dgm:cxn modelId="{9D0AA7F3-5CB7-4152-89A8-28E846FB6B24}" type="presParOf" srcId="{CBCAB92A-6C4D-4A87-951B-6DC3403343A2}" destId="{3114ADED-3FC2-4004-9149-225744E6A576}" srcOrd="3" destOrd="0" presId="urn:microsoft.com/office/officeart/2005/8/layout/hProcess4"/>
    <dgm:cxn modelId="{B9B93277-A035-46CC-95D2-D84376063BF1}" type="presParOf" srcId="{CBCAB92A-6C4D-4A87-951B-6DC3403343A2}" destId="{735563BA-7356-4F85-A543-49AF0F1578DF}" srcOrd="4" destOrd="0" presId="urn:microsoft.com/office/officeart/2005/8/layout/hProcess4"/>
    <dgm:cxn modelId="{19F9C7FC-C40D-4EB7-B3B7-1336078958D2}" type="presParOf" srcId="{26F1534E-A963-4DA4-AE49-7A7C8357B809}" destId="{FF9EC157-DEDF-4FF8-82A1-9A8A64C35BEA}" srcOrd="7" destOrd="0" presId="urn:microsoft.com/office/officeart/2005/8/layout/hProcess4"/>
    <dgm:cxn modelId="{9A1B0809-D7A1-43F6-9CD5-4ED04F213C1B}" type="presParOf" srcId="{26F1534E-A963-4DA4-AE49-7A7C8357B809}" destId="{9F0F34E8-1DC0-4D42-994E-F15973976DC8}" srcOrd="8" destOrd="0" presId="urn:microsoft.com/office/officeart/2005/8/layout/hProcess4"/>
    <dgm:cxn modelId="{92C631A0-A4B2-49BC-95E5-CCFDC0B07F07}" type="presParOf" srcId="{9F0F34E8-1DC0-4D42-994E-F15973976DC8}" destId="{F7A48E6D-D81F-40A5-99BC-88836F3EB3E8}" srcOrd="0" destOrd="0" presId="urn:microsoft.com/office/officeart/2005/8/layout/hProcess4"/>
    <dgm:cxn modelId="{FD27C5DA-2CF1-457F-95E2-EFC41688BCBF}" type="presParOf" srcId="{9F0F34E8-1DC0-4D42-994E-F15973976DC8}" destId="{08AF238F-19F1-499B-9A0B-18805CF6FDCA}" srcOrd="1" destOrd="0" presId="urn:microsoft.com/office/officeart/2005/8/layout/hProcess4"/>
    <dgm:cxn modelId="{2D30DC2D-8BF1-4F74-9EE2-BBD691F032B5}" type="presParOf" srcId="{9F0F34E8-1DC0-4D42-994E-F15973976DC8}" destId="{E901A5A4-C153-4232-A731-BFF9CCB06171}" srcOrd="2" destOrd="0" presId="urn:microsoft.com/office/officeart/2005/8/layout/hProcess4"/>
    <dgm:cxn modelId="{8FC3843D-CBB7-471F-945F-53A2A99E3CE4}" type="presParOf" srcId="{9F0F34E8-1DC0-4D42-994E-F15973976DC8}" destId="{00101DC4-B990-4C20-8AE8-6EC5A402AB1F}" srcOrd="3" destOrd="0" presId="urn:microsoft.com/office/officeart/2005/8/layout/hProcess4"/>
    <dgm:cxn modelId="{C0DF5666-04BB-47EB-80C2-ECA84CD460CE}" type="presParOf" srcId="{9F0F34E8-1DC0-4D42-994E-F15973976DC8}" destId="{D22B080E-E2DC-48E2-ACCF-2C4E1E8ED198}"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28100D-FE2E-4C22-9B97-A9C0A5DC71F7}" type="doc">
      <dgm:prSet loTypeId="urn:microsoft.com/office/officeart/2005/8/layout/arrow2" loCatId="process" qsTypeId="urn:microsoft.com/office/officeart/2005/8/quickstyle/simple1" qsCatId="simple" csTypeId="urn:microsoft.com/office/officeart/2005/8/colors/accent1_2" csCatId="accent1" phldr="1"/>
      <dgm:spPr/>
    </dgm:pt>
    <dgm:pt modelId="{F4DA1610-1278-4F00-9754-C78BC31480CD}">
      <dgm:prSet phldrT="[Text]"/>
      <dgm:spPr/>
      <dgm:t>
        <a:bodyPr/>
        <a:lstStyle/>
        <a:p>
          <a:pPr latinLnBrk="1"/>
          <a:r>
            <a:rPr lang="en-US" altLang="ko-KR" dirty="0"/>
            <a:t>$100</a:t>
          </a:r>
          <a:br>
            <a:rPr lang="en-US" altLang="ko-KR" dirty="0"/>
          </a:br>
          <a:r>
            <a:rPr lang="en-US" altLang="ko-KR" dirty="0"/>
            <a:t>today</a:t>
          </a:r>
          <a:endParaRPr lang="ko-KR" altLang="en-US" dirty="0"/>
        </a:p>
      </dgm:t>
    </dgm:pt>
    <dgm:pt modelId="{75155609-F4A0-4AC7-A12E-B20982399553}" type="parTrans" cxnId="{F02C4087-F1E0-4E38-AA00-53A239B818D3}">
      <dgm:prSet/>
      <dgm:spPr/>
      <dgm:t>
        <a:bodyPr/>
        <a:lstStyle/>
        <a:p>
          <a:pPr latinLnBrk="1"/>
          <a:endParaRPr lang="ko-KR" altLang="en-US"/>
        </a:p>
      </dgm:t>
    </dgm:pt>
    <dgm:pt modelId="{7AA4148C-2F57-4742-B233-C26DE9DF5556}" type="sibTrans" cxnId="{F02C4087-F1E0-4E38-AA00-53A239B818D3}">
      <dgm:prSet/>
      <dgm:spPr/>
      <dgm:t>
        <a:bodyPr/>
        <a:lstStyle/>
        <a:p>
          <a:pPr latinLnBrk="1"/>
          <a:endParaRPr lang="ko-KR" altLang="en-US"/>
        </a:p>
      </dgm:t>
    </dgm:pt>
    <dgm:pt modelId="{D35F3B24-1235-420A-AC2B-CCE4195A95B6}">
      <dgm:prSet phldrT="[Text]"/>
      <dgm:spPr/>
      <dgm:t>
        <a:bodyPr/>
        <a:lstStyle/>
        <a:p>
          <a:pPr latinLnBrk="1"/>
          <a:r>
            <a:rPr lang="en-US" altLang="ko-KR" dirty="0"/>
            <a:t>$110</a:t>
          </a:r>
          <a:br>
            <a:rPr lang="en-US" altLang="ko-KR" dirty="0"/>
          </a:br>
          <a:r>
            <a:rPr lang="en-US" altLang="ko-KR" dirty="0"/>
            <a:t>one</a:t>
          </a:r>
          <a:br>
            <a:rPr lang="en-US" altLang="ko-KR" dirty="0"/>
          </a:br>
          <a:r>
            <a:rPr lang="en-US" altLang="ko-KR" dirty="0"/>
            <a:t>year</a:t>
          </a:r>
          <a:br>
            <a:rPr lang="en-US" altLang="ko-KR" dirty="0"/>
          </a:br>
          <a:r>
            <a:rPr lang="en-US" altLang="ko-KR" dirty="0"/>
            <a:t>later</a:t>
          </a:r>
          <a:endParaRPr lang="ko-KR" altLang="en-US" dirty="0"/>
        </a:p>
      </dgm:t>
    </dgm:pt>
    <dgm:pt modelId="{2F38992F-2D92-4BB3-9D1D-76D8AC2C9930}" type="parTrans" cxnId="{C6695802-178F-4F89-9328-74F2E3EDB082}">
      <dgm:prSet/>
      <dgm:spPr/>
      <dgm:t>
        <a:bodyPr/>
        <a:lstStyle/>
        <a:p>
          <a:pPr latinLnBrk="1"/>
          <a:endParaRPr lang="ko-KR" altLang="en-US"/>
        </a:p>
      </dgm:t>
    </dgm:pt>
    <dgm:pt modelId="{DACEB015-AC21-4A07-BBCF-42DE1EB5B326}" type="sibTrans" cxnId="{C6695802-178F-4F89-9328-74F2E3EDB082}">
      <dgm:prSet/>
      <dgm:spPr/>
      <dgm:t>
        <a:bodyPr/>
        <a:lstStyle/>
        <a:p>
          <a:pPr latinLnBrk="1"/>
          <a:endParaRPr lang="ko-KR" altLang="en-US"/>
        </a:p>
      </dgm:t>
    </dgm:pt>
    <dgm:pt modelId="{6C26ABE5-9AC4-44EC-9F42-AEA78B534548}">
      <dgm:prSet phldrT="[Text]"/>
      <dgm:spPr/>
      <dgm:t>
        <a:bodyPr/>
        <a:lstStyle/>
        <a:p>
          <a:pPr latinLnBrk="1"/>
          <a:r>
            <a:rPr lang="en-US" altLang="ko-KR" dirty="0"/>
            <a:t>$121</a:t>
          </a:r>
          <a:br>
            <a:rPr lang="en-US" altLang="ko-KR" dirty="0"/>
          </a:br>
          <a:r>
            <a:rPr lang="en-US" altLang="ko-KR" dirty="0"/>
            <a:t>two</a:t>
          </a:r>
          <a:br>
            <a:rPr lang="en-US" altLang="ko-KR" dirty="0"/>
          </a:br>
          <a:r>
            <a:rPr lang="en-US" altLang="ko-KR" dirty="0"/>
            <a:t>years</a:t>
          </a:r>
          <a:br>
            <a:rPr lang="en-US" altLang="ko-KR" dirty="0"/>
          </a:br>
          <a:r>
            <a:rPr lang="en-US" altLang="ko-KR" dirty="0"/>
            <a:t>later</a:t>
          </a:r>
          <a:endParaRPr lang="ko-KR" altLang="en-US" dirty="0"/>
        </a:p>
      </dgm:t>
    </dgm:pt>
    <dgm:pt modelId="{86FD990F-D5EC-4E32-BEC1-A858BD78B6E0}" type="parTrans" cxnId="{D08F4C02-6C5C-4230-996D-0317D0DBF59A}">
      <dgm:prSet/>
      <dgm:spPr/>
      <dgm:t>
        <a:bodyPr/>
        <a:lstStyle/>
        <a:p>
          <a:pPr latinLnBrk="1"/>
          <a:endParaRPr lang="ko-KR" altLang="en-US"/>
        </a:p>
      </dgm:t>
    </dgm:pt>
    <dgm:pt modelId="{5043994D-67B2-432A-B936-23FFC5873070}" type="sibTrans" cxnId="{D08F4C02-6C5C-4230-996D-0317D0DBF59A}">
      <dgm:prSet/>
      <dgm:spPr/>
      <dgm:t>
        <a:bodyPr/>
        <a:lstStyle/>
        <a:p>
          <a:pPr latinLnBrk="1"/>
          <a:endParaRPr lang="ko-KR" altLang="en-US"/>
        </a:p>
      </dgm:t>
    </dgm:pt>
    <dgm:pt modelId="{E057EB43-0C9E-4FF8-AE4A-D02969A6C46A}" type="pres">
      <dgm:prSet presAssocID="{4228100D-FE2E-4C22-9B97-A9C0A5DC71F7}" presName="arrowDiagram" presStyleCnt="0">
        <dgm:presLayoutVars>
          <dgm:chMax val="5"/>
          <dgm:dir/>
          <dgm:resizeHandles val="exact"/>
        </dgm:presLayoutVars>
      </dgm:prSet>
      <dgm:spPr/>
    </dgm:pt>
    <dgm:pt modelId="{43AD86AC-F922-4EB0-B0AB-8DD5B76AA1B9}" type="pres">
      <dgm:prSet presAssocID="{4228100D-FE2E-4C22-9B97-A9C0A5DC71F7}" presName="arrow" presStyleLbl="bgShp" presStyleIdx="0" presStyleCnt="1" custLinFactNeighborY="14000"/>
      <dgm:spPr/>
    </dgm:pt>
    <dgm:pt modelId="{8AF0460C-D79E-43B8-A261-1BE83AE5B2C4}" type="pres">
      <dgm:prSet presAssocID="{4228100D-FE2E-4C22-9B97-A9C0A5DC71F7}" presName="arrowDiagram3" presStyleCnt="0"/>
      <dgm:spPr/>
    </dgm:pt>
    <dgm:pt modelId="{17717D8D-8988-48FF-BB28-909CA714E04C}" type="pres">
      <dgm:prSet presAssocID="{F4DA1610-1278-4F00-9754-C78BC31480CD}" presName="bullet3a" presStyleLbl="node1" presStyleIdx="0" presStyleCnt="3"/>
      <dgm:spPr/>
    </dgm:pt>
    <dgm:pt modelId="{131C84D5-F254-49B7-9D4B-E83F8DC7EC3F}" type="pres">
      <dgm:prSet presAssocID="{F4DA1610-1278-4F00-9754-C78BC31480CD}" presName="textBox3a" presStyleLbl="revTx" presStyleIdx="0" presStyleCnt="3">
        <dgm:presLayoutVars>
          <dgm:bulletEnabled val="1"/>
        </dgm:presLayoutVars>
      </dgm:prSet>
      <dgm:spPr/>
    </dgm:pt>
    <dgm:pt modelId="{1E54CC95-44BA-4312-A782-784827627DBF}" type="pres">
      <dgm:prSet presAssocID="{D35F3B24-1235-420A-AC2B-CCE4195A95B6}" presName="bullet3b" presStyleLbl="node1" presStyleIdx="1" presStyleCnt="3"/>
      <dgm:spPr/>
    </dgm:pt>
    <dgm:pt modelId="{8FB98B1C-EAD8-4804-9E8A-94F055FE68CD}" type="pres">
      <dgm:prSet presAssocID="{D35F3B24-1235-420A-AC2B-CCE4195A95B6}" presName="textBox3b" presStyleLbl="revTx" presStyleIdx="1" presStyleCnt="3">
        <dgm:presLayoutVars>
          <dgm:bulletEnabled val="1"/>
        </dgm:presLayoutVars>
      </dgm:prSet>
      <dgm:spPr/>
    </dgm:pt>
    <dgm:pt modelId="{BD04F34B-B599-4333-B94B-9991BDE79C12}" type="pres">
      <dgm:prSet presAssocID="{6C26ABE5-9AC4-44EC-9F42-AEA78B534548}" presName="bullet3c" presStyleLbl="node1" presStyleIdx="2" presStyleCnt="3"/>
      <dgm:spPr/>
    </dgm:pt>
    <dgm:pt modelId="{EA136FAD-FDD5-4BC8-85D6-5833043F1E85}" type="pres">
      <dgm:prSet presAssocID="{6C26ABE5-9AC4-44EC-9F42-AEA78B534548}" presName="textBox3c" presStyleLbl="revTx" presStyleIdx="2" presStyleCnt="3">
        <dgm:presLayoutVars>
          <dgm:bulletEnabled val="1"/>
        </dgm:presLayoutVars>
      </dgm:prSet>
      <dgm:spPr/>
    </dgm:pt>
  </dgm:ptLst>
  <dgm:cxnLst>
    <dgm:cxn modelId="{D08F4C02-6C5C-4230-996D-0317D0DBF59A}" srcId="{4228100D-FE2E-4C22-9B97-A9C0A5DC71F7}" destId="{6C26ABE5-9AC4-44EC-9F42-AEA78B534548}" srcOrd="2" destOrd="0" parTransId="{86FD990F-D5EC-4E32-BEC1-A858BD78B6E0}" sibTransId="{5043994D-67B2-432A-B936-23FFC5873070}"/>
    <dgm:cxn modelId="{C6695802-178F-4F89-9328-74F2E3EDB082}" srcId="{4228100D-FE2E-4C22-9B97-A9C0A5DC71F7}" destId="{D35F3B24-1235-420A-AC2B-CCE4195A95B6}" srcOrd="1" destOrd="0" parTransId="{2F38992F-2D92-4BB3-9D1D-76D8AC2C9930}" sibTransId="{DACEB015-AC21-4A07-BBCF-42DE1EB5B326}"/>
    <dgm:cxn modelId="{A447084F-C69E-4AD2-828B-084F8E994EF7}" type="presOf" srcId="{6C26ABE5-9AC4-44EC-9F42-AEA78B534548}" destId="{EA136FAD-FDD5-4BC8-85D6-5833043F1E85}" srcOrd="0" destOrd="0" presId="urn:microsoft.com/office/officeart/2005/8/layout/arrow2"/>
    <dgm:cxn modelId="{F02C4087-F1E0-4E38-AA00-53A239B818D3}" srcId="{4228100D-FE2E-4C22-9B97-A9C0A5DC71F7}" destId="{F4DA1610-1278-4F00-9754-C78BC31480CD}" srcOrd="0" destOrd="0" parTransId="{75155609-F4A0-4AC7-A12E-B20982399553}" sibTransId="{7AA4148C-2F57-4742-B233-C26DE9DF5556}"/>
    <dgm:cxn modelId="{00E672AC-68F9-4184-ABEB-E011E50BBFD7}" type="presOf" srcId="{D35F3B24-1235-420A-AC2B-CCE4195A95B6}" destId="{8FB98B1C-EAD8-4804-9E8A-94F055FE68CD}" srcOrd="0" destOrd="0" presId="urn:microsoft.com/office/officeart/2005/8/layout/arrow2"/>
    <dgm:cxn modelId="{0F683ECC-F92B-4DD4-9FAC-B63ABEA93A84}" type="presOf" srcId="{F4DA1610-1278-4F00-9754-C78BC31480CD}" destId="{131C84D5-F254-49B7-9D4B-E83F8DC7EC3F}" srcOrd="0" destOrd="0" presId="urn:microsoft.com/office/officeart/2005/8/layout/arrow2"/>
    <dgm:cxn modelId="{E2B25DF7-2B89-4D10-A1ED-BC4C74A1227E}" type="presOf" srcId="{4228100D-FE2E-4C22-9B97-A9C0A5DC71F7}" destId="{E057EB43-0C9E-4FF8-AE4A-D02969A6C46A}" srcOrd="0" destOrd="0" presId="urn:microsoft.com/office/officeart/2005/8/layout/arrow2"/>
    <dgm:cxn modelId="{B3B3A971-C651-4A9E-A048-C8AA54D2667B}" type="presParOf" srcId="{E057EB43-0C9E-4FF8-AE4A-D02969A6C46A}" destId="{43AD86AC-F922-4EB0-B0AB-8DD5B76AA1B9}" srcOrd="0" destOrd="0" presId="urn:microsoft.com/office/officeart/2005/8/layout/arrow2"/>
    <dgm:cxn modelId="{219F6AD3-EEA7-46BA-9833-F91040F3C1BA}" type="presParOf" srcId="{E057EB43-0C9E-4FF8-AE4A-D02969A6C46A}" destId="{8AF0460C-D79E-43B8-A261-1BE83AE5B2C4}" srcOrd="1" destOrd="0" presId="urn:microsoft.com/office/officeart/2005/8/layout/arrow2"/>
    <dgm:cxn modelId="{7376EEB0-3B09-495F-9F2F-0CBDA406A95F}" type="presParOf" srcId="{8AF0460C-D79E-43B8-A261-1BE83AE5B2C4}" destId="{17717D8D-8988-48FF-BB28-909CA714E04C}" srcOrd="0" destOrd="0" presId="urn:microsoft.com/office/officeart/2005/8/layout/arrow2"/>
    <dgm:cxn modelId="{EC93757B-981C-4340-B46C-00D77EFF4FCE}" type="presParOf" srcId="{8AF0460C-D79E-43B8-A261-1BE83AE5B2C4}" destId="{131C84D5-F254-49B7-9D4B-E83F8DC7EC3F}" srcOrd="1" destOrd="0" presId="urn:microsoft.com/office/officeart/2005/8/layout/arrow2"/>
    <dgm:cxn modelId="{140A72DD-018C-4ACF-BAC7-31608DEB41B6}" type="presParOf" srcId="{8AF0460C-D79E-43B8-A261-1BE83AE5B2C4}" destId="{1E54CC95-44BA-4312-A782-784827627DBF}" srcOrd="2" destOrd="0" presId="urn:microsoft.com/office/officeart/2005/8/layout/arrow2"/>
    <dgm:cxn modelId="{2B7FE696-DDFD-4E6C-89EE-2D4775D46DE4}" type="presParOf" srcId="{8AF0460C-D79E-43B8-A261-1BE83AE5B2C4}" destId="{8FB98B1C-EAD8-4804-9E8A-94F055FE68CD}" srcOrd="3" destOrd="0" presId="urn:microsoft.com/office/officeart/2005/8/layout/arrow2"/>
    <dgm:cxn modelId="{633EACD9-B75F-425D-A993-480D7AAE44AF}" type="presParOf" srcId="{8AF0460C-D79E-43B8-A261-1BE83AE5B2C4}" destId="{BD04F34B-B599-4333-B94B-9991BDE79C12}" srcOrd="4" destOrd="0" presId="urn:microsoft.com/office/officeart/2005/8/layout/arrow2"/>
    <dgm:cxn modelId="{9D257777-EE2F-4022-8FE0-05C23059B769}" type="presParOf" srcId="{8AF0460C-D79E-43B8-A261-1BE83AE5B2C4}" destId="{EA136FAD-FDD5-4BC8-85D6-5833043F1E8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08FFC-E94C-4E48-BAB7-6FEFCA605C7F}">
      <dsp:nvSpPr>
        <dsp:cNvPr id="0" name=""/>
        <dsp:cNvSpPr/>
      </dsp:nvSpPr>
      <dsp:spPr>
        <a:xfrm>
          <a:off x="2131"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34FB1B-5583-455E-885C-7C166732A6ED}">
      <dsp:nvSpPr>
        <dsp:cNvPr id="0" name=""/>
        <dsp:cNvSpPr/>
      </dsp:nvSpPr>
      <dsp:spPr>
        <a:xfrm>
          <a:off x="319667" y="1485560"/>
          <a:ext cx="1511259" cy="1511259"/>
        </a:xfrm>
        <a:prstGeom prst="leftCircularArrow">
          <a:avLst>
            <a:gd name="adj1" fmla="val 1522"/>
            <a:gd name="adj2" fmla="val 180421"/>
            <a:gd name="adj3" fmla="val 396626"/>
            <a:gd name="adj4" fmla="val 7465184"/>
            <a:gd name="adj5" fmla="val 1776"/>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0E753B-AF98-41F9-B337-7F8037B21523}">
      <dsp:nvSpPr>
        <dsp:cNvPr id="0" name=""/>
        <dsp:cNvSpPr/>
      </dsp:nvSpPr>
      <dsp:spPr>
        <a:xfrm>
          <a:off x="222176" y="2493945"/>
          <a:ext cx="880177" cy="3500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Planning</a:t>
          </a:r>
          <a:endParaRPr lang="ko-KR" altLang="en-US" sz="1000" kern="1200" dirty="0"/>
        </a:p>
      </dsp:txBody>
      <dsp:txXfrm>
        <a:off x="232428" y="2504197"/>
        <a:ext cx="859673" cy="329513"/>
      </dsp:txXfrm>
    </dsp:sp>
    <dsp:sp modelId="{A77FDD3E-4985-4D34-8EF3-35509135E1ED}">
      <dsp:nvSpPr>
        <dsp:cNvPr id="0" name=""/>
        <dsp:cNvSpPr/>
      </dsp:nvSpPr>
      <dsp:spPr>
        <a:xfrm>
          <a:off x="1524001" y="1295398"/>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80365A-AA38-4C8F-81D3-02F6AF568046}">
      <dsp:nvSpPr>
        <dsp:cNvPr id="0" name=""/>
        <dsp:cNvSpPr/>
      </dsp:nvSpPr>
      <dsp:spPr>
        <a:xfrm>
          <a:off x="1776602" y="1378656"/>
          <a:ext cx="1131105" cy="1131105"/>
        </a:xfrm>
        <a:prstGeom prst="circularArrow">
          <a:avLst>
            <a:gd name="adj1" fmla="val 2034"/>
            <a:gd name="adj2" fmla="val 243877"/>
            <a:gd name="adj3" fmla="val 19580612"/>
            <a:gd name="adj4" fmla="val 12575511"/>
            <a:gd name="adj5" fmla="val 237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CE9175-0DA5-49B2-8BF6-F925DD485819}">
      <dsp:nvSpPr>
        <dsp:cNvPr id="0" name=""/>
        <dsp:cNvSpPr/>
      </dsp:nvSpPr>
      <dsp:spPr>
        <a:xfrm>
          <a:off x="1431954" y="1677237"/>
          <a:ext cx="880177" cy="35001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Investment</a:t>
          </a:r>
          <a:endParaRPr lang="ko-KR" altLang="en-US" sz="1000" kern="1200" dirty="0"/>
        </a:p>
      </dsp:txBody>
      <dsp:txXfrm>
        <a:off x="1442206" y="1687489"/>
        <a:ext cx="859673" cy="329513"/>
      </dsp:txXfrm>
    </dsp:sp>
    <dsp:sp modelId="{79E3CFCB-C344-44D6-AAD7-58A7C1CC12F6}">
      <dsp:nvSpPr>
        <dsp:cNvPr id="0" name=""/>
        <dsp:cNvSpPr/>
      </dsp:nvSpPr>
      <dsp:spPr>
        <a:xfrm>
          <a:off x="2421688"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D24D5F-0F11-4DF8-ABAD-437DBFC1F49A}">
      <dsp:nvSpPr>
        <dsp:cNvPr id="0" name=""/>
        <dsp:cNvSpPr/>
      </dsp:nvSpPr>
      <dsp:spPr>
        <a:xfrm>
          <a:off x="2994633" y="2105940"/>
          <a:ext cx="1004580" cy="1004580"/>
        </a:xfrm>
        <a:prstGeom prst="leftCircularArrow">
          <a:avLst>
            <a:gd name="adj1" fmla="val 2290"/>
            <a:gd name="adj2" fmla="val 276213"/>
            <a:gd name="adj3" fmla="val 2051724"/>
            <a:gd name="adj4" fmla="val 9024489"/>
            <a:gd name="adj5" fmla="val 267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7C9CB7-01FF-47C7-BCDC-BEB0514630D2}">
      <dsp:nvSpPr>
        <dsp:cNvPr id="0" name=""/>
        <dsp:cNvSpPr/>
      </dsp:nvSpPr>
      <dsp:spPr>
        <a:xfrm>
          <a:off x="2641733" y="2493945"/>
          <a:ext cx="880177" cy="35001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Manufacturing</a:t>
          </a:r>
          <a:endParaRPr lang="ko-KR" altLang="en-US" sz="1000" kern="1200" dirty="0"/>
        </a:p>
      </dsp:txBody>
      <dsp:txXfrm>
        <a:off x="2651985" y="2504197"/>
        <a:ext cx="859673" cy="329513"/>
      </dsp:txXfrm>
    </dsp:sp>
    <dsp:sp modelId="{9DCDE13C-1F8D-4283-A492-6984FA54F470}">
      <dsp:nvSpPr>
        <dsp:cNvPr id="0" name=""/>
        <dsp:cNvSpPr/>
      </dsp:nvSpPr>
      <dsp:spPr>
        <a:xfrm>
          <a:off x="3631467"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9EC157-DEDF-4FF8-82A1-9A8A64C35BEA}">
      <dsp:nvSpPr>
        <dsp:cNvPr id="0" name=""/>
        <dsp:cNvSpPr/>
      </dsp:nvSpPr>
      <dsp:spPr>
        <a:xfrm>
          <a:off x="4196159" y="1378656"/>
          <a:ext cx="1131105" cy="1131105"/>
        </a:xfrm>
        <a:prstGeom prst="circularArrow">
          <a:avLst>
            <a:gd name="adj1" fmla="val 2034"/>
            <a:gd name="adj2" fmla="val 243877"/>
            <a:gd name="adj3" fmla="val 19580612"/>
            <a:gd name="adj4" fmla="val 12575511"/>
            <a:gd name="adj5" fmla="val 237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14ADED-3FC2-4004-9149-225744E6A576}">
      <dsp:nvSpPr>
        <dsp:cNvPr id="0" name=""/>
        <dsp:cNvSpPr/>
      </dsp:nvSpPr>
      <dsp:spPr>
        <a:xfrm>
          <a:off x="3851511" y="1677237"/>
          <a:ext cx="880177" cy="35001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Marketing</a:t>
          </a:r>
          <a:endParaRPr lang="ko-KR" altLang="en-US" sz="1000" kern="1200" dirty="0"/>
        </a:p>
      </dsp:txBody>
      <dsp:txXfrm>
        <a:off x="3861763" y="1687489"/>
        <a:ext cx="859673" cy="329513"/>
      </dsp:txXfrm>
    </dsp:sp>
    <dsp:sp modelId="{08AF238F-19F1-499B-9A0B-18805CF6FDCA}">
      <dsp:nvSpPr>
        <dsp:cNvPr id="0" name=""/>
        <dsp:cNvSpPr/>
      </dsp:nvSpPr>
      <dsp:spPr>
        <a:xfrm>
          <a:off x="4841245"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101DC4-B990-4C20-8AE8-6EC5A402AB1F}">
      <dsp:nvSpPr>
        <dsp:cNvPr id="0" name=""/>
        <dsp:cNvSpPr/>
      </dsp:nvSpPr>
      <dsp:spPr>
        <a:xfrm>
          <a:off x="5061290" y="2493945"/>
          <a:ext cx="880177" cy="35001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Profit</a:t>
          </a:r>
          <a:endParaRPr lang="ko-KR" altLang="en-US" sz="1000" kern="1200" dirty="0"/>
        </a:p>
      </dsp:txBody>
      <dsp:txXfrm>
        <a:off x="5071542" y="2504197"/>
        <a:ext cx="859673" cy="3295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D86AC-F922-4EB0-B0AB-8DD5B76AA1B9}">
      <dsp:nvSpPr>
        <dsp:cNvPr id="0" name=""/>
        <dsp:cNvSpPr/>
      </dsp:nvSpPr>
      <dsp:spPr>
        <a:xfrm>
          <a:off x="0" y="254000"/>
          <a:ext cx="6096000" cy="3810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717D8D-8988-48FF-BB28-909CA714E04C}">
      <dsp:nvSpPr>
        <dsp:cNvPr id="0" name=""/>
        <dsp:cNvSpPr/>
      </dsp:nvSpPr>
      <dsp:spPr>
        <a:xfrm>
          <a:off x="774192" y="2756661"/>
          <a:ext cx="158496" cy="1584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1C84D5-F254-49B7-9D4B-E83F8DC7EC3F}">
      <dsp:nvSpPr>
        <dsp:cNvPr id="0" name=""/>
        <dsp:cNvSpPr/>
      </dsp:nvSpPr>
      <dsp:spPr>
        <a:xfrm>
          <a:off x="853440" y="2835910"/>
          <a:ext cx="1420368" cy="110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84" tIns="0" rIns="0" bIns="0" numCol="1" spcCol="1270" anchor="t" anchorCtr="0">
          <a:noAutofit/>
        </a:bodyPr>
        <a:lstStyle/>
        <a:p>
          <a:pPr marL="0" lvl="0" indent="0" algn="l" defTabSz="1644650" latinLnBrk="1">
            <a:lnSpc>
              <a:spcPct val="90000"/>
            </a:lnSpc>
            <a:spcBef>
              <a:spcPct val="0"/>
            </a:spcBef>
            <a:spcAft>
              <a:spcPct val="35000"/>
            </a:spcAft>
            <a:buNone/>
          </a:pPr>
          <a:r>
            <a:rPr lang="en-US" altLang="ko-KR" sz="3700" kern="1200" dirty="0"/>
            <a:t>$100</a:t>
          </a:r>
          <a:br>
            <a:rPr lang="en-US" altLang="ko-KR" sz="3700" kern="1200" dirty="0"/>
          </a:br>
          <a:r>
            <a:rPr lang="en-US" altLang="ko-KR" sz="3700" kern="1200" dirty="0"/>
            <a:t>today</a:t>
          </a:r>
          <a:endParaRPr lang="ko-KR" altLang="en-US" sz="3700" kern="1200" dirty="0"/>
        </a:p>
      </dsp:txBody>
      <dsp:txXfrm>
        <a:off x="853440" y="2835910"/>
        <a:ext cx="1420368" cy="1101090"/>
      </dsp:txXfrm>
    </dsp:sp>
    <dsp:sp modelId="{1E54CC95-44BA-4312-A782-784827627DBF}">
      <dsp:nvSpPr>
        <dsp:cNvPr id="0" name=""/>
        <dsp:cNvSpPr/>
      </dsp:nvSpPr>
      <dsp:spPr>
        <a:xfrm>
          <a:off x="2173224" y="1721103"/>
          <a:ext cx="286512" cy="28651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B98B1C-EAD8-4804-9E8A-94F055FE68CD}">
      <dsp:nvSpPr>
        <dsp:cNvPr id="0" name=""/>
        <dsp:cNvSpPr/>
      </dsp:nvSpPr>
      <dsp:spPr>
        <a:xfrm>
          <a:off x="2316480" y="1864359"/>
          <a:ext cx="1463040" cy="207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17" tIns="0" rIns="0" bIns="0" numCol="1" spcCol="1270" anchor="t" anchorCtr="0">
          <a:noAutofit/>
        </a:bodyPr>
        <a:lstStyle/>
        <a:p>
          <a:pPr marL="0" lvl="0" indent="0" algn="l" defTabSz="1644650" latinLnBrk="1">
            <a:lnSpc>
              <a:spcPct val="90000"/>
            </a:lnSpc>
            <a:spcBef>
              <a:spcPct val="0"/>
            </a:spcBef>
            <a:spcAft>
              <a:spcPct val="35000"/>
            </a:spcAft>
            <a:buNone/>
          </a:pPr>
          <a:r>
            <a:rPr lang="en-US" altLang="ko-KR" sz="3700" kern="1200" dirty="0"/>
            <a:t>$110</a:t>
          </a:r>
          <a:br>
            <a:rPr lang="en-US" altLang="ko-KR" sz="3700" kern="1200" dirty="0"/>
          </a:br>
          <a:r>
            <a:rPr lang="en-US" altLang="ko-KR" sz="3700" kern="1200" dirty="0"/>
            <a:t>one</a:t>
          </a:r>
          <a:br>
            <a:rPr lang="en-US" altLang="ko-KR" sz="3700" kern="1200" dirty="0"/>
          </a:br>
          <a:r>
            <a:rPr lang="en-US" altLang="ko-KR" sz="3700" kern="1200" dirty="0"/>
            <a:t>year</a:t>
          </a:r>
          <a:br>
            <a:rPr lang="en-US" altLang="ko-KR" sz="3700" kern="1200" dirty="0"/>
          </a:br>
          <a:r>
            <a:rPr lang="en-US" altLang="ko-KR" sz="3700" kern="1200" dirty="0"/>
            <a:t>later</a:t>
          </a:r>
          <a:endParaRPr lang="ko-KR" altLang="en-US" sz="3700" kern="1200" dirty="0"/>
        </a:p>
      </dsp:txBody>
      <dsp:txXfrm>
        <a:off x="2316480" y="1864359"/>
        <a:ext cx="1463040" cy="2072640"/>
      </dsp:txXfrm>
    </dsp:sp>
    <dsp:sp modelId="{BD04F34B-B599-4333-B94B-9991BDE79C12}">
      <dsp:nvSpPr>
        <dsp:cNvPr id="0" name=""/>
        <dsp:cNvSpPr/>
      </dsp:nvSpPr>
      <dsp:spPr>
        <a:xfrm>
          <a:off x="3855720" y="1090929"/>
          <a:ext cx="396240" cy="3962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136FAD-FDD5-4BC8-85D6-5833043F1E85}">
      <dsp:nvSpPr>
        <dsp:cNvPr id="0" name=""/>
        <dsp:cNvSpPr/>
      </dsp:nvSpPr>
      <dsp:spPr>
        <a:xfrm>
          <a:off x="4053840" y="1289049"/>
          <a:ext cx="1463040" cy="2647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959" tIns="0" rIns="0" bIns="0" numCol="1" spcCol="1270" anchor="t" anchorCtr="0">
          <a:noAutofit/>
        </a:bodyPr>
        <a:lstStyle/>
        <a:p>
          <a:pPr marL="0" lvl="0" indent="0" algn="l" defTabSz="1644650" latinLnBrk="1">
            <a:lnSpc>
              <a:spcPct val="90000"/>
            </a:lnSpc>
            <a:spcBef>
              <a:spcPct val="0"/>
            </a:spcBef>
            <a:spcAft>
              <a:spcPct val="35000"/>
            </a:spcAft>
            <a:buNone/>
          </a:pPr>
          <a:r>
            <a:rPr lang="en-US" altLang="ko-KR" sz="3700" kern="1200" dirty="0"/>
            <a:t>$121</a:t>
          </a:r>
          <a:br>
            <a:rPr lang="en-US" altLang="ko-KR" sz="3700" kern="1200" dirty="0"/>
          </a:br>
          <a:r>
            <a:rPr lang="en-US" altLang="ko-KR" sz="3700" kern="1200" dirty="0"/>
            <a:t>two</a:t>
          </a:r>
          <a:br>
            <a:rPr lang="en-US" altLang="ko-KR" sz="3700" kern="1200" dirty="0"/>
          </a:br>
          <a:r>
            <a:rPr lang="en-US" altLang="ko-KR" sz="3700" kern="1200" dirty="0"/>
            <a:t>years</a:t>
          </a:r>
          <a:br>
            <a:rPr lang="en-US" altLang="ko-KR" sz="3700" kern="1200" dirty="0"/>
          </a:br>
          <a:r>
            <a:rPr lang="en-US" altLang="ko-KR" sz="3700" kern="1200" dirty="0"/>
            <a:t>later</a:t>
          </a:r>
          <a:endParaRPr lang="ko-KR" altLang="en-US" sz="3700" kern="1200" dirty="0"/>
        </a:p>
      </dsp:txBody>
      <dsp:txXfrm>
        <a:off x="4053840" y="1289049"/>
        <a:ext cx="1463040" cy="26479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653F83-B46C-4EA8-AB38-D1A4421804CA}"/>
              </a:ext>
            </a:extLst>
          </p:cNvPr>
          <p:cNvSpPr>
            <a:spLocks noGrp="1"/>
          </p:cNvSpPr>
          <p:nvPr>
            <p:ph type="hdr" sz="quarter"/>
          </p:nvPr>
        </p:nvSpPr>
        <p:spPr>
          <a:xfrm>
            <a:off x="0" y="0"/>
            <a:ext cx="4029075" cy="352425"/>
          </a:xfrm>
          <a:prstGeom prst="rect">
            <a:avLst/>
          </a:prstGeom>
        </p:spPr>
        <p:txBody>
          <a:bodyPr vert="horz" lIns="93177" tIns="46589" rIns="93177" bIns="46589"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51A82021-0D7A-4354-BCAD-63D6119BE9BC}"/>
              </a:ext>
            </a:extLst>
          </p:cNvPr>
          <p:cNvSpPr>
            <a:spLocks noGrp="1"/>
          </p:cNvSpPr>
          <p:nvPr>
            <p:ph type="dt" sz="quarter" idx="1"/>
          </p:nvPr>
        </p:nvSpPr>
        <p:spPr>
          <a:xfrm>
            <a:off x="5265738" y="0"/>
            <a:ext cx="4029075" cy="352425"/>
          </a:xfrm>
          <a:prstGeom prst="rect">
            <a:avLst/>
          </a:prstGeom>
        </p:spPr>
        <p:txBody>
          <a:bodyPr vert="horz" lIns="93177" tIns="46589" rIns="93177" bIns="46589" rtlCol="0"/>
          <a:lstStyle>
            <a:lvl1pPr algn="r" eaLnBrk="1" hangingPunct="1">
              <a:defRPr sz="1200">
                <a:latin typeface="Arial" charset="0"/>
              </a:defRPr>
            </a:lvl1pPr>
          </a:lstStyle>
          <a:p>
            <a:pPr>
              <a:defRPr/>
            </a:pPr>
            <a:fld id="{D911053B-5B10-459F-A799-B1487DFF6FF6}" type="datetimeFigureOut">
              <a:rPr lang="en-US"/>
              <a:pPr>
                <a:defRPr/>
              </a:pPr>
              <a:t>6/9/2026</a:t>
            </a:fld>
            <a:endParaRPr lang="en-US"/>
          </a:p>
        </p:txBody>
      </p:sp>
      <p:sp>
        <p:nvSpPr>
          <p:cNvPr id="4" name="Footer Placeholder 3">
            <a:extLst>
              <a:ext uri="{FF2B5EF4-FFF2-40B4-BE49-F238E27FC236}">
                <a16:creationId xmlns:a16="http://schemas.microsoft.com/office/drawing/2014/main" id="{FC8C17A4-7B27-4272-9426-BD7962A65E06}"/>
              </a:ext>
            </a:extLst>
          </p:cNvPr>
          <p:cNvSpPr>
            <a:spLocks noGrp="1"/>
          </p:cNvSpPr>
          <p:nvPr>
            <p:ph type="ftr" sz="quarter" idx="2"/>
          </p:nvPr>
        </p:nvSpPr>
        <p:spPr>
          <a:xfrm>
            <a:off x="0" y="6657975"/>
            <a:ext cx="4029075" cy="352425"/>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B0FE6B26-4AF0-4785-88E8-ADF49F077DE6}"/>
              </a:ext>
            </a:extLst>
          </p:cNvPr>
          <p:cNvSpPr>
            <a:spLocks noGrp="1"/>
          </p:cNvSpPr>
          <p:nvPr>
            <p:ph type="sldNum" sz="quarter" idx="3"/>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pPr>
              <a:defRPr/>
            </a:pPr>
            <a:fld id="{360D3BD4-3C1A-4228-965E-16D65A4C0F10}"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EFDE08A-9283-4161-B78D-FC188E15C9A0}"/>
              </a:ext>
            </a:extLst>
          </p:cNvPr>
          <p:cNvSpPr>
            <a:spLocks noGrp="1" noChangeArrowheads="1"/>
          </p:cNvSpPr>
          <p:nvPr>
            <p:ph type="hdr" sz="quarter"/>
          </p:nvPr>
        </p:nvSpPr>
        <p:spPr bwMode="auto">
          <a:xfrm>
            <a:off x="0"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5" name="Rectangle 3">
            <a:extLst>
              <a:ext uri="{FF2B5EF4-FFF2-40B4-BE49-F238E27FC236}">
                <a16:creationId xmlns:a16="http://schemas.microsoft.com/office/drawing/2014/main" id="{760645C5-F057-4CFD-A7A6-93D39B46ABA3}"/>
              </a:ext>
            </a:extLst>
          </p:cNvPr>
          <p:cNvSpPr>
            <a:spLocks noGrp="1" noChangeArrowheads="1"/>
          </p:cNvSpPr>
          <p:nvPr>
            <p:ph type="dt" idx="1"/>
          </p:nvPr>
        </p:nvSpPr>
        <p:spPr bwMode="auto">
          <a:xfrm>
            <a:off x="5267325"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a:extLst>
              <a:ext uri="{FF2B5EF4-FFF2-40B4-BE49-F238E27FC236}">
                <a16:creationId xmlns:a16="http://schemas.microsoft.com/office/drawing/2014/main" id="{C4F77A50-4000-40E2-A98F-BA8072D4EA90}"/>
              </a:ext>
            </a:extLst>
          </p:cNvPr>
          <p:cNvSpPr>
            <a:spLocks noGrp="1" noChangeArrowheads="1"/>
          </p:cNvSpPr>
          <p:nvPr>
            <p:ph type="body" sz="quarter" idx="3"/>
          </p:nvPr>
        </p:nvSpPr>
        <p:spPr bwMode="auto">
          <a:xfrm>
            <a:off x="1239838" y="3330575"/>
            <a:ext cx="6816725" cy="31543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558" name="Rectangle 6">
            <a:extLst>
              <a:ext uri="{FF2B5EF4-FFF2-40B4-BE49-F238E27FC236}">
                <a16:creationId xmlns:a16="http://schemas.microsoft.com/office/drawing/2014/main" id="{530E1A0E-D69E-452F-A221-0F8B998CCB11}"/>
              </a:ext>
            </a:extLst>
          </p:cNvPr>
          <p:cNvSpPr>
            <a:spLocks noGrp="1" noChangeArrowheads="1"/>
          </p:cNvSpPr>
          <p:nvPr>
            <p:ph type="ftr" sz="quarter" idx="4"/>
          </p:nvPr>
        </p:nvSpPr>
        <p:spPr bwMode="auto">
          <a:xfrm>
            <a:off x="0"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9" name="Rectangle 7">
            <a:extLst>
              <a:ext uri="{FF2B5EF4-FFF2-40B4-BE49-F238E27FC236}">
                <a16:creationId xmlns:a16="http://schemas.microsoft.com/office/drawing/2014/main" id="{8E5AAD29-53DB-405A-AD79-F3210AF79DEB}"/>
              </a:ext>
            </a:extLst>
          </p:cNvPr>
          <p:cNvSpPr>
            <a:spLocks noGrp="1" noChangeArrowheads="1"/>
          </p:cNvSpPr>
          <p:nvPr>
            <p:ph type="sldNum" sz="quarter" idx="5"/>
          </p:nvPr>
        </p:nvSpPr>
        <p:spPr bwMode="auto">
          <a:xfrm>
            <a:off x="5267325"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03FF2CB8-45E2-42E8-B447-C78BBAE7196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3A9386-99A7-4B26-91C7-70375AB048CA}" type="slidenum">
              <a:rPr lang="en-US" altLang="en-US" smtClean="0">
                <a:latin typeface="Times New Roman" panose="02020603050405020304" pitchFamily="18" charset="0"/>
              </a:rPr>
              <a:pPr/>
              <a:t>16</a:t>
            </a:fld>
            <a:endParaRPr lang="en-US"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58AFC9-4173-4679-A64D-7E513A60D95D}" type="slidenum">
              <a:rPr lang="en-US" altLang="en-US" smtClean="0">
                <a:latin typeface="Times New Roman" panose="02020603050405020304" pitchFamily="18" charset="0"/>
              </a:rPr>
              <a:pPr/>
              <a:t>21</a:t>
            </a:fld>
            <a:endParaRPr lang="en-US"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A2750F-CE79-4522-8F2E-FB7E9B2C3525}" type="slidenum">
              <a:rPr lang="en-US" altLang="en-US" smtClean="0">
                <a:latin typeface="Times New Roman" panose="02020603050405020304" pitchFamily="18" charset="0"/>
              </a:rPr>
              <a:pPr/>
              <a:t>22</a:t>
            </a:fld>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4D7C93-DD33-484E-975E-377798CFF7BC}" type="slidenum">
              <a:rPr lang="en-US" altLang="en-US" smtClean="0">
                <a:latin typeface="Times New Roman" panose="02020603050405020304" pitchFamily="18" charset="0"/>
              </a:rPr>
              <a:pPr/>
              <a:t>24</a:t>
            </a:fld>
            <a:endParaRPr lang="en-US" altLang="en-US">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7A7BA6-1E25-4EE5-813A-DDC63950C27E}" type="slidenum">
              <a:rPr lang="en-US" altLang="en-US" smtClean="0">
                <a:latin typeface="Times New Roman" panose="02020603050405020304" pitchFamily="18" charset="0"/>
              </a:rPr>
              <a:pPr/>
              <a:t>25</a:t>
            </a:fld>
            <a:endParaRPr lang="en-US"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E4B74B-AF3A-4797-BAD3-E3322C3E11C9}" type="slidenum">
              <a:rPr lang="en-US" altLang="en-US" smtClean="0">
                <a:latin typeface="Times New Roman" panose="02020603050405020304" pitchFamily="18" charset="0"/>
              </a:rPr>
              <a:pPr/>
              <a:t>27</a:t>
            </a:fld>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03F8B9-C69E-413D-BBA2-EDA4B9E57740}" type="slidenum">
              <a:rPr lang="en-US" altLang="en-US" smtClean="0">
                <a:latin typeface="Times New Roman" panose="02020603050405020304" pitchFamily="18" charset="0"/>
              </a:rPr>
              <a:pPr/>
              <a:t>28</a:t>
            </a:fld>
            <a:endParaRPr lang="en-US" altLang="en-US">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8860489-14D0-4995-916A-08A546407EE9}" type="slidenum">
              <a:rPr lang="en-US" altLang="en-US" smtClean="0">
                <a:latin typeface="Times New Roman" panose="02020603050405020304" pitchFamily="18" charset="0"/>
              </a:rPr>
              <a:pPr/>
              <a:t>29</a:t>
            </a:fld>
            <a:endParaRPr lang="en-US" altLang="en-US">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D17A7E7-30C1-4927-9D85-BC9F25F14CD1}" type="slidenum">
              <a:rPr lang="en-US" altLang="en-US" smtClean="0">
                <a:latin typeface="Times New Roman" panose="02020603050405020304" pitchFamily="18" charset="0"/>
              </a:rPr>
              <a:pPr/>
              <a:t>30</a:t>
            </a:fld>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6th ed, Pearson (c) 2015</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1ED877EE-74A3-420F-A91F-97DDCAEC94A8}" type="slidenum">
              <a:rPr lang="en-US" altLang="en-US"/>
              <a:pPr>
                <a:defRPr/>
              </a:pPr>
              <a:t>‹#›</a:t>
            </a:fld>
            <a:endParaRPr lang="en-US" altLang="en-US"/>
          </a:p>
        </p:txBody>
      </p:sp>
    </p:spTree>
    <p:extLst>
      <p:ext uri="{BB962C8B-B14F-4D97-AF65-F5344CB8AC3E}">
        <p14:creationId xmlns:p14="http://schemas.microsoft.com/office/powerpoint/2010/main" val="39753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474F69D6-28AA-4CDA-AA86-30507D593385}" type="slidenum">
              <a:rPr lang="en-US" altLang="en-US"/>
              <a:pPr>
                <a:defRPr/>
              </a:pPr>
              <a:t>‹#›</a:t>
            </a:fld>
            <a:endParaRPr lang="en-US" altLang="en-US"/>
          </a:p>
        </p:txBody>
      </p:sp>
    </p:spTree>
    <p:extLst>
      <p:ext uri="{BB962C8B-B14F-4D97-AF65-F5344CB8AC3E}">
        <p14:creationId xmlns:p14="http://schemas.microsoft.com/office/powerpoint/2010/main" val="240384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5C7E861F-B774-459B-8031-6E67FA311382}" type="slidenum">
              <a:rPr lang="en-US" altLang="en-US"/>
              <a:pPr>
                <a:defRPr/>
              </a:pPr>
              <a:t>‹#›</a:t>
            </a:fld>
            <a:endParaRPr lang="en-US" altLang="en-US"/>
          </a:p>
        </p:txBody>
      </p:sp>
    </p:spTree>
    <p:extLst>
      <p:ext uri="{BB962C8B-B14F-4D97-AF65-F5344CB8AC3E}">
        <p14:creationId xmlns:p14="http://schemas.microsoft.com/office/powerpoint/2010/main" val="451574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0725"/>
          </a:xfrm>
        </p:spPr>
        <p:txBody>
          <a:bodyPr rtlCol="0">
            <a:normAutofit/>
          </a:bodyPr>
          <a:lstStyle/>
          <a:p>
            <a:pPr lvl="0"/>
            <a:r>
              <a:rPr lang="en-US" noProof="0"/>
              <a:t>Click icon to add table</a:t>
            </a:r>
          </a:p>
        </p:txBody>
      </p:sp>
      <p:sp>
        <p:nvSpPr>
          <p:cNvPr id="4" name="Date Placeholder 3"/>
          <p:cNvSpPr>
            <a:spLocks noGrp="1"/>
          </p:cNvSpPr>
          <p:nvPr>
            <p:ph type="dt" sz="half" idx="10"/>
          </p:nvPr>
        </p:nvSpPr>
        <p:spPr>
          <a:xfrm>
            <a:off x="457200" y="6243638"/>
            <a:ext cx="2133600" cy="457200"/>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243638"/>
            <a:ext cx="2133600" cy="457200"/>
          </a:xfrm>
          <a:prstGeom prst="rect">
            <a:avLst/>
          </a:prstGeom>
        </p:spPr>
        <p:txBody>
          <a:bodyPr/>
          <a:lstStyle>
            <a:lvl1pPr eaLnBrk="1" hangingPunct="1">
              <a:defRPr>
                <a:latin typeface="Arial" charset="0"/>
              </a:defRPr>
            </a:lvl1pPr>
          </a:lstStyle>
          <a:p>
            <a:pPr>
              <a:defRPr/>
            </a:pPr>
            <a:fld id="{76B34010-9EBC-4721-ADE5-FE299B4FA5BC}" type="slidenum">
              <a:rPr lang="en-US" altLang="en-US"/>
              <a:pPr>
                <a:defRPr/>
              </a:pPr>
              <a:t>‹#›</a:t>
            </a:fld>
            <a:endParaRPr lang="en-US" altLang="en-US"/>
          </a:p>
        </p:txBody>
      </p:sp>
    </p:spTree>
    <p:extLst>
      <p:ext uri="{BB962C8B-B14F-4D97-AF65-F5344CB8AC3E}">
        <p14:creationId xmlns:p14="http://schemas.microsoft.com/office/powerpoint/2010/main" val="1777936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endParaRPr lang="en-US" noProof="0"/>
          </a:p>
        </p:txBody>
      </p:sp>
      <p:sp>
        <p:nvSpPr>
          <p:cNvPr id="5" name="Rectangle 4">
            <a:extLst>
              <a:ext uri="{FF2B5EF4-FFF2-40B4-BE49-F238E27FC236}">
                <a16:creationId xmlns:a16="http://schemas.microsoft.com/office/drawing/2014/main" id="{13050FE7-F06D-447B-A8CC-7D43F4C80FAE}"/>
              </a:ext>
            </a:extLst>
          </p:cNvPr>
          <p:cNvSpPr>
            <a:spLocks noGrp="1" noChangeArrowheads="1"/>
          </p:cNvSpPr>
          <p:nvPr>
            <p:ph type="dt" sz="half" idx="10"/>
          </p:nvPr>
        </p:nvSpPr>
        <p:spPr>
          <a:xfrm>
            <a:off x="0" y="0"/>
            <a:ext cx="0" cy="0"/>
          </a:xfrm>
        </p:spPr>
        <p:txBody>
          <a:bodyPr/>
          <a:lstStyle>
            <a:lvl1pPr eaLnBrk="1" hangingPunct="1">
              <a:defRPr>
                <a:latin typeface="Arial" charset="0"/>
              </a:defRPr>
            </a:lvl1pPr>
          </a:lstStyle>
          <a:p>
            <a:pPr>
              <a:defRPr/>
            </a:pPr>
            <a:endParaRPr lang="en-US" altLang="en-US"/>
          </a:p>
        </p:txBody>
      </p:sp>
      <p:sp>
        <p:nvSpPr>
          <p:cNvPr id="6" name="Rectangle 5">
            <a:extLst>
              <a:ext uri="{FF2B5EF4-FFF2-40B4-BE49-F238E27FC236}">
                <a16:creationId xmlns:a16="http://schemas.microsoft.com/office/drawing/2014/main" id="{52315EA2-F631-4EF0-AED1-B4C45DE647EA}"/>
              </a:ext>
            </a:extLst>
          </p:cNvPr>
          <p:cNvSpPr>
            <a:spLocks noGrp="1" noChangeArrowheads="1"/>
          </p:cNvSpPr>
          <p:nvPr>
            <p:ph type="ftr" sz="quarter" idx="11"/>
          </p:nvPr>
        </p:nvSpPr>
        <p:spPr>
          <a:xfrm>
            <a:off x="0" y="0"/>
            <a:ext cx="0" cy="0"/>
          </a:xfr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Rectangle 6">
            <a:extLst>
              <a:ext uri="{FF2B5EF4-FFF2-40B4-BE49-F238E27FC236}">
                <a16:creationId xmlns:a16="http://schemas.microsoft.com/office/drawing/2014/main" id="{1EE06EF4-8EF8-4E8F-BD1D-072F11644D42}"/>
              </a:ext>
            </a:extLst>
          </p:cNvPr>
          <p:cNvSpPr>
            <a:spLocks noGrp="1" noChangeArrowheads="1"/>
          </p:cNvSpPr>
          <p:nvPr>
            <p:ph type="sldNum" sz="quarter" idx="12"/>
          </p:nvPr>
        </p:nvSpPr>
        <p:spPr>
          <a:xfrm>
            <a:off x="0" y="0"/>
            <a:ext cx="0" cy="0"/>
          </a:xfrm>
        </p:spPr>
        <p:txBody>
          <a:bodyPr/>
          <a:lstStyle>
            <a:lvl1pPr eaLnBrk="1" hangingPunct="1">
              <a:defRPr>
                <a:latin typeface="Arial" charset="0"/>
              </a:defRPr>
            </a:lvl1pPr>
          </a:lstStyle>
          <a:p>
            <a:pPr>
              <a:defRPr/>
            </a:pPr>
            <a:fld id="{FC12BFDF-41CF-4D02-935C-D050E43FB5F6}" type="slidenum">
              <a:rPr lang="en-US" altLang="en-US"/>
              <a:pPr>
                <a:defRPr/>
              </a:pPr>
              <a:t>‹#›</a:t>
            </a:fld>
            <a:endParaRPr lang="en-US" altLang="en-US"/>
          </a:p>
        </p:txBody>
      </p:sp>
    </p:spTree>
    <p:extLst>
      <p:ext uri="{BB962C8B-B14F-4D97-AF65-F5344CB8AC3E}">
        <p14:creationId xmlns:p14="http://schemas.microsoft.com/office/powerpoint/2010/main" val="3707748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DEDC379-0A18-4465-812E-D3A9D89761DA}" type="slidenum">
              <a:rPr lang="en-US" altLang="en-US"/>
              <a:pPr>
                <a:defRPr/>
              </a:pPr>
              <a:t>‹#›</a:t>
            </a:fld>
            <a:endParaRPr lang="en-US" altLang="en-US"/>
          </a:p>
        </p:txBody>
      </p:sp>
    </p:spTree>
    <p:extLst>
      <p:ext uri="{BB962C8B-B14F-4D97-AF65-F5344CB8AC3E}">
        <p14:creationId xmlns:p14="http://schemas.microsoft.com/office/powerpoint/2010/main" val="661141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3C34F79-3CBD-401E-B773-7F0DCD514A0E}" type="slidenum">
              <a:rPr lang="en-US" altLang="en-US"/>
              <a:pPr>
                <a:defRPr/>
              </a:pPr>
              <a:t>‹#›</a:t>
            </a:fld>
            <a:endParaRPr lang="en-US" altLang="en-US"/>
          </a:p>
        </p:txBody>
      </p:sp>
    </p:spTree>
    <p:extLst>
      <p:ext uri="{BB962C8B-B14F-4D97-AF65-F5344CB8AC3E}">
        <p14:creationId xmlns:p14="http://schemas.microsoft.com/office/powerpoint/2010/main" val="113194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E543BB43-DA22-45A3-84D1-59BB2F15C59A}" type="slidenum">
              <a:rPr lang="en-US" altLang="en-US"/>
              <a:pPr>
                <a:defRPr/>
              </a:pPr>
              <a:t>‹#›</a:t>
            </a:fld>
            <a:endParaRPr lang="en-US" altLang="en-US"/>
          </a:p>
        </p:txBody>
      </p:sp>
    </p:spTree>
    <p:extLst>
      <p:ext uri="{BB962C8B-B14F-4D97-AF65-F5344CB8AC3E}">
        <p14:creationId xmlns:p14="http://schemas.microsoft.com/office/powerpoint/2010/main" val="1689067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BA68895-6D6E-42F4-826F-E7EEA37B9A93}" type="slidenum">
              <a:rPr lang="en-US" altLang="en-US"/>
              <a:pPr>
                <a:defRPr/>
              </a:pPr>
              <a:t>‹#›</a:t>
            </a:fld>
            <a:endParaRPr lang="en-US" altLang="en-US"/>
          </a:p>
        </p:txBody>
      </p:sp>
    </p:spTree>
    <p:extLst>
      <p:ext uri="{BB962C8B-B14F-4D97-AF65-F5344CB8AC3E}">
        <p14:creationId xmlns:p14="http://schemas.microsoft.com/office/powerpoint/2010/main" val="4154885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1BC2934-1C37-4564-A5E4-1951EA3DFF06}" type="slidenum">
              <a:rPr lang="en-US" altLang="en-US"/>
              <a:pPr>
                <a:defRPr/>
              </a:pPr>
              <a:t>‹#›</a:t>
            </a:fld>
            <a:endParaRPr lang="en-US" altLang="en-US"/>
          </a:p>
        </p:txBody>
      </p:sp>
    </p:spTree>
    <p:extLst>
      <p:ext uri="{BB962C8B-B14F-4D97-AF65-F5344CB8AC3E}">
        <p14:creationId xmlns:p14="http://schemas.microsoft.com/office/powerpoint/2010/main" val="125067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3562DB3-F45F-49AA-8E59-C26902CF8117}" type="slidenum">
              <a:rPr lang="en-US" altLang="en-US"/>
              <a:pPr>
                <a:defRPr/>
              </a:pPr>
              <a:t>‹#›</a:t>
            </a:fld>
            <a:endParaRPr lang="en-US" altLang="en-US"/>
          </a:p>
        </p:txBody>
      </p:sp>
    </p:spTree>
    <p:extLst>
      <p:ext uri="{BB962C8B-B14F-4D97-AF65-F5344CB8AC3E}">
        <p14:creationId xmlns:p14="http://schemas.microsoft.com/office/powerpoint/2010/main" val="3015072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6E17D27E-E3C5-4438-AF24-A95157686E8F}" type="slidenum">
              <a:rPr lang="en-US" altLang="en-US"/>
              <a:pPr>
                <a:defRPr/>
              </a:pPr>
              <a:t>‹#›</a:t>
            </a:fld>
            <a:endParaRPr lang="en-US" altLang="en-US"/>
          </a:p>
        </p:txBody>
      </p:sp>
    </p:spTree>
    <p:extLst>
      <p:ext uri="{BB962C8B-B14F-4D97-AF65-F5344CB8AC3E}">
        <p14:creationId xmlns:p14="http://schemas.microsoft.com/office/powerpoint/2010/main" val="172101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C8D4E67-E62C-4EA9-AC91-ECFA5818A64C}" type="slidenum">
              <a:rPr lang="en-US" altLang="en-US"/>
              <a:pPr>
                <a:defRPr/>
              </a:pPr>
              <a:t>‹#›</a:t>
            </a:fld>
            <a:endParaRPr lang="en-US" altLang="en-US"/>
          </a:p>
        </p:txBody>
      </p:sp>
    </p:spTree>
    <p:extLst>
      <p:ext uri="{BB962C8B-B14F-4D97-AF65-F5344CB8AC3E}">
        <p14:creationId xmlns:p14="http://schemas.microsoft.com/office/powerpoint/2010/main" val="1984530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5"/>
          <p:cNvSpPr>
            <a:spLocks noChangeArrowheads="1"/>
          </p:cNvSpPr>
          <p:nvPr/>
        </p:nvSpPr>
        <p:spPr bwMode="gray">
          <a:xfrm>
            <a:off x="0" y="6403975"/>
            <a:ext cx="9153525" cy="457200"/>
          </a:xfrm>
          <a:prstGeom prst="rect">
            <a:avLst/>
          </a:prstGeom>
          <a:solidFill>
            <a:srgbClr val="263B94"/>
          </a:solidFill>
          <a:ln w="9525">
            <a:solidFill>
              <a:srgbClr val="263B94"/>
            </a:solidFill>
            <a:miter lim="800000"/>
            <a:headEnd/>
            <a:tailEnd/>
          </a:ln>
        </p:spPr>
        <p:txBody>
          <a:bodyPr wrap="none" lIns="0" tIns="0" rIns="0" bIns="0" anchor="ct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emreu@bilkent.edu.t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ctrTitle"/>
          </p:nvPr>
        </p:nvSpPr>
        <p:spPr/>
        <p:txBody>
          <a:bodyPr/>
          <a:lstStyle/>
          <a:p>
            <a:pPr eaLnBrk="1" hangingPunct="1"/>
            <a:r>
              <a:rPr lang="tr-TR" altLang="en-US" dirty="0"/>
              <a:t>IE 342- Engineering Economic Analysis</a:t>
            </a:r>
          </a:p>
        </p:txBody>
      </p:sp>
      <p:sp>
        <p:nvSpPr>
          <p:cNvPr id="5123" name="Subtitle 2"/>
          <p:cNvSpPr>
            <a:spLocks noGrp="1" noChangeArrowheads="1"/>
          </p:cNvSpPr>
          <p:nvPr>
            <p:ph type="subTitle" idx="1"/>
          </p:nvPr>
        </p:nvSpPr>
        <p:spPr/>
        <p:txBody>
          <a:bodyPr rtlCol="0">
            <a:normAutofit/>
          </a:bodyPr>
          <a:lstStyle/>
          <a:p>
            <a:pPr algn="r" eaLnBrk="1" fontAlgn="auto" hangingPunct="1">
              <a:spcAft>
                <a:spcPts val="0"/>
              </a:spcAft>
              <a:defRPr/>
            </a:pPr>
            <a:r>
              <a:rPr lang="en-US" altLang="en-US" dirty="0"/>
              <a:t>2026</a:t>
            </a:r>
            <a:r>
              <a:rPr lang="tr-TR" altLang="en-US" dirty="0"/>
              <a:t> </a:t>
            </a:r>
            <a:r>
              <a:rPr lang="en-US" altLang="en-US" dirty="0"/>
              <a:t>Summer </a:t>
            </a:r>
            <a:r>
              <a:rPr lang="tr-TR" altLang="en-US" dirty="0"/>
              <a:t>Semester</a:t>
            </a:r>
          </a:p>
          <a:p>
            <a:pPr algn="r" eaLnBrk="1" fontAlgn="auto" hangingPunct="1">
              <a:spcAft>
                <a:spcPts val="0"/>
              </a:spcAft>
              <a:defRPr/>
            </a:pPr>
            <a:endParaRPr lang="tr-TR"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noChangeArrowheads="1"/>
          </p:cNvSpPr>
          <p:nvPr>
            <p:ph type="title"/>
          </p:nvPr>
        </p:nvSpPr>
        <p:spPr/>
        <p:txBody>
          <a:bodyPr/>
          <a:lstStyle/>
          <a:p>
            <a:pPr eaLnBrk="1" hangingPunct="1"/>
            <a:r>
              <a:rPr lang="tr-TR" altLang="en-US"/>
              <a:t>Tentative Course Outline:</a:t>
            </a:r>
          </a:p>
        </p:txBody>
      </p:sp>
      <p:sp>
        <p:nvSpPr>
          <p:cNvPr id="26627" name="Content Placeholder 2"/>
          <p:cNvSpPr>
            <a:spLocks noGrp="1" noChangeArrowheads="1"/>
          </p:cNvSpPr>
          <p:nvPr>
            <p:ph idx="1"/>
          </p:nvPr>
        </p:nvSpPr>
        <p:spPr/>
        <p:txBody>
          <a:bodyPr/>
          <a:lstStyle/>
          <a:p>
            <a:pPr eaLnBrk="1" hangingPunct="1"/>
            <a:r>
              <a:rPr lang="en-US" altLang="en-US" sz="1600"/>
              <a:t>Ch.5: Variations of Present Worth Analysis</a:t>
            </a:r>
            <a:endParaRPr lang="tr-TR" altLang="en-US" sz="1600"/>
          </a:p>
          <a:p>
            <a:pPr eaLnBrk="1" hangingPunct="1"/>
            <a:r>
              <a:rPr lang="en-US" altLang="en-US" sz="1600"/>
              <a:t>Ch.5: Comparing Mutually Exclusive Alternatives</a:t>
            </a:r>
            <a:endParaRPr lang="tr-TR" altLang="en-US" sz="1600"/>
          </a:p>
          <a:p>
            <a:pPr eaLnBrk="1" hangingPunct="1"/>
            <a:r>
              <a:rPr lang="en-US" altLang="en-US" sz="1600"/>
              <a:t>Ch.6: Annual Equivalent Worth Criterion</a:t>
            </a:r>
            <a:endParaRPr lang="tr-TR" altLang="en-US" sz="1600"/>
          </a:p>
          <a:p>
            <a:pPr eaLnBrk="1" hangingPunct="1"/>
            <a:r>
              <a:rPr lang="en-US" altLang="en-US" sz="1600"/>
              <a:t>Ch.6: Applying Annual Worth Analysis </a:t>
            </a:r>
            <a:endParaRPr lang="tr-TR" altLang="en-US" sz="1600"/>
          </a:p>
          <a:p>
            <a:pPr eaLnBrk="1" hangingPunct="1"/>
            <a:r>
              <a:rPr lang="en-US" altLang="en-US" sz="1600"/>
              <a:t>Ch.7: Rate of Return Analysis</a:t>
            </a:r>
            <a:endParaRPr lang="tr-TR" altLang="en-US" sz="1600"/>
          </a:p>
          <a:p>
            <a:pPr eaLnBrk="1" hangingPunct="1"/>
            <a:r>
              <a:rPr lang="en-US" altLang="en-US" sz="1600"/>
              <a:t>Ch.7: Finding RoR</a:t>
            </a:r>
            <a:endParaRPr lang="tr-TR" altLang="en-US" sz="1600"/>
          </a:p>
          <a:p>
            <a:pPr eaLnBrk="1" hangingPunct="1"/>
            <a:r>
              <a:rPr lang="en-US" altLang="en-US" sz="1600"/>
              <a:t>Ch.7: Internal Rate of Return Criterion</a:t>
            </a:r>
            <a:endParaRPr lang="tr-TR" altLang="en-US" sz="1600"/>
          </a:p>
          <a:p>
            <a:pPr eaLnBrk="1" hangingPunct="1"/>
            <a:r>
              <a:rPr lang="en-US" altLang="en-US" sz="1600"/>
              <a:t>Ch.7: Incremental Analysis</a:t>
            </a:r>
            <a:endParaRPr lang="tr-TR" altLang="en-US" sz="1600"/>
          </a:p>
          <a:p>
            <a:pPr eaLnBrk="1" hangingPunct="1"/>
            <a:r>
              <a:rPr lang="en-US" altLang="en-US" sz="1600"/>
              <a:t>Ch.9: Asset Depreciation</a:t>
            </a:r>
            <a:endParaRPr lang="tr-TR" altLang="en-US" sz="1600"/>
          </a:p>
          <a:p>
            <a:pPr eaLnBrk="1" hangingPunct="1"/>
            <a:r>
              <a:rPr lang="en-US" altLang="en-US" sz="1600"/>
              <a:t>Ch.9: Depreciation Methods</a:t>
            </a:r>
            <a:endParaRPr lang="tr-TR" altLang="en-US" sz="1600"/>
          </a:p>
          <a:p>
            <a:pPr eaLnBrk="1" hangingPunct="1"/>
            <a:r>
              <a:rPr lang="en-US" altLang="en-US" sz="1600"/>
              <a:t>Ch.9: Corporate Income Taxes</a:t>
            </a:r>
            <a:endParaRPr lang="tr-TR" altLang="en-US" sz="1600"/>
          </a:p>
          <a:p>
            <a:pPr eaLnBrk="1" hangingPunct="1"/>
            <a:r>
              <a:rPr lang="en-US" altLang="en-US" sz="1600"/>
              <a:t>Ch.10: Developing Project Cash Flows</a:t>
            </a:r>
            <a:endParaRPr lang="tr-TR" altLang="en-US" sz="1600"/>
          </a:p>
          <a:p>
            <a:pPr eaLnBrk="1" hangingPunct="1"/>
            <a:r>
              <a:rPr lang="en-US" altLang="en-US" sz="1600"/>
              <a:t>Ch.11: Meaning and Measure of Inflation</a:t>
            </a:r>
            <a:endParaRPr lang="tr-TR" altLang="en-US" sz="1600"/>
          </a:p>
          <a:p>
            <a:pPr eaLnBrk="1" hangingPunct="1"/>
            <a:r>
              <a:rPr lang="en-US" altLang="en-US" sz="1600"/>
              <a:t>Ch.11: Equivalence Calculation under Inflation</a:t>
            </a:r>
            <a:endParaRPr lang="tr-TR" altLang="en-US" sz="1600"/>
          </a:p>
          <a:p>
            <a:pPr eaLnBrk="1" hangingPunct="1"/>
            <a:r>
              <a:rPr lang="en-US" altLang="en-US" sz="1600"/>
              <a:t>Ch.11: Effects of Inflation of Project Cash Flows</a:t>
            </a:r>
            <a:endParaRPr lang="tr-TR" altLang="en-US" sz="1600"/>
          </a:p>
          <a:p>
            <a:pPr eaLnBrk="1" hangingPunct="1"/>
            <a:endParaRPr lang="tr-TR"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noChangeArrowheads="1"/>
          </p:cNvSpPr>
          <p:nvPr>
            <p:ph type="title"/>
          </p:nvPr>
        </p:nvSpPr>
        <p:spPr/>
        <p:txBody>
          <a:bodyPr/>
          <a:lstStyle/>
          <a:p>
            <a:pPr eaLnBrk="1" hangingPunct="1"/>
            <a:r>
              <a:rPr lang="tr-TR" altLang="en-US"/>
              <a:t>Tentative Course Outline:</a:t>
            </a:r>
          </a:p>
        </p:txBody>
      </p:sp>
      <p:sp>
        <p:nvSpPr>
          <p:cNvPr id="27651" name="Content Placeholder 2"/>
          <p:cNvSpPr>
            <a:spLocks noGrp="1" noChangeArrowheads="1"/>
          </p:cNvSpPr>
          <p:nvPr>
            <p:ph idx="1"/>
          </p:nvPr>
        </p:nvSpPr>
        <p:spPr/>
        <p:txBody>
          <a:bodyPr/>
          <a:lstStyle/>
          <a:p>
            <a:pPr eaLnBrk="1" hangingPunct="1"/>
            <a:r>
              <a:rPr lang="en-US" altLang="en-US" sz="1600"/>
              <a:t>Ch.12: Decision Tree Analysis</a:t>
            </a:r>
            <a:endParaRPr lang="tr-TR" altLang="en-US" sz="1600"/>
          </a:p>
          <a:p>
            <a:pPr eaLnBrk="1" hangingPunct="1"/>
            <a:r>
              <a:rPr lang="en-US" altLang="en-US" sz="1600"/>
              <a:t>Ch.14: Replacement Analysis Fundamentals</a:t>
            </a:r>
            <a:endParaRPr lang="tr-TR" altLang="en-US" sz="1600"/>
          </a:p>
          <a:p>
            <a:pPr eaLnBrk="1" hangingPunct="1"/>
            <a:r>
              <a:rPr lang="en-US" altLang="en-US" sz="1600"/>
              <a:t>Ch.14: Replacement Decision Models</a:t>
            </a:r>
            <a:endParaRPr lang="tr-TR" altLang="en-US" sz="1600"/>
          </a:p>
          <a:p>
            <a:pPr eaLnBrk="1" hangingPunct="1"/>
            <a:r>
              <a:rPr lang="en-US" altLang="en-US" sz="1600"/>
              <a:t>Ch.15: Methods of Financing</a:t>
            </a:r>
            <a:endParaRPr lang="tr-TR" altLang="en-US" sz="1600"/>
          </a:p>
          <a:p>
            <a:pPr eaLnBrk="1" hangingPunct="1"/>
            <a:r>
              <a:rPr lang="en-US" altLang="en-US" sz="1600"/>
              <a:t>Ch.15: Cost of Capital</a:t>
            </a:r>
            <a:endParaRPr lang="tr-TR" altLang="en-US" sz="1600"/>
          </a:p>
          <a:p>
            <a:pPr eaLnBrk="1" hangingPunct="1"/>
            <a:r>
              <a:rPr lang="en-US" altLang="en-US" sz="1600"/>
              <a:t>Ch.15: Choice of MARR</a:t>
            </a:r>
            <a:endParaRPr lang="tr-TR" altLang="en-US" sz="1600"/>
          </a:p>
          <a:p>
            <a:pPr eaLnBrk="1" hangingPunct="1"/>
            <a:r>
              <a:rPr lang="en-US" altLang="en-US" sz="1600"/>
              <a:t>Ch.16: Benefit-Cost Ratio</a:t>
            </a:r>
            <a:endParaRPr lang="tr-TR" altLang="en-US" sz="1600"/>
          </a:p>
          <a:p>
            <a:pPr eaLnBrk="1" hangingPunct="1"/>
            <a:endParaRPr lang="tr-TR" altLang="en-US" sz="1600"/>
          </a:p>
          <a:p>
            <a:pPr eaLnBrk="1" hangingPunct="1"/>
            <a:endParaRPr lang="tr-TR"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ctrTitle"/>
          </p:nvPr>
        </p:nvSpPr>
        <p:spPr>
          <a:xfrm>
            <a:off x="609600" y="1295400"/>
            <a:ext cx="8382000" cy="914400"/>
          </a:xfrm>
        </p:spPr>
        <p:txBody>
          <a:bodyPr/>
          <a:lstStyle/>
          <a:p>
            <a:pPr eaLnBrk="1" hangingPunct="1"/>
            <a:r>
              <a:rPr lang="en-US" altLang="en-US">
                <a:latin typeface="Arial" panose="020B0604020202020204" pitchFamily="34" charset="0"/>
              </a:rPr>
              <a:t>Engineering Economic Decisions</a:t>
            </a:r>
          </a:p>
        </p:txBody>
      </p:sp>
      <p:sp>
        <p:nvSpPr>
          <p:cNvPr id="16388" name="Rectangle 5"/>
          <p:cNvSpPr>
            <a:spLocks noGrp="1" noChangeArrowheads="1"/>
          </p:cNvSpPr>
          <p:nvPr>
            <p:ph type="subTitle" idx="1"/>
          </p:nvPr>
        </p:nvSpPr>
        <p:spPr>
          <a:xfrm>
            <a:off x="685800" y="4114800"/>
            <a:ext cx="7620000" cy="2362200"/>
          </a:xfrm>
        </p:spPr>
        <p:txBody>
          <a:bodyPr rtlCol="0">
            <a:normAutofit/>
          </a:bodyPr>
          <a:lstStyle/>
          <a:p>
            <a:pPr eaLnBrk="1" fontAlgn="auto" hangingPunct="1">
              <a:spcAft>
                <a:spcPts val="0"/>
              </a:spcAft>
              <a:defRPr/>
            </a:pPr>
            <a:endParaRPr lang="en-US" alt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a:t>You need a car!</a:t>
            </a:r>
          </a:p>
        </p:txBody>
      </p:sp>
      <p:sp>
        <p:nvSpPr>
          <p:cNvPr id="29699" name="Content Placeholder 2"/>
          <p:cNvSpPr>
            <a:spLocks noGrp="1"/>
          </p:cNvSpPr>
          <p:nvPr>
            <p:ph idx="1"/>
          </p:nvPr>
        </p:nvSpPr>
        <p:spPr/>
        <p:txBody>
          <a:bodyPr/>
          <a:lstStyle/>
          <a:p>
            <a:r>
              <a:rPr lang="en-US" altLang="en-US"/>
              <a:t>You are a fresh graduate and you need a car to commute to work.</a:t>
            </a:r>
          </a:p>
          <a:p>
            <a:r>
              <a:rPr lang="en-US" altLang="en-US"/>
              <a:t>For this purpose you go to a car dealer.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a:t>Options</a:t>
            </a:r>
          </a:p>
        </p:txBody>
      </p:sp>
      <p:sp>
        <p:nvSpPr>
          <p:cNvPr id="4" name="TextBox 3"/>
          <p:cNvSpPr txBox="1"/>
          <p:nvPr/>
        </p:nvSpPr>
        <p:spPr>
          <a:xfrm>
            <a:off x="457200" y="1417638"/>
            <a:ext cx="3810000" cy="3694112"/>
          </a:xfrm>
          <a:prstGeom prst="rect">
            <a:avLst/>
          </a:prstGeom>
          <a:noFill/>
        </p:spPr>
        <p:txBody>
          <a:bodyPr>
            <a:spAutoFit/>
          </a:bodyPr>
          <a:lstStyle/>
          <a:p>
            <a:pPr algn="ctr">
              <a:defRPr/>
            </a:pPr>
            <a:r>
              <a:rPr lang="en-US" b="1" dirty="0">
                <a:latin typeface="+mj-lt"/>
              </a:rPr>
              <a:t>Pay the entire amount in CASH</a:t>
            </a:r>
          </a:p>
          <a:p>
            <a:pPr marL="285750" indent="-285750">
              <a:buFont typeface="Arial" panose="020B0604020202020204" pitchFamily="34" charset="0"/>
              <a:buChar char="•"/>
              <a:defRPr/>
            </a:pPr>
            <a:r>
              <a:rPr lang="en-US" dirty="0">
                <a:latin typeface="+mj-lt"/>
              </a:rPr>
              <a:t>Retail price of car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a:t>
            </a:r>
          </a:p>
          <a:p>
            <a:pPr marL="285750" indent="-285750">
              <a:buFont typeface="Wingdings" panose="05000000000000000000" pitchFamily="2" charset="2"/>
              <a:buChar char="ü"/>
              <a:defRPr/>
            </a:pPr>
            <a:r>
              <a:rPr lang="en-US" dirty="0">
                <a:latin typeface="+mj-lt"/>
              </a:rPr>
              <a:t>You pay for maintenance and insurance as you drive the car</a:t>
            </a:r>
          </a:p>
          <a:p>
            <a:pPr>
              <a:defRPr/>
            </a:pPr>
            <a:endParaRPr lang="en-US" b="1" dirty="0">
              <a:latin typeface="+mj-lt"/>
            </a:endParaRPr>
          </a:p>
          <a:p>
            <a:pPr>
              <a:defRPr/>
            </a:pPr>
            <a:endParaRPr lang="en-US" b="1" dirty="0"/>
          </a:p>
        </p:txBody>
      </p:sp>
      <p:sp>
        <p:nvSpPr>
          <p:cNvPr id="5" name="TextBox 4"/>
          <p:cNvSpPr txBox="1"/>
          <p:nvPr/>
        </p:nvSpPr>
        <p:spPr>
          <a:xfrm>
            <a:off x="4648200" y="1417638"/>
            <a:ext cx="4038600" cy="5078412"/>
          </a:xfrm>
          <a:prstGeom prst="rect">
            <a:avLst/>
          </a:prstGeom>
          <a:noFill/>
        </p:spPr>
        <p:txBody>
          <a:bodyPr>
            <a:spAutoFit/>
          </a:bodyPr>
          <a:lstStyle/>
          <a:p>
            <a:pPr algn="ctr">
              <a:defRPr/>
            </a:pPr>
            <a:r>
              <a:rPr lang="en-US" b="1" dirty="0">
                <a:latin typeface="+mj-lt"/>
              </a:rPr>
              <a:t>Pay in INSTALLMENTS</a:t>
            </a:r>
          </a:p>
          <a:p>
            <a:pPr>
              <a:defRPr/>
            </a:pPr>
            <a:r>
              <a:rPr lang="en-US" dirty="0">
                <a:latin typeface="+mj-lt"/>
              </a:rPr>
              <a:t>You agree with a Financial Institution (FI)</a:t>
            </a:r>
          </a:p>
          <a:p>
            <a:pPr marL="285750" indent="-285750">
              <a:buFont typeface="Arial" panose="020B0604020202020204" pitchFamily="34" charset="0"/>
              <a:buChar char="•"/>
              <a:defRPr/>
            </a:pPr>
            <a:r>
              <a:rPr lang="en-US" dirty="0">
                <a:latin typeface="+mj-lt"/>
              </a:rPr>
              <a:t>FI pays for the car</a:t>
            </a:r>
          </a:p>
          <a:p>
            <a:pPr marL="285750" indent="-285750">
              <a:buFont typeface="Arial" panose="020B0604020202020204" pitchFamily="34" charset="0"/>
              <a:buChar char="•"/>
              <a:defRPr/>
            </a:pPr>
            <a:r>
              <a:rPr lang="en-US" dirty="0">
                <a:latin typeface="+mj-lt"/>
              </a:rPr>
              <a:t>You pay the amount you owe to the FI in equal installments</a:t>
            </a:r>
          </a:p>
          <a:p>
            <a:pPr>
              <a:defRPr/>
            </a:pPr>
            <a:r>
              <a:rPr lang="en-US" dirty="0">
                <a:latin typeface="+mj-lt"/>
              </a:rPr>
              <a:t>You also pay for: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 </a:t>
            </a:r>
          </a:p>
          <a:p>
            <a:pPr marL="285750" indent="-285750">
              <a:buFont typeface="Wingdings" panose="05000000000000000000" pitchFamily="2" charset="2"/>
              <a:buChar char="ü"/>
              <a:defRPr/>
            </a:pPr>
            <a:endParaRPr lang="en-US" dirty="0">
              <a:latin typeface="+mj-lt"/>
            </a:endParaRPr>
          </a:p>
          <a:p>
            <a:pPr marL="285750" indent="-285750">
              <a:buFont typeface="Wingdings" panose="05000000000000000000" pitchFamily="2" charset="2"/>
              <a:buChar char="ü"/>
              <a:defRPr/>
            </a:pPr>
            <a:r>
              <a:rPr lang="en-US" dirty="0">
                <a:latin typeface="+mj-lt"/>
              </a:rPr>
              <a:t>You pay for maintenance and insurance as you drive the car (higher insurance premiums)</a:t>
            </a:r>
          </a:p>
          <a:p>
            <a:pPr>
              <a:defRPr/>
            </a:pPr>
            <a:endParaRPr lang="en-US" b="1" dirty="0">
              <a:latin typeface="+mj-lt"/>
            </a:endParaRPr>
          </a:p>
          <a:p>
            <a:pPr>
              <a:defRPr/>
            </a:pPr>
            <a:endParaRPr lang="en-US" b="1" dirty="0"/>
          </a:p>
        </p:txBody>
      </p:sp>
      <p:sp>
        <p:nvSpPr>
          <p:cNvPr id="6" name="Rectangle 5"/>
          <p:cNvSpPr/>
          <p:nvPr/>
        </p:nvSpPr>
        <p:spPr>
          <a:xfrm>
            <a:off x="6470650" y="4427538"/>
            <a:ext cx="2208213" cy="369887"/>
          </a:xfrm>
          <a:prstGeom prst="rect">
            <a:avLst/>
          </a:prstGeom>
        </p:spPr>
        <p:txBody>
          <a:bodyPr wrap="none">
            <a:spAutoFit/>
          </a:bodyPr>
          <a:lstStyle/>
          <a:p>
            <a:pPr>
              <a:defRPr/>
            </a:pPr>
            <a:r>
              <a:rPr lang="en-US" dirty="0">
                <a:latin typeface="+mj-lt"/>
              </a:rPr>
              <a:t>after you payoff your </a:t>
            </a:r>
          </a:p>
        </p:txBody>
      </p:sp>
      <p:sp>
        <p:nvSpPr>
          <p:cNvPr id="7" name="Rectangle 6"/>
          <p:cNvSpPr/>
          <p:nvPr/>
        </p:nvSpPr>
        <p:spPr>
          <a:xfrm>
            <a:off x="4953000" y="4686300"/>
            <a:ext cx="915988" cy="368300"/>
          </a:xfrm>
          <a:prstGeom prst="rect">
            <a:avLst/>
          </a:prstGeom>
        </p:spPr>
        <p:txBody>
          <a:bodyPr wrap="none">
            <a:spAutoFit/>
          </a:bodyPr>
          <a:lstStyle/>
          <a:p>
            <a:pPr>
              <a:defRPr/>
            </a:pPr>
            <a:r>
              <a:rPr lang="en-US" dirty="0">
                <a:latin typeface="+mj-lt"/>
              </a:rPr>
              <a:t>balance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nodeType="clickEffect">
                                  <p:stCondLst>
                                    <p:cond delay="0"/>
                                  </p:stCondLst>
                                  <p:childTnLst>
                                    <p:set>
                                      <p:cBhvr>
                                        <p:cTn id="8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a:t>Financial Institution</a:t>
            </a:r>
          </a:p>
        </p:txBody>
      </p:sp>
      <p:sp>
        <p:nvSpPr>
          <p:cNvPr id="3" name="Content Placeholder 2"/>
          <p:cNvSpPr>
            <a:spLocks noGrp="1"/>
          </p:cNvSpPr>
          <p:nvPr>
            <p:ph idx="1"/>
          </p:nvPr>
        </p:nvSpPr>
        <p:spPr/>
        <p:txBody>
          <a:bodyPr/>
          <a:lstStyle/>
          <a:p>
            <a:r>
              <a:rPr lang="en-US" altLang="en-US"/>
              <a:t>Why does a company let you buy a car with their money?</a:t>
            </a:r>
          </a:p>
          <a:p>
            <a:pPr lvl="1"/>
            <a:r>
              <a:rPr lang="en-US" altLang="en-US"/>
              <a:t>For profit  companies want to make money!</a:t>
            </a:r>
          </a:p>
          <a:p>
            <a:pPr lvl="1"/>
            <a:r>
              <a:rPr lang="en-US" altLang="en-US"/>
              <a:t>APR – Annual percentage rate: is the rate that determines the amount FI earns from you</a:t>
            </a:r>
          </a:p>
          <a:p>
            <a:pPr lvl="1"/>
            <a:r>
              <a:rPr lang="en-US" altLang="en-US"/>
              <a:t>So you will end up paying more at the end when you finance your car.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5"/>
          <p:cNvSpPr>
            <a:spLocks noGrp="1" noChangeArrowheads="1"/>
          </p:cNvSpPr>
          <p:nvPr>
            <p:ph type="title"/>
          </p:nvPr>
        </p:nvSpPr>
        <p:spPr/>
        <p:txBody>
          <a:bodyPr/>
          <a:lstStyle/>
          <a:p>
            <a:pPr eaLnBrk="1" hangingPunct="1"/>
            <a:r>
              <a:rPr lang="en-US" altLang="en-US"/>
              <a:t>Getting a Car in the USA</a:t>
            </a:r>
          </a:p>
        </p:txBody>
      </p:sp>
      <p:pic>
        <p:nvPicPr>
          <p:cNvPr id="32771" name="Picture 2" descr="Image result for car financing speci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19200"/>
            <a:ext cx="38100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4" descr="Image result for car financing spec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8188" y="1219200"/>
            <a:ext cx="3617912"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8" descr="Image result for car financing specials 0 a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8188" y="3617913"/>
            <a:ext cx="3617912"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10" descr="Image result for car financing specials low a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617913"/>
            <a:ext cx="3789363"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a:t>Car Dealers</a:t>
            </a:r>
          </a:p>
        </p:txBody>
      </p:sp>
      <p:sp>
        <p:nvSpPr>
          <p:cNvPr id="3" name="Content Placeholder 2"/>
          <p:cNvSpPr>
            <a:spLocks noGrp="1"/>
          </p:cNvSpPr>
          <p:nvPr>
            <p:ph idx="1"/>
          </p:nvPr>
        </p:nvSpPr>
        <p:spPr/>
        <p:txBody>
          <a:bodyPr/>
          <a:lstStyle/>
          <a:p>
            <a:r>
              <a:rPr lang="en-US" altLang="en-US"/>
              <a:t>Dealers want to sell cars! No matter what!</a:t>
            </a:r>
          </a:p>
          <a:p>
            <a:pPr lvl="1"/>
            <a:r>
              <a:rPr lang="en-US" altLang="en-US"/>
              <a:t>They can offer 0% APR!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noChangeArrowheads="1"/>
          </p:cNvSpPr>
          <p:nvPr>
            <p:ph type="title"/>
          </p:nvPr>
        </p:nvSpPr>
        <p:spPr/>
        <p:txBody>
          <a:bodyPr/>
          <a:lstStyle/>
          <a:p>
            <a:pPr eaLnBrk="1" hangingPunct="1"/>
            <a:r>
              <a:rPr lang="en-US" altLang="en-US"/>
              <a:t>Getting a Car in the USA</a:t>
            </a:r>
          </a:p>
        </p:txBody>
      </p:sp>
      <p:pic>
        <p:nvPicPr>
          <p:cNvPr id="35843" name="Picture 4" descr="Image result for car financing specials 0 a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4572000"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6" descr="Image result for car financing specials 0 a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825" y="3810000"/>
            <a:ext cx="4575175"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a:t>Financial Institution 2</a:t>
            </a:r>
          </a:p>
        </p:txBody>
      </p:sp>
      <p:sp>
        <p:nvSpPr>
          <p:cNvPr id="36867" name="Content Placeholder 2"/>
          <p:cNvSpPr>
            <a:spLocks noGrp="1"/>
          </p:cNvSpPr>
          <p:nvPr>
            <p:ph idx="1"/>
          </p:nvPr>
        </p:nvSpPr>
        <p:spPr/>
        <p:txBody>
          <a:bodyPr/>
          <a:lstStyle/>
          <a:p>
            <a:r>
              <a:rPr lang="en-US" altLang="en-US"/>
              <a:t>Suppose you decided to go with FI and paid for the installments for one year</a:t>
            </a:r>
          </a:p>
          <a:p>
            <a:r>
              <a:rPr lang="en-US" altLang="en-US"/>
              <a:t>FI2 tells you if you switch to them you will have a lower APR!</a:t>
            </a:r>
          </a:p>
          <a:p>
            <a:pPr lvl="1"/>
            <a:r>
              <a:rPr lang="en-US" altLang="en-US"/>
              <a:t>How can this be possible?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p:txBody>
          <a:bodyPr rtlCol="0">
            <a:normAutofit fontScale="90000"/>
          </a:bodyPr>
          <a:lstStyle/>
          <a:p>
            <a:pPr eaLnBrk="1" fontAlgn="auto" hangingPunct="1">
              <a:spcAft>
                <a:spcPts val="0"/>
              </a:spcAft>
              <a:defRPr/>
            </a:pPr>
            <a:r>
              <a:rPr lang="tr-TR" altLang="en-US"/>
              <a:t>IE 342 - Engineering Economic Analysis</a:t>
            </a:r>
          </a:p>
        </p:txBody>
      </p:sp>
      <p:graphicFrame>
        <p:nvGraphicFramePr>
          <p:cNvPr id="5" name="Content Placeholder 6">
            <a:extLst>
              <a:ext uri="{FF2B5EF4-FFF2-40B4-BE49-F238E27FC236}">
                <a16:creationId xmlns:a16="http://schemas.microsoft.com/office/drawing/2014/main" id="{4DBE230F-578D-4B5F-8CA7-DE88C0519952}"/>
              </a:ext>
            </a:extLst>
          </p:cNvPr>
          <p:cNvGraphicFramePr>
            <a:graphicFrameLocks noGrp="1"/>
          </p:cNvGraphicFramePr>
          <p:nvPr/>
        </p:nvGraphicFramePr>
        <p:xfrm>
          <a:off x="1681163" y="1665288"/>
          <a:ext cx="5710237" cy="3211512"/>
        </p:xfrm>
        <a:graphic>
          <a:graphicData uri="http://schemas.openxmlformats.org/drawingml/2006/table">
            <a:tbl>
              <a:tblPr/>
              <a:tblGrid>
                <a:gridCol w="1138237">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2525319">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Instructor</a:t>
                      </a: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Dr. Emre Uzun</a:t>
                      </a:r>
                      <a:r>
                        <a:rPr kumimoji="0" lang="tr-TR" altLang="en-US" sz="1100" b="1" i="0" u="none" strike="noStrike" cap="none" normalizeH="0" baseline="0" dirty="0">
                          <a:ln>
                            <a:noFill/>
                          </a:ln>
                          <a:solidFill>
                            <a:schemeClr val="tx1"/>
                          </a:solidFill>
                          <a:effectLst/>
                          <a:latin typeface="Arial" panose="020B0604020202020204" pitchFamily="34" charset="0"/>
                        </a:rPr>
                        <a:t> </a:t>
                      </a:r>
                      <a:endParaRPr kumimoji="0" lang="en-US"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E-mail: </a:t>
                      </a:r>
                      <a:r>
                        <a:rPr kumimoji="0" lang="en-US" altLang="en-US" sz="1100" b="1" i="0" u="sng" strike="noStrike" cap="none" normalizeH="0" baseline="0" dirty="0">
                          <a:ln>
                            <a:noFill/>
                          </a:ln>
                          <a:solidFill>
                            <a:schemeClr val="tx1"/>
                          </a:solidFill>
                          <a:effectLst/>
                          <a:latin typeface="Arial" panose="020B0604020202020204" pitchFamily="34" charset="0"/>
                          <a:hlinkClick r:id="rId2"/>
                        </a:rPr>
                        <a:t>emreu@bilkent.edu.tr</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err="1">
                          <a:ln>
                            <a:noFill/>
                          </a:ln>
                          <a:solidFill>
                            <a:schemeClr val="tx1"/>
                          </a:solidFill>
                          <a:effectLst/>
                          <a:latin typeface="Arial" panose="020B0604020202020204" pitchFamily="34" charset="0"/>
                        </a:rPr>
                        <a:t>Offıce</a:t>
                      </a:r>
                      <a:r>
                        <a:rPr kumimoji="0" lang="en-US" altLang="en-US" sz="1100" b="1" i="0" u="none" strike="noStrike" cap="none" normalizeH="0" baseline="0" dirty="0">
                          <a:ln>
                            <a:noFill/>
                          </a:ln>
                          <a:solidFill>
                            <a:schemeClr val="tx1"/>
                          </a:solidFill>
                          <a:effectLst/>
                          <a:latin typeface="Arial" panose="020B0604020202020204" pitchFamily="34" charset="0"/>
                        </a:rPr>
                        <a:t>: EA 328</a:t>
                      </a: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Tel: x3484</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Office Hours: By appointment via email</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6193">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a:ln>
                            <a:noFill/>
                          </a:ln>
                          <a:solidFill>
                            <a:schemeClr val="tx1"/>
                          </a:solidFill>
                          <a:effectLst/>
                          <a:latin typeface="Arial" panose="020B0604020202020204" pitchFamily="34" charset="0"/>
                        </a:rPr>
                        <a:t>Teaching Assistants</a:t>
                      </a:r>
                      <a:endParaRPr kumimoji="0" lang="tr-TR" altLang="en-US" sz="1100" b="1" i="0" u="none" strike="noStrike" cap="none" normalizeH="0" baseline="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TBA</a:t>
                      </a: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304800" y="277813"/>
            <a:ext cx="8686800" cy="1139825"/>
          </a:xfrm>
        </p:spPr>
        <p:txBody>
          <a:bodyPr rtlCol="0">
            <a:normAutofit fontScale="90000"/>
          </a:bodyPr>
          <a:lstStyle/>
          <a:p>
            <a:pPr eaLnBrk="1" fontAlgn="auto" hangingPunct="1">
              <a:spcAft>
                <a:spcPts val="0"/>
              </a:spcAft>
              <a:defRPr/>
            </a:pPr>
            <a:r>
              <a:rPr lang="en-US" altLang="en-US" sz="3600" b="1" dirty="0">
                <a:latin typeface="Arial" panose="020B0604020202020204" pitchFamily="34" charset="0"/>
              </a:rPr>
              <a:t>A Simple Illustrative Example: Car to Finance </a:t>
            </a:r>
            <a:r>
              <a:rPr lang="en-US" altLang="en-US" sz="3600" b="1" dirty="0">
                <a:latin typeface="Arial" panose="020B0604020202020204" pitchFamily="34" charset="0"/>
                <a:cs typeface="Arial" panose="020B0604020202020204" pitchFamily="34" charset="0"/>
              </a:rPr>
              <a:t>– </a:t>
            </a:r>
            <a:r>
              <a:rPr lang="tr-TR" altLang="en-US" sz="3600" b="1" dirty="0">
                <a:latin typeface="Arial" panose="020B0604020202020204" pitchFamily="34" charset="0"/>
              </a:rPr>
              <a:t>Audi</a:t>
            </a:r>
            <a:r>
              <a:rPr lang="en-US" altLang="en-US" sz="3600" b="1" dirty="0">
                <a:latin typeface="Arial" panose="020B0604020202020204" pitchFamily="34" charset="0"/>
              </a:rPr>
              <a:t> or </a:t>
            </a:r>
            <a:r>
              <a:rPr lang="tr-TR" altLang="en-US" sz="3600" b="1" dirty="0">
                <a:latin typeface="Arial" panose="020B0604020202020204" pitchFamily="34" charset="0"/>
              </a:rPr>
              <a:t>B</a:t>
            </a:r>
            <a:r>
              <a:rPr lang="en-US" altLang="en-US" sz="3600" b="1" dirty="0">
                <a:latin typeface="Arial" panose="020B0604020202020204" pitchFamily="34" charset="0"/>
              </a:rPr>
              <a:t>M</a:t>
            </a:r>
            <a:r>
              <a:rPr lang="tr-TR" altLang="en-US" sz="3600" b="1" dirty="0">
                <a:latin typeface="Arial" panose="020B0604020202020204" pitchFamily="34" charset="0"/>
              </a:rPr>
              <a:t>W</a:t>
            </a:r>
            <a:r>
              <a:rPr lang="en-US" altLang="en-US" sz="3600" b="1" dirty="0">
                <a:latin typeface="Arial" panose="020B0604020202020204" pitchFamily="34" charset="0"/>
              </a:rPr>
              <a:t>?</a:t>
            </a:r>
          </a:p>
        </p:txBody>
      </p:sp>
      <p:sp>
        <p:nvSpPr>
          <p:cNvPr id="2" name="Rectangle 3"/>
          <p:cNvSpPr>
            <a:spLocks noGrp="1" noChangeArrowheads="1"/>
          </p:cNvSpPr>
          <p:nvPr>
            <p:ph sz="half" idx="1"/>
          </p:nvPr>
        </p:nvSpPr>
        <p:spPr>
          <a:xfrm>
            <a:off x="457200" y="1600200"/>
            <a:ext cx="4116388" cy="4530725"/>
          </a:xfrm>
        </p:spPr>
        <p:txBody>
          <a:bodyPr/>
          <a:lstStyle/>
          <a:p>
            <a:pPr marL="533400" indent="-533400" eaLnBrk="1" hangingPunct="1">
              <a:buClr>
                <a:schemeClr val="tx1"/>
              </a:buClr>
              <a:buFont typeface="Wingdings" panose="05000000000000000000" pitchFamily="2" charset="2"/>
              <a:buChar char="§"/>
            </a:pPr>
            <a:r>
              <a:rPr lang="en-US" altLang="en-US" sz="2200">
                <a:solidFill>
                  <a:srgbClr val="000066"/>
                </a:solidFill>
              </a:rPr>
              <a:t>Recognize the decision problem</a:t>
            </a:r>
          </a:p>
          <a:p>
            <a:pPr marL="533400" indent="-533400" eaLnBrk="1" hangingPunct="1">
              <a:buClr>
                <a:schemeClr val="tx1"/>
              </a:buClr>
              <a:buFont typeface="Wingdings" panose="05000000000000000000" pitchFamily="2" charset="2"/>
              <a:buChar char="§"/>
            </a:pPr>
            <a:r>
              <a:rPr lang="en-US" altLang="en-US" sz="2200">
                <a:solidFill>
                  <a:srgbClr val="000066"/>
                </a:solidFill>
              </a:rPr>
              <a:t>Collect all needed (relevant) information </a:t>
            </a:r>
          </a:p>
          <a:p>
            <a:pPr marL="533400" indent="-533400" eaLnBrk="1" hangingPunct="1">
              <a:buClr>
                <a:schemeClr val="tx1"/>
              </a:buClr>
              <a:buFont typeface="Wingdings" panose="05000000000000000000" pitchFamily="2" charset="2"/>
              <a:buChar char="§"/>
            </a:pPr>
            <a:r>
              <a:rPr lang="en-US" altLang="en-US" sz="2200">
                <a:solidFill>
                  <a:srgbClr val="000066"/>
                </a:solidFill>
              </a:rPr>
              <a:t>Identify the set of feasible decision alternatives</a:t>
            </a:r>
          </a:p>
          <a:p>
            <a:pPr marL="533400" indent="-533400" eaLnBrk="1" hangingPunct="1">
              <a:buClr>
                <a:schemeClr val="tx1"/>
              </a:buClr>
              <a:buFont typeface="Wingdings" panose="05000000000000000000" pitchFamily="2" charset="2"/>
              <a:buChar char="§"/>
            </a:pPr>
            <a:r>
              <a:rPr lang="en-US" altLang="en-US" sz="2200">
                <a:solidFill>
                  <a:srgbClr val="000066"/>
                </a:solidFill>
              </a:rPr>
              <a:t>Define the key objectives</a:t>
            </a:r>
          </a:p>
          <a:p>
            <a:pPr marL="533400" indent="-533400" eaLnBrk="1" hangingPunct="1">
              <a:buClr>
                <a:schemeClr val="tx1"/>
              </a:buClr>
              <a:buFont typeface="Wingdings" panose="05000000000000000000" pitchFamily="2" charset="2"/>
              <a:buNone/>
            </a:pPr>
            <a:r>
              <a:rPr lang="en-US" altLang="en-US" sz="2200">
                <a:solidFill>
                  <a:srgbClr val="000066"/>
                </a:solidFill>
              </a:rPr>
              <a:t>	and constraints</a:t>
            </a:r>
          </a:p>
          <a:p>
            <a:pPr marL="533400" indent="-533400" eaLnBrk="1" hangingPunct="1">
              <a:buClr>
                <a:schemeClr val="tx1"/>
              </a:buClr>
              <a:buFont typeface="Wingdings" panose="05000000000000000000" pitchFamily="2" charset="2"/>
              <a:buChar char="§"/>
            </a:pPr>
            <a:r>
              <a:rPr lang="en-US" altLang="en-US" sz="2200">
                <a:solidFill>
                  <a:srgbClr val="000066"/>
                </a:solidFill>
              </a:rPr>
              <a:t>Select the best possible and implementable decision alternative</a:t>
            </a:r>
            <a:endParaRPr lang="en-US" altLang="en-US" sz="2200"/>
          </a:p>
        </p:txBody>
      </p:sp>
      <p:sp>
        <p:nvSpPr>
          <p:cNvPr id="6149" name="Rectangle 5"/>
          <p:cNvSpPr>
            <a:spLocks noGrp="1" noChangeArrowheads="1"/>
          </p:cNvSpPr>
          <p:nvPr>
            <p:ph sz="half" idx="2"/>
          </p:nvPr>
        </p:nvSpPr>
        <p:spPr>
          <a:xfrm>
            <a:off x="4976813" y="1600200"/>
            <a:ext cx="4167187" cy="4530725"/>
          </a:xfrm>
        </p:spPr>
        <p:txBody>
          <a:bodyPr/>
          <a:lstStyle/>
          <a:p>
            <a:pPr marL="533400" indent="-533400" eaLnBrk="1" hangingPunct="1"/>
            <a:r>
              <a:rPr lang="en-US" altLang="en-US" sz="2200"/>
              <a:t>Need to get a car </a:t>
            </a:r>
          </a:p>
          <a:p>
            <a:pPr marL="533400" indent="-533400" eaLnBrk="1" hangingPunct="1"/>
            <a:endParaRPr lang="en-US" altLang="en-US" sz="2200"/>
          </a:p>
          <a:p>
            <a:pPr marL="533400" indent="-533400" eaLnBrk="1" hangingPunct="1"/>
            <a:r>
              <a:rPr lang="en-US" altLang="en-US" sz="2200"/>
              <a:t>Gather technical and</a:t>
            </a:r>
          </a:p>
          <a:p>
            <a:pPr marL="533400" indent="-533400" eaLnBrk="1" hangingPunct="1">
              <a:buFont typeface="Wingdings" panose="05000000000000000000" pitchFamily="2" charset="2"/>
              <a:buNone/>
            </a:pPr>
            <a:r>
              <a:rPr lang="en-US" altLang="en-US" sz="2200"/>
              <a:t>	financial data</a:t>
            </a:r>
          </a:p>
          <a:p>
            <a:pPr marL="533400" indent="-533400" eaLnBrk="1" hangingPunct="1"/>
            <a:r>
              <a:rPr lang="en-US" altLang="en-US" sz="2200"/>
              <a:t>Select cars to consider</a:t>
            </a:r>
          </a:p>
          <a:p>
            <a:pPr marL="533400" indent="-533400" eaLnBrk="1" hangingPunct="1"/>
            <a:r>
              <a:rPr lang="en-US" altLang="en-US" sz="2200"/>
              <a:t>Wanted: small cash outlay, safety, good  performance, aesthetics,… </a:t>
            </a:r>
          </a:p>
          <a:p>
            <a:pPr marL="533400" indent="-533400" eaLnBrk="1" hangingPunct="1"/>
            <a:r>
              <a:rPr lang="en-US" altLang="en-US" sz="2200"/>
              <a:t>Choice between </a:t>
            </a:r>
            <a:r>
              <a:rPr lang="tr-TR" altLang="en-US" sz="2200"/>
              <a:t>Audi</a:t>
            </a:r>
            <a:r>
              <a:rPr lang="en-US" altLang="en-US" sz="2200"/>
              <a:t> and </a:t>
            </a:r>
            <a:r>
              <a:rPr lang="tr-TR" altLang="en-US" sz="2200"/>
              <a:t>BMW</a:t>
            </a:r>
            <a:r>
              <a:rPr lang="en-US" altLang="en-US" sz="2200"/>
              <a:t> (or others)</a:t>
            </a:r>
          </a:p>
          <a:p>
            <a:pPr marL="533400" indent="-533400" eaLnBrk="1" hangingPunct="1"/>
            <a:r>
              <a:rPr lang="en-US" altLang="en-US" sz="2200"/>
              <a:t>Select the car </a:t>
            </a:r>
          </a:p>
        </p:txBody>
      </p:sp>
      <p:sp>
        <p:nvSpPr>
          <p:cNvPr id="6151" name="AutoShape 7"/>
          <p:cNvSpPr>
            <a:spLocks noChangeArrowheads="1"/>
          </p:cNvSpPr>
          <p:nvPr/>
        </p:nvSpPr>
        <p:spPr bwMode="auto">
          <a:xfrm>
            <a:off x="4572000" y="160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2" name="AutoShape 8"/>
          <p:cNvSpPr>
            <a:spLocks noChangeArrowheads="1"/>
          </p:cNvSpPr>
          <p:nvPr/>
        </p:nvSpPr>
        <p:spPr bwMode="auto">
          <a:xfrm>
            <a:off x="4572000" y="24384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3" name="AutoShape 9"/>
          <p:cNvSpPr>
            <a:spLocks noChangeArrowheads="1"/>
          </p:cNvSpPr>
          <p:nvPr/>
        </p:nvSpPr>
        <p:spPr bwMode="auto">
          <a:xfrm>
            <a:off x="4572000" y="3186113"/>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4" name="AutoShape 10"/>
          <p:cNvSpPr>
            <a:spLocks noChangeArrowheads="1"/>
          </p:cNvSpPr>
          <p:nvPr/>
        </p:nvSpPr>
        <p:spPr bwMode="auto">
          <a:xfrm>
            <a:off x="4572000" y="3886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5" name="AutoShape 11"/>
          <p:cNvSpPr>
            <a:spLocks noChangeArrowheads="1"/>
          </p:cNvSpPr>
          <p:nvPr/>
        </p:nvSpPr>
        <p:spPr bwMode="auto">
          <a:xfrm>
            <a:off x="4572000" y="4648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6" name="AutoShape 12"/>
          <p:cNvSpPr>
            <a:spLocks noChangeArrowheads="1"/>
          </p:cNvSpPr>
          <p:nvPr/>
        </p:nvSpPr>
        <p:spPr bwMode="auto">
          <a:xfrm>
            <a:off x="4572000" y="541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6151"/>
                                        </p:tgtEl>
                                        <p:attrNameLst>
                                          <p:attrName>style.visibility</p:attrName>
                                        </p:attrNameLst>
                                      </p:cBhvr>
                                      <p:to>
                                        <p:strVal val="visible"/>
                                      </p:to>
                                    </p:set>
                                    <p:animEffect transition="in" filter="blinds(horizontal)">
                                      <p:cBhvr>
                                        <p:cTn id="33" dur="500"/>
                                        <p:tgtEl>
                                          <p:spTgt spid="6151"/>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6152"/>
                                        </p:tgtEl>
                                        <p:attrNameLst>
                                          <p:attrName>style.visibility</p:attrName>
                                        </p:attrNameLst>
                                      </p:cBhvr>
                                      <p:to>
                                        <p:strVal val="visible"/>
                                      </p:to>
                                    </p:set>
                                    <p:animEffect transition="in" filter="blinds(horizontal)">
                                      <p:cBhvr>
                                        <p:cTn id="36" dur="500"/>
                                        <p:tgtEl>
                                          <p:spTgt spid="615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6153"/>
                                        </p:tgtEl>
                                        <p:attrNameLst>
                                          <p:attrName>style.visibility</p:attrName>
                                        </p:attrNameLst>
                                      </p:cBhvr>
                                      <p:to>
                                        <p:strVal val="visible"/>
                                      </p:to>
                                    </p:set>
                                    <p:animEffect transition="in" filter="blinds(horizontal)">
                                      <p:cBhvr>
                                        <p:cTn id="39" dur="500"/>
                                        <p:tgtEl>
                                          <p:spTgt spid="615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6154"/>
                                        </p:tgtEl>
                                        <p:attrNameLst>
                                          <p:attrName>style.visibility</p:attrName>
                                        </p:attrNameLst>
                                      </p:cBhvr>
                                      <p:to>
                                        <p:strVal val="visible"/>
                                      </p:to>
                                    </p:set>
                                    <p:animEffect transition="in" filter="blinds(horizontal)">
                                      <p:cBhvr>
                                        <p:cTn id="42" dur="500"/>
                                        <p:tgtEl>
                                          <p:spTgt spid="615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6155"/>
                                        </p:tgtEl>
                                        <p:attrNameLst>
                                          <p:attrName>style.visibility</p:attrName>
                                        </p:attrNameLst>
                                      </p:cBhvr>
                                      <p:to>
                                        <p:strVal val="visible"/>
                                      </p:to>
                                    </p:set>
                                    <p:animEffect transition="in" filter="blinds(horizontal)">
                                      <p:cBhvr>
                                        <p:cTn id="45" dur="500"/>
                                        <p:tgtEl>
                                          <p:spTgt spid="6155"/>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6156"/>
                                        </p:tgtEl>
                                        <p:attrNameLst>
                                          <p:attrName>style.visibility</p:attrName>
                                        </p:attrNameLst>
                                      </p:cBhvr>
                                      <p:to>
                                        <p:strVal val="visible"/>
                                      </p:to>
                                    </p:set>
                                    <p:animEffect transition="in" filter="blinds(horizontal)">
                                      <p:cBhvr>
                                        <p:cTn id="48" dur="500"/>
                                        <p:tgtEl>
                                          <p:spTgt spid="615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6149">
                                            <p:txEl>
                                              <p:pRg st="0" end="0"/>
                                            </p:txEl>
                                          </p:spTgt>
                                        </p:tgtEl>
                                        <p:attrNameLst>
                                          <p:attrName>style.visibility</p:attrName>
                                        </p:attrNameLst>
                                      </p:cBhvr>
                                      <p:to>
                                        <p:strVal val="visible"/>
                                      </p:to>
                                    </p:set>
                                    <p:anim calcmode="lin" valueType="num">
                                      <p:cBhvr additive="base">
                                        <p:cTn id="53" dur="500" fill="hold"/>
                                        <p:tgtEl>
                                          <p:spTgt spid="6149">
                                            <p:txEl>
                                              <p:pRg st="0" end="0"/>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614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6149">
                                            <p:txEl>
                                              <p:pRg st="2" end="2"/>
                                            </p:txEl>
                                          </p:spTgt>
                                        </p:tgtEl>
                                        <p:attrNameLst>
                                          <p:attrName>style.visibility</p:attrName>
                                        </p:attrNameLst>
                                      </p:cBhvr>
                                      <p:to>
                                        <p:strVal val="visible"/>
                                      </p:to>
                                    </p:set>
                                    <p:anim calcmode="lin" valueType="num">
                                      <p:cBhvr additive="base">
                                        <p:cTn id="59" dur="500" fill="hold"/>
                                        <p:tgtEl>
                                          <p:spTgt spid="6149">
                                            <p:txEl>
                                              <p:pRg st="2" end="2"/>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614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6149">
                                            <p:txEl>
                                              <p:pRg st="3" end="3"/>
                                            </p:txEl>
                                          </p:spTgt>
                                        </p:tgtEl>
                                        <p:attrNameLst>
                                          <p:attrName>style.visibility</p:attrName>
                                        </p:attrNameLst>
                                      </p:cBhvr>
                                      <p:to>
                                        <p:strVal val="visible"/>
                                      </p:to>
                                    </p:set>
                                    <p:anim calcmode="lin" valueType="num">
                                      <p:cBhvr additive="base">
                                        <p:cTn id="65" dur="500" fill="hold"/>
                                        <p:tgtEl>
                                          <p:spTgt spid="6149">
                                            <p:txEl>
                                              <p:pRg st="3" end="3"/>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614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6149">
                                            <p:txEl>
                                              <p:pRg st="4" end="4"/>
                                            </p:txEl>
                                          </p:spTgt>
                                        </p:tgtEl>
                                        <p:attrNameLst>
                                          <p:attrName>style.visibility</p:attrName>
                                        </p:attrNameLst>
                                      </p:cBhvr>
                                      <p:to>
                                        <p:strVal val="visible"/>
                                      </p:to>
                                    </p:set>
                                    <p:anim calcmode="lin" valueType="num">
                                      <p:cBhvr additive="base">
                                        <p:cTn id="71" dur="500" fill="hold"/>
                                        <p:tgtEl>
                                          <p:spTgt spid="6149">
                                            <p:txEl>
                                              <p:pRg st="4" end="4"/>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614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6149">
                                            <p:txEl>
                                              <p:pRg st="5" end="5"/>
                                            </p:txEl>
                                          </p:spTgt>
                                        </p:tgtEl>
                                        <p:attrNameLst>
                                          <p:attrName>style.visibility</p:attrName>
                                        </p:attrNameLst>
                                      </p:cBhvr>
                                      <p:to>
                                        <p:strVal val="visible"/>
                                      </p:to>
                                    </p:set>
                                    <p:anim calcmode="lin" valueType="num">
                                      <p:cBhvr additive="base">
                                        <p:cTn id="77" dur="500" fill="hold"/>
                                        <p:tgtEl>
                                          <p:spTgt spid="6149">
                                            <p:txEl>
                                              <p:pRg st="5" end="5"/>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614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2" fill="hold" grpId="0" nodeType="clickEffect">
                                  <p:stCondLst>
                                    <p:cond delay="0"/>
                                  </p:stCondLst>
                                  <p:childTnLst>
                                    <p:set>
                                      <p:cBhvr>
                                        <p:cTn id="82" dur="1" fill="hold">
                                          <p:stCondLst>
                                            <p:cond delay="0"/>
                                          </p:stCondLst>
                                        </p:cTn>
                                        <p:tgtEl>
                                          <p:spTgt spid="6149">
                                            <p:txEl>
                                              <p:pRg st="6" end="6"/>
                                            </p:txEl>
                                          </p:spTgt>
                                        </p:tgtEl>
                                        <p:attrNameLst>
                                          <p:attrName>style.visibility</p:attrName>
                                        </p:attrNameLst>
                                      </p:cBhvr>
                                      <p:to>
                                        <p:strVal val="visible"/>
                                      </p:to>
                                    </p:set>
                                    <p:anim calcmode="lin" valueType="num">
                                      <p:cBhvr additive="base">
                                        <p:cTn id="83" dur="500" fill="hold"/>
                                        <p:tgtEl>
                                          <p:spTgt spid="6149">
                                            <p:txEl>
                                              <p:pRg st="6" end="6"/>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614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6149">
                                            <p:txEl>
                                              <p:pRg st="7" end="7"/>
                                            </p:txEl>
                                          </p:spTgt>
                                        </p:tgtEl>
                                        <p:attrNameLst>
                                          <p:attrName>style.visibility</p:attrName>
                                        </p:attrNameLst>
                                      </p:cBhvr>
                                      <p:to>
                                        <p:strVal val="visible"/>
                                      </p:to>
                                    </p:set>
                                    <p:anim calcmode="lin" valueType="num">
                                      <p:cBhvr additive="base">
                                        <p:cTn id="89" dur="500" fill="hold"/>
                                        <p:tgtEl>
                                          <p:spTgt spid="6149">
                                            <p:txEl>
                                              <p:pRg st="7" end="7"/>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614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build="p"/>
      <p:bldP spid="6151" grpId="0" animBg="1"/>
      <p:bldP spid="6152" grpId="0" animBg="1"/>
      <p:bldP spid="6153" grpId="0" animBg="1"/>
      <p:bldP spid="6154" grpId="0" animBg="1"/>
      <p:bldP spid="6155" grpId="0" animBg="1"/>
      <p:bldP spid="61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09600" y="1176338"/>
            <a:ext cx="2590800" cy="1582737"/>
          </a:xfrm>
        </p:spPr>
        <p:txBody>
          <a:bodyPr/>
          <a:lstStyle/>
          <a:p>
            <a:pPr eaLnBrk="1" hangingPunct="1"/>
            <a:r>
              <a:rPr lang="en-US" altLang="en-US" sz="3600"/>
              <a:t>Engineering Economic Decisions</a:t>
            </a:r>
          </a:p>
        </p:txBody>
      </p:sp>
      <p:sp>
        <p:nvSpPr>
          <p:cNvPr id="3" name="Text Placeholder 2"/>
          <p:cNvSpPr>
            <a:spLocks noGrp="1"/>
          </p:cNvSpPr>
          <p:nvPr>
            <p:ph type="body" sz="half" idx="2"/>
          </p:nvPr>
        </p:nvSpPr>
        <p:spPr>
          <a:xfrm>
            <a:off x="1752600" y="4876800"/>
            <a:ext cx="5903913" cy="804863"/>
          </a:xfrm>
        </p:spPr>
        <p:txBody>
          <a:bodyPr rtlCol="0">
            <a:noAutofit/>
          </a:bodyPr>
          <a:lstStyle/>
          <a:p>
            <a:pPr eaLnBrk="1" fontAlgn="auto" hangingPunct="1">
              <a:spcAft>
                <a:spcPts val="0"/>
              </a:spcAft>
              <a:defRPr/>
            </a:pPr>
            <a:r>
              <a:rPr lang="en-US" sz="2000" b="1" dirty="0">
                <a:solidFill>
                  <a:schemeClr val="tx1">
                    <a:lumMod val="65000"/>
                    <a:lumOff val="35000"/>
                  </a:schemeClr>
                </a:solidFill>
                <a:latin typeface="+mj-lt"/>
              </a:rPr>
              <a:t>Plan for the acquisition of equipment (capital expenditure) that will enable the firm to design and produce products economically</a:t>
            </a:r>
          </a:p>
        </p:txBody>
      </p:sp>
      <p:graphicFrame>
        <p:nvGraphicFramePr>
          <p:cNvPr id="7" name="Diagram 6"/>
          <p:cNvGraphicFramePr/>
          <p:nvPr/>
        </p:nvGraphicFramePr>
        <p:xfrm>
          <a:off x="2819400" y="1143000"/>
          <a:ext cx="5943600"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a:solidFill>
                  <a:schemeClr val="accent5">
                    <a:lumMod val="75000"/>
                  </a:schemeClr>
                </a:solidFill>
              </a:rPr>
              <a:t>What Makes Engineering Economic Decisions Difficult?</a:t>
            </a:r>
          </a:p>
        </p:txBody>
      </p:sp>
      <p:sp>
        <p:nvSpPr>
          <p:cNvPr id="8195" name="Rectangle 3"/>
          <p:cNvSpPr>
            <a:spLocks noGrp="1" noChangeArrowheads="1"/>
          </p:cNvSpPr>
          <p:nvPr>
            <p:ph idx="1"/>
          </p:nvPr>
        </p:nvSpPr>
        <p:spPr>
          <a:xfrm>
            <a:off x="1371600" y="2209800"/>
            <a:ext cx="7315200" cy="3916363"/>
          </a:xfrm>
        </p:spPr>
        <p:txBody>
          <a:bodyPr rtlCol="0">
            <a:normAutofit/>
          </a:bodyPr>
          <a:lstStyle/>
          <a:p>
            <a:pPr eaLnBrk="1" fontAlgn="auto" hangingPunct="1">
              <a:spcAft>
                <a:spcPts val="0"/>
              </a:spcAft>
              <a:defRPr/>
            </a:pPr>
            <a:r>
              <a:rPr lang="en-US" b="1" dirty="0">
                <a:solidFill>
                  <a:schemeClr val="tx1">
                    <a:lumMod val="65000"/>
                    <a:lumOff val="35000"/>
                  </a:schemeClr>
                </a:solidFill>
                <a:latin typeface="+mj-lt"/>
              </a:rPr>
              <a:t>Estimating a required investment</a:t>
            </a:r>
          </a:p>
          <a:p>
            <a:pPr eaLnBrk="1" fontAlgn="auto" hangingPunct="1">
              <a:spcAft>
                <a:spcPts val="0"/>
              </a:spcAft>
              <a:defRPr/>
            </a:pPr>
            <a:r>
              <a:rPr lang="en-US" b="1" dirty="0">
                <a:solidFill>
                  <a:schemeClr val="tx1">
                    <a:lumMod val="65000"/>
                    <a:lumOff val="35000"/>
                  </a:schemeClr>
                </a:solidFill>
                <a:latin typeface="+mj-lt"/>
              </a:rPr>
              <a:t>Forecasting a product demand</a:t>
            </a:r>
          </a:p>
          <a:p>
            <a:pPr eaLnBrk="1" fontAlgn="auto" hangingPunct="1">
              <a:spcAft>
                <a:spcPts val="0"/>
              </a:spcAft>
              <a:defRPr/>
            </a:pPr>
            <a:r>
              <a:rPr lang="en-US" b="1" dirty="0">
                <a:solidFill>
                  <a:schemeClr val="tx1">
                    <a:lumMod val="65000"/>
                    <a:lumOff val="35000"/>
                  </a:schemeClr>
                </a:solidFill>
                <a:latin typeface="+mj-lt"/>
              </a:rPr>
              <a:t>Estimating a selling price</a:t>
            </a:r>
          </a:p>
          <a:p>
            <a:pPr eaLnBrk="1" fontAlgn="auto" hangingPunct="1">
              <a:spcAft>
                <a:spcPts val="0"/>
              </a:spcAft>
              <a:defRPr/>
            </a:pPr>
            <a:r>
              <a:rPr lang="en-US" b="1" dirty="0">
                <a:solidFill>
                  <a:schemeClr val="tx1">
                    <a:lumMod val="65000"/>
                    <a:lumOff val="35000"/>
                  </a:schemeClr>
                </a:solidFill>
                <a:latin typeface="+mj-lt"/>
              </a:rPr>
              <a:t>Estimating a manufacturing cost</a:t>
            </a:r>
          </a:p>
          <a:p>
            <a:pPr eaLnBrk="1" fontAlgn="auto" hangingPunct="1">
              <a:spcAft>
                <a:spcPts val="0"/>
              </a:spcAft>
              <a:defRPr/>
            </a:pPr>
            <a:r>
              <a:rPr lang="en-US" b="1" dirty="0">
                <a:solidFill>
                  <a:schemeClr val="tx1">
                    <a:lumMod val="65000"/>
                    <a:lumOff val="35000"/>
                  </a:schemeClr>
                </a:solidFill>
                <a:latin typeface="+mj-lt"/>
              </a:rPr>
              <a:t>Estimating a product life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 calcmode="lin" valueType="num">
                                      <p:cBhvr additive="base">
                                        <p:cTn id="11"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19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 calcmode="lin" valueType="num">
                                      <p:cBhvr additive="base">
                                        <p:cTn id="15"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819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 calcmode="lin" valueType="num">
                                      <p:cBhvr additive="base">
                                        <p:cTn id="19" dur="500" fill="hold"/>
                                        <p:tgtEl>
                                          <p:spTgt spid="819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 calcmode="lin" valueType="num">
                                      <p:cBhvr additive="base">
                                        <p:cTn id="23" dur="500" fill="hold"/>
                                        <p:tgtEl>
                                          <p:spTgt spid="819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819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rtlCol="0">
            <a:normAutofit/>
          </a:bodyPr>
          <a:lstStyle/>
          <a:p>
            <a:pPr eaLnBrk="1" fontAlgn="auto" hangingPunct="1">
              <a:spcAft>
                <a:spcPts val="0"/>
              </a:spcAft>
              <a:defRPr/>
            </a:pPr>
            <a:r>
              <a:rPr lang="en-US" altLang="en-US" sz="4000" b="1" dirty="0">
                <a:solidFill>
                  <a:schemeClr val="accent5">
                    <a:lumMod val="75000"/>
                  </a:schemeClr>
                </a:solidFill>
              </a:rPr>
              <a:t>Large-Scale Engineering Projects</a:t>
            </a:r>
          </a:p>
        </p:txBody>
      </p:sp>
      <p:sp>
        <p:nvSpPr>
          <p:cNvPr id="10243" name="Rectangle 3"/>
          <p:cNvSpPr>
            <a:spLocks noGrp="1" noChangeArrowheads="1"/>
          </p:cNvSpPr>
          <p:nvPr>
            <p:ph type="body" sz="half" idx="1"/>
          </p:nvPr>
        </p:nvSpPr>
        <p:spPr>
          <a:xfrm>
            <a:off x="457200" y="1295400"/>
            <a:ext cx="8153400" cy="4530725"/>
          </a:xfrm>
        </p:spPr>
        <p:txBody>
          <a:bodyPr/>
          <a:lstStyle/>
          <a:p>
            <a:pPr eaLnBrk="1" hangingPunct="1">
              <a:buFont typeface="Wingdings" panose="05000000000000000000" pitchFamily="2" charset="2"/>
              <a:buNone/>
            </a:pPr>
            <a:r>
              <a:rPr lang="en-US" altLang="en-US" sz="2400">
                <a:solidFill>
                  <a:srgbClr val="000066"/>
                </a:solidFill>
              </a:rPr>
              <a:t>These typically</a:t>
            </a:r>
          </a:p>
          <a:p>
            <a:pPr eaLnBrk="1" hangingPunct="1"/>
            <a:r>
              <a:rPr lang="en-US" altLang="en-US" sz="2400">
                <a:solidFill>
                  <a:srgbClr val="000066"/>
                </a:solidFill>
              </a:rPr>
              <a:t>require </a:t>
            </a:r>
            <a:r>
              <a:rPr lang="en-US" altLang="en-US" sz="2400" u="sng">
                <a:solidFill>
                  <a:srgbClr val="000066"/>
                </a:solidFill>
              </a:rPr>
              <a:t>a large sum of investment</a:t>
            </a:r>
          </a:p>
          <a:p>
            <a:pPr eaLnBrk="1" hangingPunct="1"/>
            <a:r>
              <a:rPr lang="en-US" altLang="en-US" sz="2400" u="sng">
                <a:solidFill>
                  <a:srgbClr val="000066"/>
                </a:solidFill>
              </a:rPr>
              <a:t>can be very risky</a:t>
            </a:r>
          </a:p>
          <a:p>
            <a:pPr eaLnBrk="1" hangingPunct="1"/>
            <a:r>
              <a:rPr lang="en-US" altLang="en-US" sz="2400">
                <a:solidFill>
                  <a:srgbClr val="000066"/>
                </a:solidFill>
              </a:rPr>
              <a:t>take a </a:t>
            </a:r>
            <a:r>
              <a:rPr lang="en-US" altLang="en-US" sz="2400" u="sng">
                <a:solidFill>
                  <a:srgbClr val="000066"/>
                </a:solidFill>
              </a:rPr>
              <a:t>long time</a:t>
            </a:r>
            <a:r>
              <a:rPr lang="en-US" altLang="en-US" sz="2400">
                <a:solidFill>
                  <a:srgbClr val="000066"/>
                </a:solidFill>
              </a:rPr>
              <a:t> to see the financial outcomes</a:t>
            </a:r>
          </a:p>
          <a:p>
            <a:pPr eaLnBrk="1" hangingPunct="1"/>
            <a:r>
              <a:rPr lang="en-US" altLang="en-US" sz="2400">
                <a:solidFill>
                  <a:srgbClr val="000066"/>
                </a:solidFill>
              </a:rPr>
              <a:t>lead to revenue and cost streams that are </a:t>
            </a:r>
            <a:r>
              <a:rPr lang="en-US" altLang="en-US" sz="2400" u="sng">
                <a:solidFill>
                  <a:srgbClr val="000066"/>
                </a:solidFill>
              </a:rPr>
              <a:t>difficult to predict</a:t>
            </a:r>
            <a:endParaRPr lang="en-US" altLang="en-US" sz="2400">
              <a:solidFill>
                <a:srgbClr val="000066"/>
              </a:solidFill>
            </a:endParaRPr>
          </a:p>
          <a:p>
            <a:pPr eaLnBrk="1" hangingPunct="1"/>
            <a:endParaRPr lang="en-US" altLang="en-US" sz="2400">
              <a:solidFill>
                <a:srgbClr val="000066"/>
              </a:solidFill>
            </a:endParaRPr>
          </a:p>
          <a:p>
            <a:pPr eaLnBrk="1" hangingPunct="1">
              <a:buFont typeface="Wingdings" panose="05000000000000000000" pitchFamily="2" charset="2"/>
              <a:buNone/>
            </a:pPr>
            <a:r>
              <a:rPr lang="en-US" altLang="en-US" sz="2400">
                <a:solidFill>
                  <a:srgbClr val="000066"/>
                </a:solidFill>
              </a:rPr>
              <a:t>All the above aspects (and some others not listed here) </a:t>
            </a:r>
          </a:p>
          <a:p>
            <a:pPr eaLnBrk="1" hangingPunct="1">
              <a:buFont typeface="Wingdings" panose="05000000000000000000" pitchFamily="2" charset="2"/>
              <a:buNone/>
            </a:pPr>
            <a:r>
              <a:rPr lang="en-US" altLang="en-US" sz="2400">
                <a:solidFill>
                  <a:srgbClr val="000066"/>
                </a:solidFill>
              </a:rPr>
              <a:t>point towards the importance of EEA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2000"/>
                                        <p:tgtEl>
                                          <p:spTgt spid="1024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 calcmode="lin" valueType="num">
                                      <p:cBhvr additive="base">
                                        <p:cTn id="12" dur="20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02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 calcmode="lin" valueType="num">
                                      <p:cBhvr additive="base">
                                        <p:cTn id="18" dur="2000" fill="hold"/>
                                        <p:tgtEl>
                                          <p:spTgt spid="10243">
                                            <p:txEl>
                                              <p:pRg st="3" end="3"/>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102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0243">
                                            <p:txEl>
                                              <p:pRg st="4" end="4"/>
                                            </p:txEl>
                                          </p:spTgt>
                                        </p:tgtEl>
                                        <p:attrNameLst>
                                          <p:attrName>style.visibility</p:attrName>
                                        </p:attrNameLst>
                                      </p:cBhvr>
                                      <p:to>
                                        <p:strVal val="visible"/>
                                      </p:to>
                                    </p:set>
                                    <p:anim calcmode="lin" valueType="num">
                                      <p:cBhvr additive="base">
                                        <p:cTn id="24" dur="2000" fill="hold"/>
                                        <p:tgtEl>
                                          <p:spTgt spid="10243">
                                            <p:txEl>
                                              <p:pRg st="4" end="4"/>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102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0243">
                                            <p:txEl>
                                              <p:pRg st="6" end="6"/>
                                            </p:txEl>
                                          </p:spTgt>
                                        </p:tgtEl>
                                        <p:attrNameLst>
                                          <p:attrName>style.visibility</p:attrName>
                                        </p:attrNameLst>
                                      </p:cBhvr>
                                      <p:to>
                                        <p:strVal val="visible"/>
                                      </p:to>
                                    </p:set>
                                    <p:anim calcmode="lin" valueType="num">
                                      <p:cBhvr additive="base">
                                        <p:cTn id="30" dur="2000" fill="hold"/>
                                        <p:tgtEl>
                                          <p:spTgt spid="10243">
                                            <p:txEl>
                                              <p:pRg st="6" end="6"/>
                                            </p:txEl>
                                          </p:spTgt>
                                        </p:tgtEl>
                                        <p:attrNameLst>
                                          <p:attrName>ppt_x</p:attrName>
                                        </p:attrNameLst>
                                      </p:cBhvr>
                                      <p:tavLst>
                                        <p:tav tm="0">
                                          <p:val>
                                            <p:strVal val="0-#ppt_w/2"/>
                                          </p:val>
                                        </p:tav>
                                        <p:tav tm="100000">
                                          <p:val>
                                            <p:strVal val="#ppt_x"/>
                                          </p:val>
                                        </p:tav>
                                      </p:tavLst>
                                    </p:anim>
                                    <p:anim calcmode="lin" valueType="num">
                                      <p:cBhvr additive="base">
                                        <p:cTn id="31" dur="2000" fill="hold"/>
                                        <p:tgtEl>
                                          <p:spTgt spid="102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nodeType="clickEffect">
                                  <p:stCondLst>
                                    <p:cond delay="0"/>
                                  </p:stCondLst>
                                  <p:childTnLst>
                                    <p:set>
                                      <p:cBhvr>
                                        <p:cTn id="35" dur="1" fill="hold">
                                          <p:stCondLst>
                                            <p:cond delay="0"/>
                                          </p:stCondLst>
                                        </p:cTn>
                                        <p:tgtEl>
                                          <p:spTgt spid="10243">
                                            <p:txEl>
                                              <p:pRg st="7" end="7"/>
                                            </p:txEl>
                                          </p:spTgt>
                                        </p:tgtEl>
                                        <p:attrNameLst>
                                          <p:attrName>style.visibility</p:attrName>
                                        </p:attrNameLst>
                                      </p:cBhvr>
                                      <p:to>
                                        <p:strVal val="visible"/>
                                      </p:to>
                                    </p:set>
                                    <p:anim calcmode="lin" valueType="num">
                                      <p:cBhvr additive="base">
                                        <p:cTn id="36" dur="2000" fill="hold"/>
                                        <p:tgtEl>
                                          <p:spTgt spid="10243">
                                            <p:txEl>
                                              <p:pRg st="7" end="7"/>
                                            </p:txEl>
                                          </p:spTgt>
                                        </p:tgtEl>
                                        <p:attrNameLst>
                                          <p:attrName>ppt_x</p:attrName>
                                        </p:attrNameLst>
                                      </p:cBhvr>
                                      <p:tavLst>
                                        <p:tav tm="0">
                                          <p:val>
                                            <p:strVal val="0-#ppt_w/2"/>
                                          </p:val>
                                        </p:tav>
                                        <p:tav tm="100000">
                                          <p:val>
                                            <p:strVal val="#ppt_x"/>
                                          </p:val>
                                        </p:tav>
                                      </p:tavLst>
                                    </p:anim>
                                    <p:anim calcmode="lin" valueType="num">
                                      <p:cBhvr additive="base">
                                        <p:cTn id="37" dur="2000" fill="hold"/>
                                        <p:tgtEl>
                                          <p:spTgt spid="1024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b="1" dirty="0">
                <a:solidFill>
                  <a:schemeClr val="accent5">
                    <a:lumMod val="75000"/>
                  </a:schemeClr>
                </a:solidFill>
              </a:rPr>
              <a:t>Common Types of Strategic Engineering Economic Decisions</a:t>
            </a:r>
          </a:p>
        </p:txBody>
      </p:sp>
      <p:sp>
        <p:nvSpPr>
          <p:cNvPr id="3" name="Content Placeholder 2"/>
          <p:cNvSpPr>
            <a:spLocks noGrp="1"/>
          </p:cNvSpPr>
          <p:nvPr>
            <p:ph idx="1"/>
          </p:nvPr>
        </p:nvSpPr>
        <p:spPr>
          <a:xfrm>
            <a:off x="914400" y="2209800"/>
            <a:ext cx="7772400" cy="4114800"/>
          </a:xfrm>
        </p:spPr>
        <p:txBody>
          <a:bodyPr rtlCol="0">
            <a:normAutofit/>
          </a:bodyPr>
          <a:lstStyle/>
          <a:p>
            <a:pPr eaLnBrk="1" fontAlgn="auto" hangingPunct="1">
              <a:spcAft>
                <a:spcPts val="0"/>
              </a:spcAft>
              <a:defRPr/>
            </a:pPr>
            <a:r>
              <a:rPr lang="en-US" b="1" dirty="0">
                <a:solidFill>
                  <a:schemeClr val="tx1">
                    <a:lumMod val="65000"/>
                    <a:lumOff val="35000"/>
                  </a:schemeClr>
                </a:solidFill>
                <a:latin typeface="+mj-lt"/>
              </a:rPr>
              <a:t>Equipment or process selection</a:t>
            </a:r>
          </a:p>
          <a:p>
            <a:pPr eaLnBrk="1" fontAlgn="auto" hangingPunct="1">
              <a:spcAft>
                <a:spcPts val="0"/>
              </a:spcAft>
              <a:defRPr/>
            </a:pPr>
            <a:r>
              <a:rPr lang="en-US" b="1" dirty="0">
                <a:solidFill>
                  <a:schemeClr val="tx1">
                    <a:lumMod val="65000"/>
                    <a:lumOff val="35000"/>
                  </a:schemeClr>
                </a:solidFill>
                <a:latin typeface="+mj-lt"/>
              </a:rPr>
              <a:t>Equipment replacement decisions</a:t>
            </a:r>
          </a:p>
          <a:p>
            <a:pPr eaLnBrk="1" fontAlgn="auto" hangingPunct="1">
              <a:spcAft>
                <a:spcPts val="0"/>
              </a:spcAft>
              <a:defRPr/>
            </a:pPr>
            <a:r>
              <a:rPr lang="en-US" b="1" dirty="0">
                <a:solidFill>
                  <a:schemeClr val="tx1">
                    <a:lumMod val="65000"/>
                    <a:lumOff val="35000"/>
                  </a:schemeClr>
                </a:solidFill>
                <a:latin typeface="+mj-lt"/>
              </a:rPr>
              <a:t>New products and product expansion</a:t>
            </a:r>
          </a:p>
          <a:p>
            <a:pPr eaLnBrk="1" fontAlgn="auto" hangingPunct="1">
              <a:spcAft>
                <a:spcPts val="0"/>
              </a:spcAft>
              <a:defRPr/>
            </a:pPr>
            <a:r>
              <a:rPr lang="en-US" b="1" dirty="0">
                <a:solidFill>
                  <a:schemeClr val="tx1">
                    <a:lumMod val="65000"/>
                    <a:lumOff val="35000"/>
                  </a:schemeClr>
                </a:solidFill>
                <a:latin typeface="+mj-lt"/>
              </a:rPr>
              <a:t>Improvement in service or quality</a:t>
            </a:r>
          </a:p>
          <a:p>
            <a:pPr eaLnBrk="1" fontAlgn="auto" hangingPunct="1">
              <a:spcAft>
                <a:spcPts val="0"/>
              </a:spcAft>
              <a:defRPr/>
            </a:pPr>
            <a:r>
              <a:rPr lang="en-US" b="1" dirty="0">
                <a:solidFill>
                  <a:schemeClr val="tx1">
                    <a:lumMod val="65000"/>
                    <a:lumOff val="35000"/>
                  </a:schemeClr>
                </a:solidFill>
                <a:latin typeface="+mj-lt"/>
              </a:rPr>
              <a:t>Cost reduction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a:solidFill>
                  <a:schemeClr val="accent5">
                    <a:lumMod val="75000"/>
                  </a:schemeClr>
                </a:solidFill>
              </a:rPr>
              <a:t>Fundamental Principles of Engineering Economics</a:t>
            </a:r>
          </a:p>
        </p:txBody>
      </p:sp>
      <p:sp>
        <p:nvSpPr>
          <p:cNvPr id="14339" name="Rectangle 3"/>
          <p:cNvSpPr>
            <a:spLocks noGrp="1" noChangeArrowheads="1"/>
          </p:cNvSpPr>
          <p:nvPr>
            <p:ph idx="1"/>
          </p:nvPr>
        </p:nvSpPr>
        <p:spPr>
          <a:xfrm>
            <a:off x="457200" y="2057400"/>
            <a:ext cx="8229600" cy="3581400"/>
          </a:xfrm>
        </p:spPr>
        <p:txBody>
          <a:bodyPr rtlCol="0">
            <a:normAutofit fontScale="92500" lnSpcReduction="20000"/>
          </a:bodyPr>
          <a:lstStyle/>
          <a:p>
            <a:pPr eaLnBrk="1" fontAlgn="auto" hangingPunct="1">
              <a:spcAft>
                <a:spcPts val="0"/>
              </a:spcAft>
              <a:defRPr/>
            </a:pPr>
            <a:r>
              <a:rPr lang="en-US" b="1" dirty="0">
                <a:solidFill>
                  <a:srgbClr val="FF0000"/>
                </a:solidFill>
                <a:latin typeface="+mj-lt"/>
              </a:rPr>
              <a:t>Principle 1</a:t>
            </a:r>
            <a:r>
              <a:rPr lang="en-US" b="1" dirty="0">
                <a:solidFill>
                  <a:schemeClr val="tx1">
                    <a:lumMod val="65000"/>
                    <a:lumOff val="35000"/>
                  </a:schemeClr>
                </a:solidFill>
                <a:latin typeface="+mj-lt"/>
              </a:rPr>
              <a:t>: An instant dollar is worth more than a distant dollar.</a:t>
            </a:r>
          </a:p>
          <a:p>
            <a:pPr eaLnBrk="1" fontAlgn="auto" hangingPunct="1">
              <a:spcAft>
                <a:spcPts val="0"/>
              </a:spcAft>
              <a:defRPr/>
            </a:pPr>
            <a:r>
              <a:rPr lang="en-US" b="1" dirty="0">
                <a:solidFill>
                  <a:srgbClr val="FF0000"/>
                </a:solidFill>
                <a:latin typeface="+mj-lt"/>
              </a:rPr>
              <a:t>Principle 2</a:t>
            </a:r>
            <a:r>
              <a:rPr lang="en-US" b="1" dirty="0">
                <a:solidFill>
                  <a:schemeClr val="tx1">
                    <a:lumMod val="65000"/>
                    <a:lumOff val="35000"/>
                  </a:schemeClr>
                </a:solidFill>
                <a:latin typeface="+mj-lt"/>
              </a:rPr>
              <a:t>: The only thing that matters is the difference between alternatives.</a:t>
            </a:r>
          </a:p>
          <a:p>
            <a:pPr eaLnBrk="1" fontAlgn="auto" hangingPunct="1">
              <a:spcAft>
                <a:spcPts val="0"/>
              </a:spcAft>
              <a:defRPr/>
            </a:pPr>
            <a:r>
              <a:rPr lang="en-US" b="1" dirty="0">
                <a:solidFill>
                  <a:srgbClr val="FF0000"/>
                </a:solidFill>
                <a:latin typeface="+mj-lt"/>
              </a:rPr>
              <a:t>Principle 3</a:t>
            </a:r>
            <a:r>
              <a:rPr lang="en-US" b="1" dirty="0">
                <a:solidFill>
                  <a:schemeClr val="tx1">
                    <a:lumMod val="65000"/>
                    <a:lumOff val="35000"/>
                  </a:schemeClr>
                </a:solidFill>
                <a:latin typeface="+mj-lt"/>
              </a:rPr>
              <a:t>: Marginal revenue must exceed marginal cost. </a:t>
            </a:r>
          </a:p>
          <a:p>
            <a:pPr eaLnBrk="1" fontAlgn="auto" hangingPunct="1">
              <a:spcAft>
                <a:spcPts val="0"/>
              </a:spcAft>
              <a:defRPr/>
            </a:pPr>
            <a:r>
              <a:rPr lang="en-US" b="1" dirty="0">
                <a:solidFill>
                  <a:srgbClr val="FF0000"/>
                </a:solidFill>
                <a:latin typeface="+mj-lt"/>
              </a:rPr>
              <a:t>Principle 4</a:t>
            </a:r>
            <a:r>
              <a:rPr lang="en-US" b="1" dirty="0">
                <a:solidFill>
                  <a:schemeClr val="tx1">
                    <a:lumMod val="65000"/>
                    <a:lumOff val="35000"/>
                  </a:schemeClr>
                </a:solidFill>
                <a:latin typeface="+mj-lt"/>
              </a:rPr>
              <a:t>:  Additional risk is not taken without the expected additional return.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4"/>
          <p:cNvSpPr>
            <a:spLocks noGrp="1" noChangeArrowheads="1"/>
          </p:cNvSpPr>
          <p:nvPr>
            <p:ph type="title"/>
          </p:nvPr>
        </p:nvSpPr>
        <p:spPr/>
        <p:txBody>
          <a:bodyPr rtlCol="0">
            <a:normAutofit fontScale="90000"/>
          </a:bodyPr>
          <a:lstStyle/>
          <a:p>
            <a:pPr eaLnBrk="1" fontAlgn="auto" hangingPunct="1">
              <a:spcAft>
                <a:spcPts val="0"/>
              </a:spcAft>
              <a:defRPr/>
            </a:pPr>
            <a:br>
              <a:rPr lang="en-US" altLang="en-US" sz="3600" b="1" dirty="0">
                <a:solidFill>
                  <a:srgbClr val="FF0000"/>
                </a:solidFill>
                <a:latin typeface="Arial" panose="020B0604020202020204" pitchFamily="34" charset="0"/>
              </a:rPr>
            </a:br>
            <a:br>
              <a:rPr lang="en-US" altLang="en-US" sz="3600" b="1" dirty="0">
                <a:solidFill>
                  <a:srgbClr val="FF0000"/>
                </a:solidFill>
                <a:latin typeface="Arial" panose="020B0604020202020204" pitchFamily="34" charset="0"/>
              </a:rPr>
            </a:br>
            <a:r>
              <a:rPr lang="en-US" altLang="en-US" sz="3800" b="1" dirty="0">
                <a:solidFill>
                  <a:srgbClr val="FF0000"/>
                </a:solidFill>
              </a:rPr>
              <a:t>Principle 1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pic>
        <p:nvPicPr>
          <p:cNvPr id="48131" name="Picture 6" descr="4d4nsyq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71600" y="2286000"/>
            <a:ext cx="1573213" cy="1660525"/>
          </a:xfrm>
          <a:noFill/>
        </p:spPr>
      </p:pic>
      <p:pic>
        <p:nvPicPr>
          <p:cNvPr id="48132" name="Picture 9" descr="4d4nsyqs[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880100" y="3032125"/>
            <a:ext cx="1574800" cy="1662113"/>
          </a:xfrm>
          <a:noFill/>
        </p:spPr>
      </p:pic>
      <p:sp>
        <p:nvSpPr>
          <p:cNvPr id="48133" name="Line 5"/>
          <p:cNvSpPr>
            <a:spLocks noChangeShapeType="1"/>
          </p:cNvSpPr>
          <p:nvPr/>
        </p:nvSpPr>
        <p:spPr bwMode="auto">
          <a:xfrm>
            <a:off x="1600200" y="3048000"/>
            <a:ext cx="5867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4" name="Line 8"/>
          <p:cNvSpPr>
            <a:spLocks noChangeShapeType="1"/>
          </p:cNvSpPr>
          <p:nvPr/>
        </p:nvSpPr>
        <p:spPr bwMode="auto">
          <a:xfrm>
            <a:off x="1447800" y="4724400"/>
            <a:ext cx="6172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5" name="Text Box 11"/>
          <p:cNvSpPr txBox="1">
            <a:spLocks noChangeArrowheads="1"/>
          </p:cNvSpPr>
          <p:nvPr/>
        </p:nvSpPr>
        <p:spPr bwMode="auto">
          <a:xfrm>
            <a:off x="1431925" y="4916488"/>
            <a:ext cx="103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Today</a:t>
            </a:r>
          </a:p>
        </p:txBody>
      </p:sp>
      <p:sp>
        <p:nvSpPr>
          <p:cNvPr id="48136" name="Text Box 12"/>
          <p:cNvSpPr txBox="1">
            <a:spLocks noChangeArrowheads="1"/>
          </p:cNvSpPr>
          <p:nvPr/>
        </p:nvSpPr>
        <p:spPr bwMode="auto">
          <a:xfrm>
            <a:off x="6156325" y="4916488"/>
            <a:ext cx="2116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6 months later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p:cNvGraphicFramePr/>
          <p:nvPr/>
        </p:nvGraphicFramePr>
        <p:xfrm>
          <a:off x="1524000" y="2133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1600200" y="2743200"/>
            <a:ext cx="1981200" cy="369888"/>
          </a:xfrm>
          <a:prstGeom prst="rect">
            <a:avLst/>
          </a:prstGeom>
          <a:noFill/>
        </p:spPr>
        <p:txBody>
          <a:bodyPr wrap="none">
            <a:spAutoFit/>
          </a:bodyPr>
          <a:lstStyle/>
          <a:p>
            <a:pPr eaLnBrk="1" hangingPunct="1">
              <a:defRPr/>
            </a:pPr>
            <a:r>
              <a:rPr lang="en-US" altLang="ko-KR" b="1" dirty="0">
                <a:latin typeface="+mj-lt"/>
              </a:rPr>
              <a:t>Interest rate = 10%</a:t>
            </a:r>
            <a:endParaRPr lang="ko-KR" altLang="en-US" b="1" dirty="0">
              <a:latin typeface="+mj-lt"/>
            </a:endParaRPr>
          </a:p>
        </p:txBody>
      </p:sp>
      <p:sp>
        <p:nvSpPr>
          <p:cNvPr id="8" name="Rectangle 4"/>
          <p:cNvSpPr>
            <a:spLocks noGrp="1" noChangeArrowheads="1"/>
          </p:cNvSpPr>
          <p:nvPr>
            <p:ph type="title"/>
          </p:nvPr>
        </p:nvSpPr>
        <p:spPr/>
        <p:txBody>
          <a:bodyPr rtlCol="0">
            <a:normAutofit fontScale="90000"/>
          </a:bodyPr>
          <a:lstStyle/>
          <a:p>
            <a:pPr eaLnBrk="1" fontAlgn="auto" hangingPunct="1">
              <a:spcAft>
                <a:spcPts val="0"/>
              </a:spcAft>
              <a:defRPr/>
            </a:pPr>
            <a:br>
              <a:rPr lang="en-US" altLang="en-US" sz="3600" b="1" dirty="0">
                <a:solidFill>
                  <a:srgbClr val="FF0000"/>
                </a:solidFill>
                <a:latin typeface="Arial" panose="020B0604020202020204" pitchFamily="34" charset="0"/>
              </a:rPr>
            </a:br>
            <a:br>
              <a:rPr lang="en-US" altLang="en-US" sz="3600" b="1" dirty="0">
                <a:solidFill>
                  <a:srgbClr val="FF0000"/>
                </a:solidFill>
                <a:latin typeface="Arial" panose="020B0604020202020204" pitchFamily="34" charset="0"/>
              </a:rPr>
            </a:br>
            <a:r>
              <a:rPr lang="en-US" altLang="en-US" sz="3800" b="1" dirty="0">
                <a:solidFill>
                  <a:srgbClr val="FF0000"/>
                </a:solidFill>
              </a:rPr>
              <a:t>Principle 1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2</a:t>
            </a:r>
            <a:br>
              <a:rPr lang="en-US" sz="3800" b="1" dirty="0"/>
            </a:br>
            <a:r>
              <a:rPr lang="en-US" sz="3800" b="1" dirty="0"/>
              <a:t>The only thing that matters is the difference between alternatives.</a:t>
            </a:r>
          </a:p>
        </p:txBody>
      </p:sp>
      <p:graphicFrame>
        <p:nvGraphicFramePr>
          <p:cNvPr id="65583" name="Group 47"/>
          <p:cNvGraphicFramePr>
            <a:graphicFrameLocks noGrp="1"/>
          </p:cNvGraphicFramePr>
          <p:nvPr>
            <p:ph type="tbl" idx="1"/>
          </p:nvPr>
        </p:nvGraphicFramePr>
        <p:xfrm>
          <a:off x="457200" y="2057400"/>
          <a:ext cx="8229600" cy="3348039"/>
        </p:xfrm>
        <a:graphic>
          <a:graphicData uri="http://schemas.openxmlformats.org/drawingml/2006/table">
            <a:tbl>
              <a:tblPr/>
              <a:tblGrid>
                <a:gridCol w="1371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145891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dirty="0">
                          <a:ln>
                            <a:noFill/>
                          </a:ln>
                          <a:solidFill>
                            <a:schemeClr val="tx1">
                              <a:lumMod val="65000"/>
                              <a:lumOff val="35000"/>
                            </a:schemeClr>
                          </a:solidFill>
                          <a:effectLst/>
                          <a:latin typeface="+mj-lt"/>
                        </a:rPr>
                        <a:t>Option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a:ln>
                            <a:noFill/>
                          </a:ln>
                          <a:solidFill>
                            <a:schemeClr val="tx1">
                              <a:lumMod val="65000"/>
                              <a:lumOff val="35000"/>
                            </a:schemeClr>
                          </a:solidFill>
                          <a:effectLst/>
                          <a:latin typeface="+mj-lt"/>
                        </a:rPr>
                        <a:t>Monthly fuel cost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a:ln>
                            <a:noFill/>
                          </a:ln>
                          <a:solidFill>
                            <a:schemeClr val="tx1">
                              <a:lumMod val="65000"/>
                              <a:lumOff val="35000"/>
                            </a:schemeClr>
                          </a:solidFill>
                          <a:effectLst/>
                          <a:latin typeface="+mj-lt"/>
                        </a:rPr>
                        <a:t>Monthly maintenance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a:ln>
                            <a:noFill/>
                          </a:ln>
                          <a:solidFill>
                            <a:schemeClr val="tx1">
                              <a:lumMod val="65000"/>
                              <a:lumOff val="35000"/>
                            </a:schemeClr>
                          </a:solidFill>
                          <a:effectLst/>
                          <a:latin typeface="+mj-lt"/>
                        </a:rPr>
                        <a:t>Cash outlay at signing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a:ln>
                            <a:noFill/>
                          </a:ln>
                          <a:solidFill>
                            <a:schemeClr val="tx1">
                              <a:lumMod val="65000"/>
                              <a:lumOff val="35000"/>
                            </a:schemeClr>
                          </a:solidFill>
                          <a:effectLst/>
                          <a:latin typeface="+mj-lt"/>
                        </a:rPr>
                        <a:t>Monthly payment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a:ln>
                            <a:noFill/>
                          </a:ln>
                          <a:solidFill>
                            <a:schemeClr val="tx1">
                              <a:lumMod val="65000"/>
                              <a:lumOff val="35000"/>
                            </a:schemeClr>
                          </a:solidFill>
                          <a:effectLst/>
                          <a:latin typeface="+mj-lt"/>
                        </a:rPr>
                        <a:t>Salvage value at end of year 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a:ln>
                            <a:noFill/>
                          </a:ln>
                          <a:solidFill>
                            <a:schemeClr val="tx1">
                              <a:lumMod val="65000"/>
                              <a:lumOff val="35000"/>
                            </a:schemeClr>
                          </a:solidFill>
                          <a:effectLst/>
                          <a:latin typeface="+mj-lt"/>
                        </a:rPr>
                        <a:t>Buy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$6,500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$350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a:ln>
                            <a:noFill/>
                          </a:ln>
                          <a:solidFill>
                            <a:schemeClr val="tx1">
                              <a:lumMod val="65000"/>
                              <a:lumOff val="35000"/>
                            </a:schemeClr>
                          </a:solidFill>
                          <a:effectLst/>
                          <a:latin typeface="+mj-lt"/>
                        </a:rPr>
                        <a:t>Lease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$2,400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6418" name="Text Box 45"/>
          <p:cNvSpPr txBox="1">
            <a:spLocks noChangeArrowheads="1"/>
          </p:cNvSpPr>
          <p:nvPr/>
        </p:nvSpPr>
        <p:spPr bwMode="auto">
          <a:xfrm>
            <a:off x="1143000" y="5715000"/>
            <a:ext cx="46418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bg2">
                    <a:lumMod val="50000"/>
                  </a:schemeClr>
                </a:solidFill>
                <a:latin typeface="+mj-lt"/>
              </a:rPr>
              <a:t>Irrelevant items in decision-making</a:t>
            </a:r>
          </a:p>
        </p:txBody>
      </p:sp>
      <p:sp>
        <p:nvSpPr>
          <p:cNvPr id="7" name="Left Brace 6"/>
          <p:cNvSpPr/>
          <p:nvPr/>
        </p:nvSpPr>
        <p:spPr>
          <a:xfrm rot="16200000">
            <a:off x="3123406" y="4344194"/>
            <a:ext cx="306388" cy="2590800"/>
          </a:xfrm>
          <a:prstGeom prst="leftBrac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p:nvPr>
        </p:nvSpPr>
        <p:spPr/>
        <p:txBody>
          <a:bodyPr rtlCol="0">
            <a:normAutofit fontScale="90000"/>
          </a:bodyPr>
          <a:lstStyle/>
          <a:p>
            <a:pPr eaLnBrk="1" fontAlgn="auto" hangingPunct="1">
              <a:spcAft>
                <a:spcPts val="0"/>
              </a:spcAft>
              <a:defRPr/>
            </a:pPr>
            <a:br>
              <a:rPr lang="en-US" sz="3800" b="1" dirty="0">
                <a:solidFill>
                  <a:srgbClr val="FF0000"/>
                </a:solidFill>
              </a:rPr>
            </a:br>
            <a:r>
              <a:rPr lang="en-US" sz="3800" b="1" dirty="0">
                <a:solidFill>
                  <a:srgbClr val="FF0000"/>
                </a:solidFill>
              </a:rPr>
              <a:t>Principle 3</a:t>
            </a:r>
            <a:br>
              <a:rPr lang="en-US" sz="3800" b="1" dirty="0"/>
            </a:br>
            <a:r>
              <a:rPr lang="en-US" sz="3800" b="1" dirty="0"/>
              <a:t>Marginal revenue must exceed marginal cost.</a:t>
            </a:r>
          </a:p>
        </p:txBody>
      </p:sp>
      <p:sp>
        <p:nvSpPr>
          <p:cNvPr id="53251" name="Oval 17"/>
          <p:cNvSpPr>
            <a:spLocks noChangeArrowheads="1"/>
          </p:cNvSpPr>
          <p:nvPr/>
        </p:nvSpPr>
        <p:spPr bwMode="auto">
          <a:xfrm>
            <a:off x="6477000" y="4724400"/>
            <a:ext cx="1600200" cy="12954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2" name="Oval 16"/>
          <p:cNvSpPr>
            <a:spLocks noChangeArrowheads="1"/>
          </p:cNvSpPr>
          <p:nvPr/>
        </p:nvSpPr>
        <p:spPr bwMode="auto">
          <a:xfrm>
            <a:off x="6248400" y="1905000"/>
            <a:ext cx="1676400" cy="15240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3" name="Rectangle 5"/>
          <p:cNvSpPr>
            <a:spLocks noChangeArrowheads="1"/>
          </p:cNvSpPr>
          <p:nvPr/>
        </p:nvSpPr>
        <p:spPr bwMode="auto">
          <a:xfrm>
            <a:off x="1676400" y="2743200"/>
            <a:ext cx="32766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4" name="Rectangle 6"/>
          <p:cNvSpPr>
            <a:spLocks noChangeArrowheads="1"/>
          </p:cNvSpPr>
          <p:nvPr/>
        </p:nvSpPr>
        <p:spPr bwMode="auto">
          <a:xfrm>
            <a:off x="5105400" y="2743200"/>
            <a:ext cx="5334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5" name="Rectangle 7"/>
          <p:cNvSpPr>
            <a:spLocks noChangeArrowheads="1"/>
          </p:cNvSpPr>
          <p:nvPr/>
        </p:nvSpPr>
        <p:spPr bwMode="auto">
          <a:xfrm>
            <a:off x="1676400" y="4572000"/>
            <a:ext cx="3276600" cy="533400"/>
          </a:xfrm>
          <a:prstGeom prst="rect">
            <a:avLst/>
          </a:prstGeom>
          <a:solidFill>
            <a:srgbClr val="FF6699"/>
          </a:solidFill>
          <a:ln w="9525">
            <a:solidFill>
              <a:schemeClr val="hlink"/>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6" name="Rectangle 8"/>
          <p:cNvSpPr>
            <a:spLocks noChangeArrowheads="1"/>
          </p:cNvSpPr>
          <p:nvPr/>
        </p:nvSpPr>
        <p:spPr bwMode="auto">
          <a:xfrm>
            <a:off x="5105400" y="4572000"/>
            <a:ext cx="914400" cy="533400"/>
          </a:xfrm>
          <a:prstGeom prst="rect">
            <a:avLst/>
          </a:prstGeom>
          <a:solidFill>
            <a:srgbClr val="FF66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7" name="Line 9"/>
          <p:cNvSpPr>
            <a:spLocks noChangeShapeType="1"/>
          </p:cNvSpPr>
          <p:nvPr/>
        </p:nvSpPr>
        <p:spPr bwMode="auto">
          <a:xfrm>
            <a:off x="5029200" y="2057400"/>
            <a:ext cx="0" cy="3810000"/>
          </a:xfrm>
          <a:prstGeom prst="line">
            <a:avLst/>
          </a:prstGeom>
          <a:noFill/>
          <a:ln w="571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7419" name="Text Box 10"/>
          <p:cNvSpPr txBox="1">
            <a:spLocks noChangeArrowheads="1"/>
          </p:cNvSpPr>
          <p:nvPr/>
        </p:nvSpPr>
        <p:spPr bwMode="auto">
          <a:xfrm>
            <a:off x="2041525" y="3394075"/>
            <a:ext cx="2665413"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Manufacturing cost</a:t>
            </a:r>
          </a:p>
        </p:txBody>
      </p:sp>
      <p:sp>
        <p:nvSpPr>
          <p:cNvPr id="17420" name="Text Box 11"/>
          <p:cNvSpPr txBox="1">
            <a:spLocks noChangeArrowheads="1"/>
          </p:cNvSpPr>
          <p:nvPr/>
        </p:nvSpPr>
        <p:spPr bwMode="auto">
          <a:xfrm>
            <a:off x="2041525" y="5222875"/>
            <a:ext cx="19494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Sales revenue</a:t>
            </a:r>
          </a:p>
        </p:txBody>
      </p:sp>
      <p:sp>
        <p:nvSpPr>
          <p:cNvPr id="17421" name="Text Box 12"/>
          <p:cNvSpPr txBox="1">
            <a:spLocks noChangeArrowheads="1"/>
          </p:cNvSpPr>
          <p:nvPr/>
        </p:nvSpPr>
        <p:spPr bwMode="auto">
          <a:xfrm>
            <a:off x="6553200" y="4876800"/>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revenue</a:t>
            </a:r>
          </a:p>
        </p:txBody>
      </p:sp>
      <p:sp>
        <p:nvSpPr>
          <p:cNvPr id="17422" name="Text Box 13"/>
          <p:cNvSpPr txBox="1">
            <a:spLocks noChangeArrowheads="1"/>
          </p:cNvSpPr>
          <p:nvPr/>
        </p:nvSpPr>
        <p:spPr bwMode="auto">
          <a:xfrm>
            <a:off x="6384925" y="2251075"/>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cost</a:t>
            </a:r>
          </a:p>
        </p:txBody>
      </p:sp>
      <p:sp>
        <p:nvSpPr>
          <p:cNvPr id="17423" name="Text Box 14"/>
          <p:cNvSpPr txBox="1">
            <a:spLocks noChangeArrowheads="1"/>
          </p:cNvSpPr>
          <p:nvPr/>
        </p:nvSpPr>
        <p:spPr bwMode="auto">
          <a:xfrm>
            <a:off x="5165725" y="3317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
        <p:nvSpPr>
          <p:cNvPr id="17424" name="Text Box 15"/>
          <p:cNvSpPr txBox="1">
            <a:spLocks noChangeArrowheads="1"/>
          </p:cNvSpPr>
          <p:nvPr/>
        </p:nvSpPr>
        <p:spPr bwMode="auto">
          <a:xfrm>
            <a:off x="5165725" y="5222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p:txBody>
          <a:bodyPr/>
          <a:lstStyle/>
          <a:p>
            <a:pPr eaLnBrk="1" hangingPunct="1"/>
            <a:r>
              <a:rPr lang="en-US" altLang="en-US" b="1" i="1"/>
              <a:t>Course Description</a:t>
            </a:r>
            <a:endParaRPr lang="tr-TR" altLang="en-US"/>
          </a:p>
        </p:txBody>
      </p:sp>
      <p:sp>
        <p:nvSpPr>
          <p:cNvPr id="19459" name="Content Placeholder 2"/>
          <p:cNvSpPr>
            <a:spLocks noGrp="1" noChangeArrowheads="1"/>
          </p:cNvSpPr>
          <p:nvPr>
            <p:ph idx="1"/>
          </p:nvPr>
        </p:nvSpPr>
        <p:spPr/>
        <p:txBody>
          <a:bodyPr/>
          <a:lstStyle/>
          <a:p>
            <a:pPr eaLnBrk="1" hangingPunct="1"/>
            <a:r>
              <a:rPr lang="en-US" altLang="en-US" sz="2400"/>
              <a:t>Concepts of time value of money. </a:t>
            </a:r>
            <a:endParaRPr lang="tr-TR" altLang="en-US" sz="2400"/>
          </a:p>
          <a:p>
            <a:pPr eaLnBrk="1" hangingPunct="1"/>
            <a:r>
              <a:rPr lang="en-US" altLang="en-US" sz="2400"/>
              <a:t>Analysis of engineering decisions</a:t>
            </a:r>
            <a:r>
              <a:rPr lang="tr-TR" altLang="en-US" sz="2400"/>
              <a:t>.</a:t>
            </a:r>
          </a:p>
          <a:p>
            <a:pPr eaLnBrk="1" hangingPunct="1"/>
            <a:r>
              <a:rPr lang="tr-TR" altLang="en-US" sz="2400"/>
              <a:t>P</a:t>
            </a:r>
            <a:r>
              <a:rPr lang="en-US" altLang="en-US" sz="2400"/>
              <a:t>rinciples and methodology of comparing decision alternatives, such as various engineering designs, manufacturing equipment, or industrial projects. </a:t>
            </a:r>
            <a:endParaRPr lang="tr-TR" altLang="en-US" sz="2400"/>
          </a:p>
          <a:p>
            <a:pPr eaLnBrk="1" hangingPunct="1"/>
            <a:r>
              <a:rPr lang="en-US" altLang="en-US" sz="2400"/>
              <a:t>Effects of depreciation, inflation and taxation on economic decisions, cost benefit analysis of public projects. </a:t>
            </a:r>
            <a:endParaRPr lang="tr-TR" altLang="en-US" sz="2400"/>
          </a:p>
          <a:p>
            <a:pPr eaLnBrk="1" hangingPunct="1"/>
            <a:r>
              <a:rPr lang="en-US" altLang="en-US" sz="2400"/>
              <a:t>Dealing with uncertainty and risk; rational decision making when future outcomes are uncertain. </a:t>
            </a:r>
            <a:endParaRPr lang="tr-TR" altLang="en-US" sz="2400"/>
          </a:p>
          <a:p>
            <a:pPr eaLnBrk="1" hangingPunct="1"/>
            <a:r>
              <a:rPr lang="en-US" altLang="en-US" sz="2400"/>
              <a:t>Replacement analysis.</a:t>
            </a:r>
            <a:endParaRPr lang="tr-TR" altLang="en-US" sz="2400"/>
          </a:p>
          <a:p>
            <a:pPr eaLnBrk="1" hangingPunct="1"/>
            <a:endParaRPr lang="tr-TR"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4</a:t>
            </a:r>
            <a:r>
              <a:rPr lang="en-US" sz="3800" b="1" dirty="0"/>
              <a:t> </a:t>
            </a:r>
            <a:br>
              <a:rPr lang="en-US" sz="3800" b="1" dirty="0"/>
            </a:br>
            <a:r>
              <a:rPr lang="en-US" sz="3800" b="1" dirty="0">
                <a:solidFill>
                  <a:schemeClr val="tx1">
                    <a:lumMod val="75000"/>
                    <a:lumOff val="25000"/>
                  </a:schemeClr>
                </a:solidFill>
              </a:rPr>
              <a:t>Additional risk is not taken without the expected additional return.</a:t>
            </a:r>
          </a:p>
        </p:txBody>
      </p:sp>
      <p:graphicFrame>
        <p:nvGraphicFramePr>
          <p:cNvPr id="70695" name="Group 39"/>
          <p:cNvGraphicFramePr>
            <a:graphicFrameLocks noGrp="1"/>
          </p:cNvGraphicFramePr>
          <p:nvPr>
            <p:ph type="tbl" idx="1"/>
          </p:nvPr>
        </p:nvGraphicFramePr>
        <p:xfrm>
          <a:off x="457200" y="2105025"/>
          <a:ext cx="8229600" cy="3992563"/>
        </p:xfrm>
        <a:graphic>
          <a:graphicData uri="http://schemas.openxmlformats.org/drawingml/2006/table">
            <a:tbl>
              <a:tblPr>
                <a:tableStyleId>{69C7853C-536D-4A76-A0AE-DD22124D55A5}</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1334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effectLst/>
                        </a:rPr>
                        <a:t>Investment Class</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solidFill>
                            <a:srgbClr val="FF0000"/>
                          </a:solidFill>
                          <a:effectLst/>
                        </a:rPr>
                        <a:t>Potential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solidFill>
                            <a:srgbClr val="FF0000"/>
                          </a:solidFill>
                          <a:effectLst/>
                        </a:rPr>
                        <a:t>Risk</a:t>
                      </a:r>
                      <a:endParaRPr kumimoji="0" lang="en-US" sz="2600" b="1" i="0" u="none" strike="noStrike" cap="none" normalizeH="0" baseline="0" dirty="0">
                        <a:ln>
                          <a:noFill/>
                        </a:ln>
                        <a:solidFill>
                          <a:srgbClr val="FF0000"/>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effectLst/>
                        </a:rPr>
                        <a:t>Expected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effectLst/>
                        </a:rPr>
                        <a:t>Return</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0"/>
                  </a:ext>
                </a:extLst>
              </a:tr>
              <a:tr h="1371600">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a:ln>
                            <a:noFill/>
                          </a:ln>
                          <a:effectLst/>
                        </a:rPr>
                        <a:t>Savings account (cash)</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Low/None</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1.5%</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1"/>
                  </a:ext>
                </a:extLst>
              </a:tr>
              <a:tr h="549275">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a:ln>
                            <a:noFill/>
                          </a:ln>
                          <a:effectLst/>
                        </a:rPr>
                        <a:t>Bond (debt)</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Moderate</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4.8%</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2"/>
                  </a:ext>
                </a:extLst>
              </a:tr>
              <a:tr h="938213">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a:ln>
                            <a:noFill/>
                          </a:ln>
                          <a:effectLst/>
                        </a:rPr>
                        <a:t>Stock (equity)</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High</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11.5%</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3"/>
                  </a:ext>
                </a:extLst>
              </a:tr>
            </a:tbl>
          </a:graphicData>
        </a:graphic>
      </p:graphicFrame>
      <p:sp>
        <p:nvSpPr>
          <p:cNvPr id="55300" name="AutoShape 36"/>
          <p:cNvSpPr>
            <a:spLocks noChangeArrowheads="1"/>
          </p:cNvSpPr>
          <p:nvPr/>
        </p:nvSpPr>
        <p:spPr bwMode="auto">
          <a:xfrm rot="5400000">
            <a:off x="45100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55301" name="AutoShape 37"/>
          <p:cNvSpPr>
            <a:spLocks noChangeArrowheads="1"/>
          </p:cNvSpPr>
          <p:nvPr/>
        </p:nvSpPr>
        <p:spPr bwMode="auto">
          <a:xfrm rot="5400000">
            <a:off x="62626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104D31-B4C4-44C6-90B1-B2AFC625C0C2}"/>
              </a:ext>
            </a:extLst>
          </p:cNvPr>
          <p:cNvSpPr>
            <a:spLocks noGrp="1"/>
          </p:cNvSpPr>
          <p:nvPr>
            <p:ph idx="1"/>
          </p:nvPr>
        </p:nvSpPr>
        <p:spPr/>
        <p:txBody>
          <a:bodyPr rtlCol="0">
            <a:normAutofit/>
          </a:bodyPr>
          <a:lstStyle/>
          <a:p>
            <a:pPr eaLnBrk="1" fontAlgn="auto" hangingPunct="1">
              <a:spcAft>
                <a:spcPts val="0"/>
              </a:spcAft>
              <a:defRPr/>
            </a:pPr>
            <a:r>
              <a:rPr lang="en-US" b="1" i="1" dirty="0"/>
              <a:t>Required Text Book</a:t>
            </a:r>
            <a:r>
              <a:rPr lang="en-US" b="1" dirty="0"/>
              <a:t>: </a:t>
            </a:r>
            <a:endParaRPr lang="tr-TR" dirty="0"/>
          </a:p>
          <a:p>
            <a:pPr marL="0" indent="0" eaLnBrk="1" fontAlgn="auto" hangingPunct="1">
              <a:spcAft>
                <a:spcPts val="0"/>
              </a:spcAft>
              <a:buFont typeface="Wingdings" panose="05000000000000000000" pitchFamily="2" charset="2"/>
              <a:buNone/>
              <a:defRPr/>
            </a:pPr>
            <a:r>
              <a:rPr lang="tr-TR" sz="2800" dirty="0"/>
              <a:t>	</a:t>
            </a:r>
            <a:r>
              <a:rPr lang="en-US" sz="2800" dirty="0"/>
              <a:t>Park, C. S., Contemporary Engineering Economics, </a:t>
            </a:r>
            <a:r>
              <a:rPr lang="tr-TR" sz="2800" dirty="0"/>
              <a:t>6</a:t>
            </a:r>
            <a:r>
              <a:rPr lang="en-US" sz="2800" dirty="0" err="1"/>
              <a:t>th</a:t>
            </a:r>
            <a:r>
              <a:rPr lang="en-US" sz="2800" dirty="0"/>
              <a:t> Ed., Prentice Hall, 201</a:t>
            </a:r>
            <a:r>
              <a:rPr lang="tr-TR" sz="2800" dirty="0"/>
              <a:t>6</a:t>
            </a:r>
          </a:p>
          <a:p>
            <a:pPr marL="0" indent="0" eaLnBrk="1" fontAlgn="auto" hangingPunct="1">
              <a:spcAft>
                <a:spcPts val="0"/>
              </a:spcAft>
              <a:buFont typeface="Wingdings" panose="05000000000000000000" pitchFamily="2" charset="2"/>
              <a:buNone/>
              <a:defRPr/>
            </a:pPr>
            <a:r>
              <a:rPr lang="tr-TR" dirty="0"/>
              <a:t>	</a:t>
            </a:r>
          </a:p>
          <a:p>
            <a:pPr marL="0" indent="0" eaLnBrk="1" fontAlgn="auto" hangingPunct="1">
              <a:spcAft>
                <a:spcPts val="0"/>
              </a:spcAft>
              <a:buFont typeface="Wingdings" panose="05000000000000000000" pitchFamily="2" charset="2"/>
              <a:buNone/>
              <a:defRPr/>
            </a:pPr>
            <a:r>
              <a:rPr lang="en-US" dirty="0"/>
              <a:t> </a:t>
            </a:r>
            <a:endParaRPr lang="tr-TR" dirty="0"/>
          </a:p>
          <a:p>
            <a:pPr eaLnBrk="1" fontAlgn="auto" hangingPunct="1">
              <a:spcAft>
                <a:spcPts val="0"/>
              </a:spcAft>
              <a:defRPr/>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noChangeArrowheads="1"/>
          </p:cNvSpPr>
          <p:nvPr>
            <p:ph type="title"/>
          </p:nvPr>
        </p:nvSpPr>
        <p:spPr/>
        <p:txBody>
          <a:bodyPr/>
          <a:lstStyle/>
          <a:p>
            <a:pPr eaLnBrk="1" hangingPunct="1"/>
            <a:r>
              <a:rPr lang="tr-TR" altLang="en-US"/>
              <a:t>Grading</a:t>
            </a:r>
          </a:p>
        </p:txBody>
      </p:sp>
      <p:sp>
        <p:nvSpPr>
          <p:cNvPr id="21507" name="Content Placeholder 2"/>
          <p:cNvSpPr>
            <a:spLocks noGrp="1" noChangeArrowheads="1"/>
          </p:cNvSpPr>
          <p:nvPr>
            <p:ph idx="1"/>
          </p:nvPr>
        </p:nvSpPr>
        <p:spPr/>
        <p:txBody>
          <a:bodyPr/>
          <a:lstStyle/>
          <a:p>
            <a:pPr eaLnBrk="1" hangingPunct="1"/>
            <a:r>
              <a:rPr lang="en-US" altLang="en-US" dirty="0"/>
              <a:t>Midterm 1 </a:t>
            </a:r>
            <a:r>
              <a:rPr lang="tr-TR" altLang="en-US" dirty="0"/>
              <a:t>- </a:t>
            </a:r>
            <a:r>
              <a:rPr lang="en-US" altLang="en-US" dirty="0"/>
              <a:t>30 %</a:t>
            </a:r>
            <a:endParaRPr lang="tr-TR" altLang="en-US" dirty="0"/>
          </a:p>
          <a:p>
            <a:pPr eaLnBrk="1" hangingPunct="1"/>
            <a:r>
              <a:rPr lang="en-US" altLang="en-US" dirty="0"/>
              <a:t>Midterm 2 - 30%</a:t>
            </a:r>
          </a:p>
          <a:p>
            <a:pPr eaLnBrk="1" hangingPunct="1"/>
            <a:r>
              <a:rPr lang="en-US" altLang="en-US" dirty="0"/>
              <a:t>Final Exam</a:t>
            </a:r>
            <a:r>
              <a:rPr lang="tr-TR" altLang="en-US" dirty="0"/>
              <a:t> - </a:t>
            </a:r>
            <a:r>
              <a:rPr lang="en-US" altLang="en-US" dirty="0"/>
              <a:t>40 %</a:t>
            </a:r>
            <a:endParaRPr lang="tr-TR" altLang="en-US" dirty="0"/>
          </a:p>
          <a:p>
            <a:pPr marL="0" indent="0" eaLnBrk="1" hangingPunct="1">
              <a:buNone/>
            </a:pPr>
            <a:endParaRPr lang="tr-TR" altLang="en-US" dirty="0"/>
          </a:p>
          <a:p>
            <a:pPr eaLnBrk="1" hangingPunct="1"/>
            <a:r>
              <a:rPr lang="tr-TR" altLang="en-US" dirty="0"/>
              <a:t>Study Sets (will not be graded)</a:t>
            </a:r>
          </a:p>
          <a:p>
            <a:pPr eaLnBrk="1" hangingPunct="1"/>
            <a:endParaRPr lang="tr-TR"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noChangeArrowheads="1"/>
          </p:cNvSpPr>
          <p:nvPr>
            <p:ph type="title"/>
          </p:nvPr>
        </p:nvSpPr>
        <p:spPr/>
        <p:txBody>
          <a:bodyPr/>
          <a:lstStyle/>
          <a:p>
            <a:pPr eaLnBrk="1" hangingPunct="1"/>
            <a:r>
              <a:rPr lang="tr-TR" altLang="en-US"/>
              <a:t>Policies</a:t>
            </a:r>
          </a:p>
        </p:txBody>
      </p:sp>
      <p:sp>
        <p:nvSpPr>
          <p:cNvPr id="3" name="Content Placeholder 2">
            <a:extLst>
              <a:ext uri="{FF2B5EF4-FFF2-40B4-BE49-F238E27FC236}">
                <a16:creationId xmlns:a16="http://schemas.microsoft.com/office/drawing/2014/main" id="{681C90D2-4EB6-4619-BAC1-840DC45F69B1}"/>
              </a:ext>
            </a:extLst>
          </p:cNvPr>
          <p:cNvSpPr>
            <a:spLocks noGrp="1"/>
          </p:cNvSpPr>
          <p:nvPr>
            <p:ph idx="1"/>
          </p:nvPr>
        </p:nvSpPr>
        <p:spPr/>
        <p:txBody>
          <a:bodyPr rtlCol="0">
            <a:normAutofit/>
          </a:bodyPr>
          <a:lstStyle/>
          <a:p>
            <a:pPr eaLnBrk="1" fontAlgn="auto" hangingPunct="1">
              <a:spcAft>
                <a:spcPts val="0"/>
              </a:spcAft>
              <a:defRPr/>
            </a:pPr>
            <a:r>
              <a:rPr lang="en-US" b="1" dirty="0"/>
              <a:t>FZ Grade Policy:</a:t>
            </a:r>
            <a:endParaRPr lang="tr-TR" b="1" dirty="0"/>
          </a:p>
          <a:p>
            <a:pPr lvl="1" eaLnBrk="1" fontAlgn="auto" hangingPunct="1">
              <a:spcAft>
                <a:spcPts val="0"/>
              </a:spcAft>
              <a:defRPr/>
            </a:pPr>
            <a:r>
              <a:rPr lang="tr-TR" sz="2000" dirty="0"/>
              <a:t>No FZ this semester!</a:t>
            </a:r>
            <a:endParaRPr lang="tr-TR" b="1" dirty="0"/>
          </a:p>
          <a:p>
            <a:pPr marL="0" indent="0" eaLnBrk="1" fontAlgn="auto" hangingPunct="1">
              <a:spcAft>
                <a:spcPts val="0"/>
              </a:spcAft>
              <a:buFont typeface="Wingdings" panose="05000000000000000000" pitchFamily="2" charset="2"/>
              <a:buNone/>
              <a:defRPr/>
            </a:pPr>
            <a:r>
              <a:rPr lang="tr-TR"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noChangeArrowheads="1"/>
          </p:cNvSpPr>
          <p:nvPr>
            <p:ph type="title"/>
          </p:nvPr>
        </p:nvSpPr>
        <p:spPr/>
        <p:txBody>
          <a:bodyPr/>
          <a:lstStyle/>
          <a:p>
            <a:pPr eaLnBrk="1" hangingPunct="1"/>
            <a:r>
              <a:rPr lang="tr-TR" altLang="en-US"/>
              <a:t>Policies</a:t>
            </a:r>
          </a:p>
        </p:txBody>
      </p:sp>
      <p:sp>
        <p:nvSpPr>
          <p:cNvPr id="3" name="Content Placeholder 2">
            <a:extLst>
              <a:ext uri="{FF2B5EF4-FFF2-40B4-BE49-F238E27FC236}">
                <a16:creationId xmlns:a16="http://schemas.microsoft.com/office/drawing/2014/main" id="{6B9E5419-7F90-4FF6-9C84-94E5E3468EDE}"/>
              </a:ext>
            </a:extLst>
          </p:cNvPr>
          <p:cNvSpPr>
            <a:spLocks noGrp="1"/>
          </p:cNvSpPr>
          <p:nvPr>
            <p:ph idx="1"/>
          </p:nvPr>
        </p:nvSpPr>
        <p:spPr>
          <a:xfrm>
            <a:off x="457200" y="1143000"/>
            <a:ext cx="8229600" cy="4530725"/>
          </a:xfrm>
        </p:spPr>
        <p:txBody>
          <a:bodyPr rtlCol="0">
            <a:normAutofit/>
          </a:bodyPr>
          <a:lstStyle/>
          <a:p>
            <a:pPr marL="0" indent="0" eaLnBrk="1" fontAlgn="auto" hangingPunct="1">
              <a:spcAft>
                <a:spcPts val="0"/>
              </a:spcAft>
              <a:buFont typeface="Wingdings" panose="05000000000000000000" pitchFamily="2" charset="2"/>
              <a:buNone/>
              <a:defRPr/>
            </a:pPr>
            <a:r>
              <a:rPr lang="tr-TR" b="1" dirty="0">
                <a:ea typeface="CMBX10"/>
                <a:cs typeface="CMBX10"/>
              </a:rPr>
              <a:t>Web Site/Email: </a:t>
            </a:r>
          </a:p>
          <a:p>
            <a:pPr eaLnBrk="1" fontAlgn="auto" hangingPunct="1">
              <a:spcAft>
                <a:spcPts val="0"/>
              </a:spcAft>
              <a:defRPr/>
            </a:pPr>
            <a:r>
              <a:rPr lang="en-US" sz="2400" dirty="0">
                <a:ea typeface="CMBX10"/>
                <a:cs typeface="CMBX10"/>
              </a:rPr>
              <a:t>A Moodle Web Page will be opened after the end of the add/drop period.</a:t>
            </a:r>
          </a:p>
          <a:p>
            <a:pPr eaLnBrk="1" fontAlgn="auto" hangingPunct="1">
              <a:spcAft>
                <a:spcPts val="0"/>
              </a:spcAft>
              <a:defRPr/>
            </a:pPr>
            <a:r>
              <a:rPr lang="en-US" sz="2400" dirty="0">
                <a:ea typeface="CMBX10"/>
                <a:cs typeface="CMBX10"/>
              </a:rPr>
              <a:t>Students are responsible for all the announcements made in class, on the web page </a:t>
            </a:r>
            <a:r>
              <a:rPr lang="tr-TR" sz="2400" dirty="0">
                <a:ea typeface="CMBX10"/>
                <a:cs typeface="CMBX10"/>
              </a:rPr>
              <a:t>or </a:t>
            </a:r>
            <a:r>
              <a:rPr lang="en-US" sz="2400" dirty="0">
                <a:ea typeface="CMBX10"/>
                <a:cs typeface="CMBX10"/>
              </a:rPr>
              <a:t>via e-mail. </a:t>
            </a:r>
          </a:p>
          <a:p>
            <a:pPr eaLnBrk="1" fontAlgn="auto" hangingPunct="1">
              <a:spcAft>
                <a:spcPts val="0"/>
              </a:spcAft>
              <a:defRPr/>
            </a:pPr>
            <a:r>
              <a:rPr lang="en-US" sz="2400" dirty="0">
                <a:ea typeface="CMBX10"/>
                <a:cs typeface="CMBX10"/>
              </a:rPr>
              <a:t>It is the students’ responsibility to be aware of what has been covered in lectures, and to check the web page and e-mail accounts regularly and not miss any activity or information</a:t>
            </a:r>
            <a:endParaRPr lang="tr-TR" dirty="0">
              <a:latin typeface="Comic Sans MS" pitchFamily="66" charset="0"/>
              <a:ea typeface="CMBX10"/>
              <a:cs typeface="CMBX10"/>
            </a:endParaRPr>
          </a:p>
          <a:p>
            <a:pPr eaLnBrk="1" fontAlgn="auto" hangingPunct="1">
              <a:spcAft>
                <a:spcPts val="0"/>
              </a:spcAft>
              <a:defRPr/>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noChangeArrowheads="1"/>
          </p:cNvSpPr>
          <p:nvPr>
            <p:ph type="title"/>
          </p:nvPr>
        </p:nvSpPr>
        <p:spPr/>
        <p:txBody>
          <a:bodyPr/>
          <a:lstStyle/>
          <a:p>
            <a:pPr eaLnBrk="1" hangingPunct="1"/>
            <a:r>
              <a:rPr lang="en-US" altLang="en-US"/>
              <a:t>Policies</a:t>
            </a:r>
            <a:endParaRPr lang="tr-TR" altLang="en-US"/>
          </a:p>
        </p:txBody>
      </p:sp>
      <p:sp>
        <p:nvSpPr>
          <p:cNvPr id="24579" name="Content Placeholder 2"/>
          <p:cNvSpPr>
            <a:spLocks noGrp="1"/>
          </p:cNvSpPr>
          <p:nvPr>
            <p:ph idx="1"/>
          </p:nvPr>
        </p:nvSpPr>
        <p:spPr/>
        <p:txBody>
          <a:bodyPr/>
          <a:lstStyle/>
          <a:p>
            <a:pPr eaLnBrk="1" hangingPunct="1">
              <a:defRPr/>
            </a:pPr>
            <a:r>
              <a:rPr lang="tr-TR" altLang="en-US" b="1" dirty="0"/>
              <a:t>Makeup Policy:</a:t>
            </a:r>
          </a:p>
          <a:p>
            <a:pPr lvl="1" eaLnBrk="1" hangingPunct="1">
              <a:defRPr/>
            </a:pPr>
            <a:r>
              <a:rPr lang="en-US" altLang="en-US" sz="1600" dirty="0"/>
              <a:t>A make-up examination for the midterms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endParaRPr lang="tr-TR" altLang="en-US" sz="1600" dirty="0"/>
          </a:p>
          <a:p>
            <a:pPr lvl="1" eaLnBrk="1" hangingPunct="1">
              <a:defRPr/>
            </a:pPr>
            <a:r>
              <a:rPr lang="en-US" altLang="en-US" sz="1600" b="1" dirty="0"/>
              <a:t>There is no make-up for quizzes</a:t>
            </a:r>
            <a:r>
              <a:rPr lang="en-US" altLang="en-US" sz="1600" dirty="0"/>
              <a:t>.</a:t>
            </a:r>
          </a:p>
          <a:p>
            <a:pPr marL="457200" lvl="1" indent="0" eaLnBrk="1" hangingPunct="1">
              <a:buFont typeface="Arial" panose="020B0604020202020204" pitchFamily="34" charset="0"/>
              <a:buNone/>
              <a:defRPr/>
            </a:pPr>
            <a:endParaRPr lang="tr-TR" altLang="en-US" sz="3200" dirty="0"/>
          </a:p>
          <a:p>
            <a:pPr lvl="1" eaLnBrk="1" hangingPunct="1">
              <a:defRPr/>
            </a:pPr>
            <a:endParaRPr lang="tr-TR"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p:txBody>
          <a:bodyPr/>
          <a:lstStyle/>
          <a:p>
            <a:pPr eaLnBrk="1" hangingPunct="1"/>
            <a:r>
              <a:rPr lang="tr-TR" altLang="en-US"/>
              <a:t>Tentative Course Outline:</a:t>
            </a:r>
          </a:p>
        </p:txBody>
      </p:sp>
      <p:sp>
        <p:nvSpPr>
          <p:cNvPr id="25603" name="Content Placeholder 2"/>
          <p:cNvSpPr>
            <a:spLocks noGrp="1" noChangeArrowheads="1"/>
          </p:cNvSpPr>
          <p:nvPr>
            <p:ph idx="1"/>
          </p:nvPr>
        </p:nvSpPr>
        <p:spPr/>
        <p:txBody>
          <a:bodyPr/>
          <a:lstStyle/>
          <a:p>
            <a:pPr eaLnBrk="1" hangingPunct="1"/>
            <a:r>
              <a:rPr lang="en-US" altLang="en-US" sz="1600"/>
              <a:t>Ch.1: Engineering Economic Decisions</a:t>
            </a:r>
            <a:endParaRPr lang="tr-TR" altLang="en-US" sz="1600"/>
          </a:p>
          <a:p>
            <a:pPr eaLnBrk="1" hangingPunct="1"/>
            <a:r>
              <a:rPr lang="en-US" altLang="en-US" sz="1600"/>
              <a:t>Ch.3: Time Value of Money</a:t>
            </a:r>
            <a:endParaRPr lang="tr-TR" altLang="en-US" sz="1600"/>
          </a:p>
          <a:p>
            <a:pPr eaLnBrk="1" hangingPunct="1"/>
            <a:r>
              <a:rPr lang="en-US" altLang="en-US" sz="1600"/>
              <a:t>Ch.3: Economic Equivalence</a:t>
            </a:r>
            <a:endParaRPr lang="tr-TR" altLang="en-US" sz="1600"/>
          </a:p>
          <a:p>
            <a:pPr eaLnBrk="1" hangingPunct="1"/>
            <a:r>
              <a:rPr lang="en-US" altLang="en-US" sz="1600"/>
              <a:t>Ch.3: Interest Formulas - Single Cash Flows</a:t>
            </a:r>
            <a:endParaRPr lang="tr-TR" altLang="en-US" sz="1600"/>
          </a:p>
          <a:p>
            <a:pPr eaLnBrk="1" hangingPunct="1"/>
            <a:r>
              <a:rPr lang="en-US" altLang="en-US" sz="1600"/>
              <a:t>Ch.3: Interest Formulas – Equal Payment Series</a:t>
            </a:r>
            <a:endParaRPr lang="tr-TR" altLang="en-US" sz="1600"/>
          </a:p>
          <a:p>
            <a:pPr eaLnBrk="1" hangingPunct="1"/>
            <a:r>
              <a:rPr lang="en-US" altLang="en-US" sz="1600"/>
              <a:t>Ch.3: Interest Formulas – Gradient Series</a:t>
            </a:r>
            <a:endParaRPr lang="tr-TR" altLang="en-US" sz="1600"/>
          </a:p>
          <a:p>
            <a:pPr eaLnBrk="1" hangingPunct="1"/>
            <a:r>
              <a:rPr lang="en-US" altLang="en-US" sz="1600"/>
              <a:t>Ch.3: Unconventional Equivalence Calculations </a:t>
            </a:r>
            <a:endParaRPr lang="tr-TR" altLang="en-US" sz="1600"/>
          </a:p>
          <a:p>
            <a:pPr eaLnBrk="1" hangingPunct="1"/>
            <a:r>
              <a:rPr lang="en-US" altLang="en-US" sz="1600"/>
              <a:t>Ch.4: Nominal and Effective Interest Rates</a:t>
            </a:r>
            <a:endParaRPr lang="tr-TR" altLang="en-US" sz="1600"/>
          </a:p>
          <a:p>
            <a:pPr eaLnBrk="1" hangingPunct="1"/>
            <a:r>
              <a:rPr lang="en-US" altLang="en-US" sz="1600"/>
              <a:t>Ch.4: Equivalence Analysis using Effective Interest Rates</a:t>
            </a:r>
            <a:endParaRPr lang="tr-TR" altLang="en-US" sz="1600"/>
          </a:p>
          <a:p>
            <a:pPr eaLnBrk="1" hangingPunct="1"/>
            <a:r>
              <a:rPr lang="en-US" altLang="en-US" sz="1600"/>
              <a:t>Ch.4: Debt Management</a:t>
            </a:r>
            <a:endParaRPr lang="tr-TR" altLang="en-US" sz="1600"/>
          </a:p>
          <a:p>
            <a:pPr eaLnBrk="1" hangingPunct="1"/>
            <a:r>
              <a:rPr lang="en-US" altLang="en-US" sz="1600"/>
              <a:t>Ch.4: Investing in Financial Assets</a:t>
            </a:r>
            <a:endParaRPr lang="tr-TR" altLang="en-US" sz="1600"/>
          </a:p>
          <a:p>
            <a:pPr eaLnBrk="1" hangingPunct="1"/>
            <a:r>
              <a:rPr lang="en-US" altLang="en-US" sz="1600"/>
              <a:t>Ch.5: Payback Period</a:t>
            </a:r>
            <a:endParaRPr lang="tr-TR" altLang="en-US" sz="1600"/>
          </a:p>
          <a:p>
            <a:pPr eaLnBrk="1" hangingPunct="1"/>
            <a:r>
              <a:rPr lang="en-US" altLang="en-US" sz="1600"/>
              <a:t>Ch.5: Discounted Cash Flow Analysis</a:t>
            </a:r>
            <a:endParaRPr lang="tr-TR" altLang="en-US" sz="1600"/>
          </a:p>
          <a:p>
            <a:pPr eaLnBrk="1" hangingPunct="1"/>
            <a:endParaRPr lang="tr-TR" altLang="en-US" sz="1600"/>
          </a:p>
          <a:p>
            <a:pPr eaLnBrk="1" hangingPunct="1"/>
            <a:endParaRPr lang="tr-TR" altLang="en-US"/>
          </a:p>
        </p:txBody>
      </p:sp>
    </p:spTree>
  </p:cSld>
  <p:clrMapOvr>
    <a:masterClrMapping/>
  </p:clrMapOvr>
</p:sld>
</file>

<file path=ppt/theme/theme1.xml><?xml version="1.0" encoding="utf-8"?>
<a:theme xmlns:a="http://schemas.openxmlformats.org/drawingml/2006/main" name="Pearson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earsonTheme" id="{6A6127B5-E2F7-4A65-B2AD-BD10CB738B2B}" vid="{8EC0F596-BC6B-4654-B628-68F94C5D977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PearsonTheme</Template>
  <TotalTime>12339</TotalTime>
  <Words>1338</Words>
  <Application>Microsoft Office PowerPoint</Application>
  <PresentationFormat>On-screen Show (4:3)</PresentationFormat>
  <Paragraphs>236</Paragraphs>
  <Slides>30</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CMBX10</vt:lpstr>
      <vt:lpstr>Comic Sans MS</vt:lpstr>
      <vt:lpstr>Courier New</vt:lpstr>
      <vt:lpstr>Times New Roman</vt:lpstr>
      <vt:lpstr>Wingdings</vt:lpstr>
      <vt:lpstr>PearsonTheme</vt:lpstr>
      <vt:lpstr>IE 342- Engineering Economic Analysis</vt:lpstr>
      <vt:lpstr>IE 342 - Engineering Economic Analysis</vt:lpstr>
      <vt:lpstr>Course Description</vt:lpstr>
      <vt:lpstr>PowerPoint Presentation</vt:lpstr>
      <vt:lpstr>Grading</vt:lpstr>
      <vt:lpstr>Policies</vt:lpstr>
      <vt:lpstr>Policies</vt:lpstr>
      <vt:lpstr>Policies</vt:lpstr>
      <vt:lpstr>Tentative Course Outline:</vt:lpstr>
      <vt:lpstr>Tentative Course Outline:</vt:lpstr>
      <vt:lpstr>Tentative Course Outline:</vt:lpstr>
      <vt:lpstr>Engineering Economic Decisions</vt:lpstr>
      <vt:lpstr>You need a car!</vt:lpstr>
      <vt:lpstr>Options</vt:lpstr>
      <vt:lpstr>Financial Institution</vt:lpstr>
      <vt:lpstr>Getting a Car in the USA</vt:lpstr>
      <vt:lpstr>Car Dealers</vt:lpstr>
      <vt:lpstr>Getting a Car in the USA</vt:lpstr>
      <vt:lpstr>Financial Institution 2</vt:lpstr>
      <vt:lpstr>A Simple Illustrative Example: Car to Finance – Audi or BMW?</vt:lpstr>
      <vt:lpstr>Engineering Economic Decisions</vt:lpstr>
      <vt:lpstr>What Makes Engineering Economic Decisions Difficult?</vt:lpstr>
      <vt:lpstr>Large-Scale Engineering Projects</vt:lpstr>
      <vt:lpstr>Common Types of Strategic Engineering Economic Decisions</vt:lpstr>
      <vt:lpstr>Fundamental Principles of Engineering Economics</vt:lpstr>
      <vt:lpstr>  Principle 1  An instant dollar is worth more than a distant dollar…  </vt:lpstr>
      <vt:lpstr>  Principle 1  An instant dollar is worth more than a distant dollar…  </vt:lpstr>
      <vt:lpstr>Principle 2 The only thing that matters is the difference between alternatives.</vt:lpstr>
      <vt:lpstr> Principle 3 Marginal revenue must exceed marginal cost.</vt:lpstr>
      <vt:lpstr>Principle 4  Additional risk is not taken without the expected additional return.</vt:lpstr>
    </vt:vector>
  </TitlesOfParts>
  <Company>Auburn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Economics</dc:title>
  <dc:creator>Chan S.Park</dc:creator>
  <cp:lastModifiedBy>Emre Uzun</cp:lastModifiedBy>
  <cp:revision>221</cp:revision>
  <cp:lastPrinted>2017-02-05T13:16:31Z</cp:lastPrinted>
  <dcterms:created xsi:type="dcterms:W3CDTF">2001-06-14T17:43:04Z</dcterms:created>
  <dcterms:modified xsi:type="dcterms:W3CDTF">2026-06-09T10:36:17Z</dcterms:modified>
</cp:coreProperties>
</file>