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78" r:id="rId3"/>
    <p:sldId id="272" r:id="rId4"/>
    <p:sldId id="258" r:id="rId5"/>
    <p:sldId id="259" r:id="rId6"/>
    <p:sldId id="260" r:id="rId7"/>
    <p:sldId id="261" r:id="rId8"/>
    <p:sldId id="275" r:id="rId9"/>
    <p:sldId id="267" r:id="rId10"/>
    <p:sldId id="264" r:id="rId11"/>
    <p:sldId id="276" r:id="rId12"/>
    <p:sldId id="266" r:id="rId13"/>
    <p:sldId id="269" r:id="rId14"/>
    <p:sldId id="270" r:id="rId15"/>
    <p:sldId id="274" r:id="rId16"/>
    <p:sldId id="257" r:id="rId17"/>
    <p:sldId id="277" r:id="rId18"/>
    <p:sldId id="265" r:id="rId19"/>
    <p:sldId id="27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34" autoAdjust="0"/>
    <p:restoredTop sz="94660"/>
  </p:normalViewPr>
  <p:slideViewPr>
    <p:cSldViewPr snapToGrid="0">
      <p:cViewPr varScale="1">
        <p:scale>
          <a:sx n="116" d="100"/>
          <a:sy n="116" d="100"/>
        </p:scale>
        <p:origin x="151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BAD3FF-A102-4B1D-9BC8-1501310F2EC9}" type="datetimeFigureOut">
              <a:rPr lang="en-US" smtClean="0"/>
              <a:t>02/06/17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9B7D11-DCEB-4337-BBDB-620B76790DD5}" type="slidenum">
              <a:rPr lang="en-US" smtClean="0"/>
              <a:t>‹#›</a:t>
            </a:fld>
            <a:endParaRPr lang="en-US"/>
          </a:p>
        </p:txBody>
      </p:sp>
    </p:spTree>
    <p:extLst>
      <p:ext uri="{BB962C8B-B14F-4D97-AF65-F5344CB8AC3E}">
        <p14:creationId xmlns:p14="http://schemas.microsoft.com/office/powerpoint/2010/main" val="1484138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230A298B-473B-450E-ADFA-B5DCF724FF34}" type="slidenum">
              <a:rPr lang="en-US" smtClean="0">
                <a:latin typeface="Arial" pitchFamily="34" charset="0"/>
              </a:rPr>
              <a:pPr/>
              <a:t>12</a:t>
            </a:fld>
            <a:endParaRPr lang="en-US" smtClean="0">
              <a:latin typeface="Arial"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extLst>
      <p:ext uri="{BB962C8B-B14F-4D97-AF65-F5344CB8AC3E}">
        <p14:creationId xmlns:p14="http://schemas.microsoft.com/office/powerpoint/2010/main" val="3217158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230A298B-473B-450E-ADFA-B5DCF724FF34}" type="slidenum">
              <a:rPr lang="en-US" smtClean="0">
                <a:latin typeface="Arial" pitchFamily="34" charset="0"/>
              </a:rPr>
              <a:pPr/>
              <a:t>18</a:t>
            </a:fld>
            <a:endParaRPr lang="en-US" smtClean="0">
              <a:latin typeface="Arial" pitchFamily="34"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tr-TR" smtClean="0">
              <a:latin typeface="Arial" pitchFamily="34" charset="0"/>
            </a:endParaRPr>
          </a:p>
        </p:txBody>
      </p:sp>
    </p:spTree>
    <p:extLst>
      <p:ext uri="{BB962C8B-B14F-4D97-AF65-F5344CB8AC3E}">
        <p14:creationId xmlns:p14="http://schemas.microsoft.com/office/powerpoint/2010/main" val="24139626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4"/>
          <p:cNvSpPr>
            <a:spLocks noChangeArrowheads="1"/>
          </p:cNvSpPr>
          <p:nvPr/>
        </p:nvSpPr>
        <p:spPr bwMode="auto">
          <a:xfrm>
            <a:off x="0" y="0"/>
            <a:ext cx="9144000" cy="4648200"/>
          </a:xfrm>
          <a:prstGeom prst="rect">
            <a:avLst/>
          </a:prstGeom>
          <a:solidFill>
            <a:srgbClr val="000E78"/>
          </a:solidFill>
          <a:ln w="9525">
            <a:noFill/>
            <a:miter lim="800000"/>
            <a:headEnd/>
            <a:tailEnd/>
          </a:ln>
        </p:spPr>
        <p:txBody>
          <a:bodyPr wrap="none" anchor="ctr"/>
          <a:lstStyle/>
          <a:p>
            <a:pPr>
              <a:defRPr/>
            </a:pPr>
            <a:endParaRPr lang="tr-TR" sz="1350">
              <a:latin typeface="Arial" charset="0"/>
            </a:endParaRPr>
          </a:p>
        </p:txBody>
      </p:sp>
      <p:sp>
        <p:nvSpPr>
          <p:cNvPr id="5" name="Line 55"/>
          <p:cNvSpPr>
            <a:spLocks noChangeShapeType="1"/>
          </p:cNvSpPr>
          <p:nvPr/>
        </p:nvSpPr>
        <p:spPr bwMode="auto">
          <a:xfrm>
            <a:off x="0" y="4648200"/>
            <a:ext cx="9144000" cy="0"/>
          </a:xfrm>
          <a:prstGeom prst="line">
            <a:avLst/>
          </a:prstGeom>
          <a:noFill/>
          <a:ln w="47625">
            <a:solidFill>
              <a:srgbClr val="FF0000"/>
            </a:solidFill>
            <a:round/>
            <a:headEnd/>
            <a:tailEnd/>
          </a:ln>
        </p:spPr>
        <p:txBody>
          <a:bodyPr wrap="none" anchor="ctr"/>
          <a:lstStyle/>
          <a:p>
            <a:pPr>
              <a:defRPr/>
            </a:pPr>
            <a:endParaRPr lang="tr-TR" sz="1350">
              <a:latin typeface="Arial" charset="0"/>
            </a:endParaRPr>
          </a:p>
        </p:txBody>
      </p:sp>
      <p:pic>
        <p:nvPicPr>
          <p:cNvPr id="6" name="Picture 56" descr="logo1"/>
          <p:cNvPicPr>
            <a:picLocks noChangeAspect="1" noChangeArrowheads="1"/>
          </p:cNvPicPr>
          <p:nvPr/>
        </p:nvPicPr>
        <p:blipFill>
          <a:blip r:embed="rId2" cstate="print"/>
          <a:srcRect/>
          <a:stretch>
            <a:fillRect/>
          </a:stretch>
        </p:blipFill>
        <p:spPr bwMode="auto">
          <a:xfrm>
            <a:off x="2716214" y="4956177"/>
            <a:ext cx="3671887" cy="1768475"/>
          </a:xfrm>
          <a:prstGeom prst="rect">
            <a:avLst/>
          </a:prstGeom>
          <a:noFill/>
          <a:ln w="9525">
            <a:noFill/>
            <a:miter lim="800000"/>
            <a:headEnd/>
            <a:tailEnd/>
          </a:ln>
        </p:spPr>
      </p:pic>
      <p:sp>
        <p:nvSpPr>
          <p:cNvPr id="7" name="Line 57"/>
          <p:cNvSpPr>
            <a:spLocks noChangeShapeType="1"/>
          </p:cNvSpPr>
          <p:nvPr/>
        </p:nvSpPr>
        <p:spPr bwMode="auto">
          <a:xfrm>
            <a:off x="1295400" y="2184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sz="1350">
              <a:latin typeface="Arial" charset="0"/>
            </a:endParaRPr>
          </a:p>
        </p:txBody>
      </p:sp>
      <p:sp>
        <p:nvSpPr>
          <p:cNvPr id="8" name="Line 58"/>
          <p:cNvSpPr>
            <a:spLocks noChangeShapeType="1"/>
          </p:cNvSpPr>
          <p:nvPr/>
        </p:nvSpPr>
        <p:spPr bwMode="auto">
          <a:xfrm>
            <a:off x="1295400" y="2565400"/>
            <a:ext cx="6553200" cy="0"/>
          </a:xfrm>
          <a:prstGeom prst="line">
            <a:avLst/>
          </a:prstGeom>
          <a:noFill/>
          <a:ln w="44450" cap="sq">
            <a:solidFill>
              <a:schemeClr val="bg1"/>
            </a:solidFill>
            <a:round/>
            <a:headEnd type="none" w="sm" len="sm"/>
            <a:tailEnd type="none" w="sm" len="sm"/>
          </a:ln>
          <a:effectLst/>
        </p:spPr>
        <p:txBody>
          <a:bodyPr wrap="none" anchor="ctr"/>
          <a:lstStyle/>
          <a:p>
            <a:pPr>
              <a:defRPr/>
            </a:pPr>
            <a:endParaRPr lang="tr-TR" sz="1350">
              <a:latin typeface="Arial" charset="0"/>
            </a:endParaRPr>
          </a:p>
        </p:txBody>
      </p:sp>
      <p:sp>
        <p:nvSpPr>
          <p:cNvPr id="3075" name="Rectangle 3"/>
          <p:cNvSpPr>
            <a:spLocks noGrp="1" noChangeArrowheads="1"/>
          </p:cNvSpPr>
          <p:nvPr>
            <p:ph type="subTitle" idx="1"/>
          </p:nvPr>
        </p:nvSpPr>
        <p:spPr>
          <a:xfrm>
            <a:off x="1552575" y="2133600"/>
            <a:ext cx="6019800" cy="508000"/>
          </a:xfrm>
        </p:spPr>
        <p:txBody>
          <a:bodyPr anchor="ctr"/>
          <a:lstStyle>
            <a:lvl1pPr marL="0" indent="0" algn="ctr">
              <a:buFontTx/>
              <a:buNone/>
              <a:defRPr sz="1500">
                <a:solidFill>
                  <a:schemeClr val="bg1"/>
                </a:solidFill>
              </a:defRPr>
            </a:lvl1pPr>
          </a:lstStyle>
          <a:p>
            <a:r>
              <a:rPr lang="en-US" smtClean="0"/>
              <a:t>Click to edit Master subtitle style</a:t>
            </a:r>
            <a:endParaRPr lang="en-US"/>
          </a:p>
        </p:txBody>
      </p:sp>
      <p:sp>
        <p:nvSpPr>
          <p:cNvPr id="3091" name="Rectangle 19"/>
          <p:cNvSpPr>
            <a:spLocks noGrp="1" noChangeArrowheads="1"/>
          </p:cNvSpPr>
          <p:nvPr>
            <p:ph type="ctrTitle" sz="quarter"/>
          </p:nvPr>
        </p:nvSpPr>
        <p:spPr>
          <a:xfrm>
            <a:off x="455614" y="1014415"/>
            <a:ext cx="8226425" cy="776287"/>
          </a:xfrm>
        </p:spPr>
        <p:txBody>
          <a:bodyPr/>
          <a:lstStyle>
            <a:lvl1pPr algn="ctr">
              <a:defRPr sz="2850" b="0">
                <a:solidFill>
                  <a:schemeClr val="bg1"/>
                </a:solidFill>
              </a:defRPr>
            </a:lvl1pPr>
          </a:lstStyle>
          <a:p>
            <a:r>
              <a:rPr lang="en-US" smtClean="0"/>
              <a:t>Click to edit Master title style</a:t>
            </a:r>
            <a:endParaRPr lang="en-US"/>
          </a:p>
        </p:txBody>
      </p:sp>
    </p:spTree>
    <p:extLst>
      <p:ext uri="{BB962C8B-B14F-4D97-AF65-F5344CB8AC3E}">
        <p14:creationId xmlns:p14="http://schemas.microsoft.com/office/powerpoint/2010/main" val="2620234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4285719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29388" y="-228600"/>
            <a:ext cx="2106612" cy="59436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204788" y="-228600"/>
            <a:ext cx="6172200" cy="59436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2495376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US" noProof="0"/>
          </a:p>
        </p:txBody>
      </p:sp>
      <p:sp>
        <p:nvSpPr>
          <p:cNvPr id="3" name="Content Placeholder 2"/>
          <p:cNvSpPr>
            <a:spLocks noGrp="1"/>
          </p:cNvSpPr>
          <p:nvPr>
            <p:ph idx="1"/>
          </p:nvPr>
        </p:nvSpPr>
        <p:spPr/>
        <p:txBody>
          <a:body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Tree>
    <p:extLst>
      <p:ext uri="{BB962C8B-B14F-4D97-AF65-F5344CB8AC3E}">
        <p14:creationId xmlns:p14="http://schemas.microsoft.com/office/powerpoint/2010/main" val="106265287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smtClean="0"/>
              <a:t>Edit Master text styles</a:t>
            </a:r>
          </a:p>
        </p:txBody>
      </p:sp>
    </p:spTree>
    <p:extLst>
      <p:ext uri="{BB962C8B-B14F-4D97-AF65-F5344CB8AC3E}">
        <p14:creationId xmlns:p14="http://schemas.microsoft.com/office/powerpoint/2010/main" val="2380836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04800" y="1066800"/>
            <a:ext cx="4089400" cy="46482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546601" y="1066800"/>
            <a:ext cx="4089400" cy="46482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3595187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Tree>
    <p:extLst>
      <p:ext uri="{BB962C8B-B14F-4D97-AF65-F5344CB8AC3E}">
        <p14:creationId xmlns:p14="http://schemas.microsoft.com/office/powerpoint/2010/main" val="3323402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Tree>
    <p:extLst>
      <p:ext uri="{BB962C8B-B14F-4D97-AF65-F5344CB8AC3E}">
        <p14:creationId xmlns:p14="http://schemas.microsoft.com/office/powerpoint/2010/main" val="550338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3213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tr-T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Tree>
    <p:extLst>
      <p:ext uri="{BB962C8B-B14F-4D97-AF65-F5344CB8AC3E}">
        <p14:creationId xmlns:p14="http://schemas.microsoft.com/office/powerpoint/2010/main" val="4194176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smtClean="0"/>
              <a:t>Click icon to add picture</a:t>
            </a:r>
            <a:endParaRPr lang="tr-T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Tree>
    <p:extLst>
      <p:ext uri="{BB962C8B-B14F-4D97-AF65-F5344CB8AC3E}">
        <p14:creationId xmlns:p14="http://schemas.microsoft.com/office/powerpoint/2010/main" val="4173859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3" name="Rectangle 39"/>
          <p:cNvSpPr>
            <a:spLocks noChangeArrowheads="1"/>
          </p:cNvSpPr>
          <p:nvPr/>
        </p:nvSpPr>
        <p:spPr bwMode="auto">
          <a:xfrm>
            <a:off x="0" y="6172200"/>
            <a:ext cx="9144000" cy="685800"/>
          </a:xfrm>
          <a:prstGeom prst="rect">
            <a:avLst/>
          </a:prstGeom>
          <a:solidFill>
            <a:schemeClr val="bg1"/>
          </a:solidFill>
          <a:ln w="9525">
            <a:noFill/>
            <a:miter lim="800000"/>
            <a:headEnd/>
            <a:tailEnd/>
          </a:ln>
        </p:spPr>
        <p:txBody>
          <a:bodyPr wrap="none" anchor="ctr"/>
          <a:lstStyle/>
          <a:p>
            <a:pPr>
              <a:defRPr/>
            </a:pPr>
            <a:endParaRPr lang="en-US" sz="1350" noProof="0">
              <a:latin typeface="Arial" charset="0"/>
            </a:endParaRPr>
          </a:p>
        </p:txBody>
      </p:sp>
      <p:sp>
        <p:nvSpPr>
          <p:cNvPr id="1027" name="Rectangle 2"/>
          <p:cNvSpPr>
            <a:spLocks noGrp="1" noChangeArrowheads="1"/>
          </p:cNvSpPr>
          <p:nvPr>
            <p:ph type="title"/>
          </p:nvPr>
        </p:nvSpPr>
        <p:spPr bwMode="auto">
          <a:xfrm>
            <a:off x="204789" y="-228600"/>
            <a:ext cx="71104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noProof="0" smtClean="0"/>
              <a:t>Asıl başlık stili için tıklatın</a:t>
            </a:r>
          </a:p>
        </p:txBody>
      </p:sp>
      <p:sp>
        <p:nvSpPr>
          <p:cNvPr id="1028" name="Rectangle 3"/>
          <p:cNvSpPr>
            <a:spLocks noGrp="1" noChangeArrowheads="1"/>
          </p:cNvSpPr>
          <p:nvPr>
            <p:ph type="body" idx="1"/>
          </p:nvPr>
        </p:nvSpPr>
        <p:spPr bwMode="auto">
          <a:xfrm>
            <a:off x="304801" y="1066800"/>
            <a:ext cx="8331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Asıl metin stillerini düzenlemek için tıklatın</a:t>
            </a:r>
          </a:p>
          <a:p>
            <a:pPr lvl="1"/>
            <a:r>
              <a:rPr lang="en-US" noProof="0" smtClean="0"/>
              <a:t>İkinci düzey</a:t>
            </a:r>
          </a:p>
          <a:p>
            <a:pPr lvl="2"/>
            <a:r>
              <a:rPr lang="en-US" noProof="0" smtClean="0"/>
              <a:t>Üçüncü düzey</a:t>
            </a:r>
          </a:p>
          <a:p>
            <a:pPr lvl="3"/>
            <a:r>
              <a:rPr lang="en-US" noProof="0" smtClean="0"/>
              <a:t>Dördüncü düzey</a:t>
            </a:r>
          </a:p>
          <a:p>
            <a:pPr lvl="4"/>
            <a:r>
              <a:rPr lang="en-US" noProof="0" smtClean="0"/>
              <a:t>Beşinci düzey</a:t>
            </a:r>
          </a:p>
        </p:txBody>
      </p:sp>
      <p:sp>
        <p:nvSpPr>
          <p:cNvPr id="1060" name="Line 36"/>
          <p:cNvSpPr>
            <a:spLocks noChangeShapeType="1"/>
          </p:cNvSpPr>
          <p:nvPr/>
        </p:nvSpPr>
        <p:spPr bwMode="auto">
          <a:xfrm>
            <a:off x="0" y="685800"/>
            <a:ext cx="9144000" cy="0"/>
          </a:xfrm>
          <a:prstGeom prst="line">
            <a:avLst/>
          </a:prstGeom>
          <a:noFill/>
          <a:ln w="9525">
            <a:solidFill>
              <a:schemeClr val="bg2"/>
            </a:solidFill>
            <a:round/>
            <a:headEnd/>
            <a:tailEnd/>
          </a:ln>
        </p:spPr>
        <p:txBody>
          <a:bodyPr wrap="none" anchor="ctr"/>
          <a:lstStyle/>
          <a:p>
            <a:pPr>
              <a:defRPr/>
            </a:pPr>
            <a:endParaRPr lang="en-US" sz="1350" noProof="0">
              <a:latin typeface="Arial" charset="0"/>
            </a:endParaRPr>
          </a:p>
        </p:txBody>
      </p:sp>
      <p:pic>
        <p:nvPicPr>
          <p:cNvPr id="1030" name="Picture 46" descr="logo3"/>
          <p:cNvPicPr>
            <a:picLocks noChangeAspect="1" noChangeArrowheads="1"/>
          </p:cNvPicPr>
          <p:nvPr/>
        </p:nvPicPr>
        <p:blipFill>
          <a:blip r:embed="rId13" cstate="print"/>
          <a:srcRect/>
          <a:stretch>
            <a:fillRect/>
          </a:stretch>
        </p:blipFill>
        <p:spPr bwMode="auto">
          <a:xfrm>
            <a:off x="63500" y="6364288"/>
            <a:ext cx="2505075" cy="493712"/>
          </a:xfrm>
          <a:prstGeom prst="rect">
            <a:avLst/>
          </a:prstGeom>
          <a:noFill/>
          <a:ln w="9525">
            <a:noFill/>
            <a:miter lim="800000"/>
            <a:headEnd/>
            <a:tailEnd/>
          </a:ln>
        </p:spPr>
      </p:pic>
      <p:sp>
        <p:nvSpPr>
          <p:cNvPr id="1071" name="Line 47"/>
          <p:cNvSpPr>
            <a:spLocks noChangeShapeType="1"/>
          </p:cNvSpPr>
          <p:nvPr/>
        </p:nvSpPr>
        <p:spPr bwMode="auto">
          <a:xfrm>
            <a:off x="0" y="6019800"/>
            <a:ext cx="9144000" cy="0"/>
          </a:xfrm>
          <a:prstGeom prst="line">
            <a:avLst/>
          </a:prstGeom>
          <a:noFill/>
          <a:ln w="50800">
            <a:solidFill>
              <a:srgbClr val="C40000"/>
            </a:solidFill>
            <a:round/>
            <a:headEnd/>
            <a:tailEnd/>
          </a:ln>
          <a:effectLst/>
        </p:spPr>
        <p:txBody>
          <a:bodyPr/>
          <a:lstStyle/>
          <a:p>
            <a:pPr>
              <a:defRPr/>
            </a:pPr>
            <a:endParaRPr lang="en-US" sz="1350" noProof="0">
              <a:latin typeface="Arial" charset="0"/>
            </a:endParaRPr>
          </a:p>
        </p:txBody>
      </p:sp>
      <p:sp>
        <p:nvSpPr>
          <p:cNvPr id="1072" name="Line 48"/>
          <p:cNvSpPr>
            <a:spLocks noChangeShapeType="1"/>
          </p:cNvSpPr>
          <p:nvPr/>
        </p:nvSpPr>
        <p:spPr bwMode="auto">
          <a:xfrm>
            <a:off x="0" y="6067425"/>
            <a:ext cx="9144000" cy="0"/>
          </a:xfrm>
          <a:prstGeom prst="line">
            <a:avLst/>
          </a:prstGeom>
          <a:noFill/>
          <a:ln w="50800">
            <a:solidFill>
              <a:srgbClr val="000E78"/>
            </a:solidFill>
            <a:round/>
            <a:headEnd/>
            <a:tailEnd/>
          </a:ln>
          <a:effectLst/>
        </p:spPr>
        <p:txBody>
          <a:bodyPr/>
          <a:lstStyle/>
          <a:p>
            <a:pPr>
              <a:defRPr/>
            </a:pPr>
            <a:endParaRPr lang="en-US" sz="1350" noProof="0">
              <a:latin typeface="Arial" charset="0"/>
            </a:endParaRPr>
          </a:p>
        </p:txBody>
      </p:sp>
      <p:sp>
        <p:nvSpPr>
          <p:cNvPr id="10" name="TextBox 9"/>
          <p:cNvSpPr txBox="1"/>
          <p:nvPr/>
        </p:nvSpPr>
        <p:spPr>
          <a:xfrm>
            <a:off x="990600" y="6124576"/>
            <a:ext cx="990600" cy="230832"/>
          </a:xfrm>
          <a:prstGeom prst="rect">
            <a:avLst/>
          </a:prstGeom>
          <a:noFill/>
        </p:spPr>
        <p:txBody>
          <a:bodyPr>
            <a:spAutoFit/>
          </a:bodyPr>
          <a:lstStyle/>
          <a:p>
            <a:pPr>
              <a:defRPr/>
            </a:pPr>
            <a:r>
              <a:rPr lang="en-US" sz="900" noProof="0" dirty="0" smtClean="0">
                <a:latin typeface="Arial" charset="0"/>
              </a:rPr>
              <a:t>Slide </a:t>
            </a:r>
            <a:fld id="{4380C059-C1E3-4168-AB6E-87E020317F4D}" type="slidenum">
              <a:rPr lang="en-US" sz="900" noProof="0" smtClean="0">
                <a:latin typeface="Arial" charset="0"/>
              </a:rPr>
              <a:pPr>
                <a:defRPr/>
              </a:pPr>
              <a:t>‹#›</a:t>
            </a:fld>
            <a:endParaRPr lang="en-US" sz="900" noProof="0" dirty="0">
              <a:latin typeface="Arial" charset="0"/>
            </a:endParaRPr>
          </a:p>
        </p:txBody>
      </p:sp>
    </p:spTree>
    <p:extLst>
      <p:ext uri="{BB962C8B-B14F-4D97-AF65-F5344CB8AC3E}">
        <p14:creationId xmlns:p14="http://schemas.microsoft.com/office/powerpoint/2010/main" val="14882894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rtl="0" eaLnBrk="1" fontAlgn="base" hangingPunct="1">
        <a:spcBef>
          <a:spcPct val="0"/>
        </a:spcBef>
        <a:spcAft>
          <a:spcPct val="0"/>
        </a:spcAft>
        <a:defRPr sz="2400" b="1">
          <a:solidFill>
            <a:srgbClr val="000E78"/>
          </a:solidFill>
          <a:latin typeface="+mj-lt"/>
          <a:ea typeface="+mj-ea"/>
          <a:cs typeface="+mj-cs"/>
        </a:defRPr>
      </a:lvl1pPr>
      <a:lvl2pPr algn="l" rtl="0" eaLnBrk="1" fontAlgn="base" hangingPunct="1">
        <a:spcBef>
          <a:spcPct val="0"/>
        </a:spcBef>
        <a:spcAft>
          <a:spcPct val="0"/>
        </a:spcAft>
        <a:defRPr sz="2400" b="1">
          <a:solidFill>
            <a:srgbClr val="000E78"/>
          </a:solidFill>
          <a:latin typeface="Arial" charset="0"/>
          <a:ea typeface="MS PGothic" pitchFamily="34" charset="-128"/>
        </a:defRPr>
      </a:lvl2pPr>
      <a:lvl3pPr algn="l" rtl="0" eaLnBrk="1" fontAlgn="base" hangingPunct="1">
        <a:spcBef>
          <a:spcPct val="0"/>
        </a:spcBef>
        <a:spcAft>
          <a:spcPct val="0"/>
        </a:spcAft>
        <a:defRPr sz="2400" b="1">
          <a:solidFill>
            <a:srgbClr val="000E78"/>
          </a:solidFill>
          <a:latin typeface="Arial" charset="0"/>
          <a:ea typeface="MS PGothic" pitchFamily="34" charset="-128"/>
        </a:defRPr>
      </a:lvl3pPr>
      <a:lvl4pPr algn="l" rtl="0" eaLnBrk="1" fontAlgn="base" hangingPunct="1">
        <a:spcBef>
          <a:spcPct val="0"/>
        </a:spcBef>
        <a:spcAft>
          <a:spcPct val="0"/>
        </a:spcAft>
        <a:defRPr sz="2400" b="1">
          <a:solidFill>
            <a:srgbClr val="000E78"/>
          </a:solidFill>
          <a:latin typeface="Arial" charset="0"/>
          <a:ea typeface="MS PGothic" pitchFamily="34" charset="-128"/>
        </a:defRPr>
      </a:lvl4pPr>
      <a:lvl5pPr algn="l" rtl="0" eaLnBrk="1" fontAlgn="base" hangingPunct="1">
        <a:spcBef>
          <a:spcPct val="0"/>
        </a:spcBef>
        <a:spcAft>
          <a:spcPct val="0"/>
        </a:spcAft>
        <a:defRPr sz="2400" b="1">
          <a:solidFill>
            <a:srgbClr val="000E78"/>
          </a:solidFill>
          <a:latin typeface="Arial" charset="0"/>
          <a:ea typeface="MS PGothic" pitchFamily="34" charset="-128"/>
        </a:defRPr>
      </a:lvl5pPr>
      <a:lvl6pPr marL="342900" algn="l" rtl="0" eaLnBrk="1" fontAlgn="base" hangingPunct="1">
        <a:spcBef>
          <a:spcPct val="0"/>
        </a:spcBef>
        <a:spcAft>
          <a:spcPct val="0"/>
        </a:spcAft>
        <a:defRPr sz="2400" b="1">
          <a:solidFill>
            <a:srgbClr val="000E78"/>
          </a:solidFill>
          <a:latin typeface="Arial" charset="0"/>
          <a:ea typeface="MS PGothic" pitchFamily="34" charset="-128"/>
        </a:defRPr>
      </a:lvl6pPr>
      <a:lvl7pPr marL="685800" algn="l" rtl="0" eaLnBrk="1" fontAlgn="base" hangingPunct="1">
        <a:spcBef>
          <a:spcPct val="0"/>
        </a:spcBef>
        <a:spcAft>
          <a:spcPct val="0"/>
        </a:spcAft>
        <a:defRPr sz="2400" b="1">
          <a:solidFill>
            <a:srgbClr val="000E78"/>
          </a:solidFill>
          <a:latin typeface="Arial" charset="0"/>
          <a:ea typeface="MS PGothic" pitchFamily="34" charset="-128"/>
        </a:defRPr>
      </a:lvl7pPr>
      <a:lvl8pPr marL="1028700" algn="l" rtl="0" eaLnBrk="1" fontAlgn="base" hangingPunct="1">
        <a:spcBef>
          <a:spcPct val="0"/>
        </a:spcBef>
        <a:spcAft>
          <a:spcPct val="0"/>
        </a:spcAft>
        <a:defRPr sz="2400" b="1">
          <a:solidFill>
            <a:srgbClr val="000E78"/>
          </a:solidFill>
          <a:latin typeface="Arial" charset="0"/>
          <a:ea typeface="MS PGothic" pitchFamily="34" charset="-128"/>
        </a:defRPr>
      </a:lvl8pPr>
      <a:lvl9pPr marL="1371600" algn="l" rtl="0" eaLnBrk="1" fontAlgn="base" hangingPunct="1">
        <a:spcBef>
          <a:spcPct val="0"/>
        </a:spcBef>
        <a:spcAft>
          <a:spcPct val="0"/>
        </a:spcAft>
        <a:defRPr sz="2400" b="1">
          <a:solidFill>
            <a:srgbClr val="000E78"/>
          </a:solidFill>
          <a:latin typeface="Arial" charset="0"/>
          <a:ea typeface="MS PGothic" pitchFamily="34" charset="-128"/>
        </a:defRPr>
      </a:lvl9pPr>
    </p:titleStyle>
    <p:bodyStyle>
      <a:lvl1pPr marL="257175" indent="-257175" algn="l" rtl="0" eaLnBrk="1" fontAlgn="base" hangingPunct="1">
        <a:spcBef>
          <a:spcPct val="20000"/>
        </a:spcBef>
        <a:spcAft>
          <a:spcPct val="0"/>
        </a:spcAft>
        <a:buClr>
          <a:srgbClr val="C80000"/>
        </a:buClr>
        <a:buChar char="•"/>
        <a:defRPr sz="2100">
          <a:solidFill>
            <a:schemeClr val="tx1"/>
          </a:solidFill>
          <a:latin typeface="+mn-lt"/>
          <a:ea typeface="+mn-ea"/>
          <a:cs typeface="+mn-cs"/>
        </a:defRPr>
      </a:lvl1pPr>
      <a:lvl2pPr marL="557213" indent="-214313" algn="l" rtl="0" eaLnBrk="1" fontAlgn="base" hangingPunct="1">
        <a:spcBef>
          <a:spcPct val="20000"/>
        </a:spcBef>
        <a:spcAft>
          <a:spcPct val="0"/>
        </a:spcAft>
        <a:defRPr sz="2100">
          <a:solidFill>
            <a:schemeClr val="tx1"/>
          </a:solidFill>
          <a:latin typeface="+mn-lt"/>
          <a:ea typeface="+mn-ea"/>
        </a:defRPr>
      </a:lvl2pPr>
      <a:lvl3pPr marL="857250" indent="-171450" algn="l" rtl="0" eaLnBrk="1" fontAlgn="base" hangingPunct="1">
        <a:spcBef>
          <a:spcPct val="20000"/>
        </a:spcBef>
        <a:spcAft>
          <a:spcPct val="0"/>
        </a:spcAft>
        <a:buClr>
          <a:srgbClr val="000E78"/>
        </a:buClr>
        <a:buChar char="•"/>
        <a:defRPr sz="1800">
          <a:solidFill>
            <a:schemeClr val="tx1"/>
          </a:solidFill>
          <a:latin typeface="+mn-lt"/>
          <a:ea typeface="+mn-ea"/>
        </a:defRPr>
      </a:lvl3pPr>
      <a:lvl4pPr marL="1200150" indent="-171450" algn="l" rtl="0" eaLnBrk="1" fontAlgn="base" hangingPunct="1">
        <a:spcBef>
          <a:spcPct val="20000"/>
        </a:spcBef>
        <a:spcAft>
          <a:spcPct val="0"/>
        </a:spcAft>
        <a:buChar char="–"/>
        <a:defRPr sz="1500">
          <a:solidFill>
            <a:schemeClr val="tx1"/>
          </a:solidFill>
          <a:latin typeface="+mn-lt"/>
          <a:ea typeface="+mn-ea"/>
        </a:defRPr>
      </a:lvl4pPr>
      <a:lvl5pPr marL="1543050" indent="-171450" algn="l" rtl="0" eaLnBrk="1" fontAlgn="base" hangingPunct="1">
        <a:spcBef>
          <a:spcPct val="20000"/>
        </a:spcBef>
        <a:spcAft>
          <a:spcPct val="0"/>
        </a:spcAft>
        <a:buChar char="»"/>
        <a:defRPr sz="1500">
          <a:solidFill>
            <a:schemeClr val="tx1"/>
          </a:solidFill>
          <a:latin typeface="+mn-lt"/>
          <a:ea typeface="+mn-ea"/>
        </a:defRPr>
      </a:lvl5pPr>
      <a:lvl6pPr marL="1885950" indent="-171450" algn="l" rtl="0" eaLnBrk="1" fontAlgn="base" hangingPunct="1">
        <a:spcBef>
          <a:spcPct val="20000"/>
        </a:spcBef>
        <a:spcAft>
          <a:spcPct val="0"/>
        </a:spcAft>
        <a:buChar char="»"/>
        <a:defRPr sz="1500">
          <a:solidFill>
            <a:schemeClr val="tx1"/>
          </a:solidFill>
          <a:latin typeface="+mn-lt"/>
          <a:ea typeface="+mn-ea"/>
        </a:defRPr>
      </a:lvl6pPr>
      <a:lvl7pPr marL="2228850" indent="-171450" algn="l" rtl="0" eaLnBrk="1" fontAlgn="base" hangingPunct="1">
        <a:spcBef>
          <a:spcPct val="20000"/>
        </a:spcBef>
        <a:spcAft>
          <a:spcPct val="0"/>
        </a:spcAft>
        <a:buChar char="»"/>
        <a:defRPr sz="1500">
          <a:solidFill>
            <a:schemeClr val="tx1"/>
          </a:solidFill>
          <a:latin typeface="+mn-lt"/>
          <a:ea typeface="+mn-ea"/>
        </a:defRPr>
      </a:lvl7pPr>
      <a:lvl8pPr marL="2571750" indent="-171450" algn="l" rtl="0" eaLnBrk="1" fontAlgn="base" hangingPunct="1">
        <a:spcBef>
          <a:spcPct val="20000"/>
        </a:spcBef>
        <a:spcAft>
          <a:spcPct val="0"/>
        </a:spcAft>
        <a:buChar char="»"/>
        <a:defRPr sz="1500">
          <a:solidFill>
            <a:schemeClr val="tx1"/>
          </a:solidFill>
          <a:latin typeface="+mn-lt"/>
          <a:ea typeface="+mn-ea"/>
        </a:defRPr>
      </a:lvl8pPr>
      <a:lvl9pPr marL="2914650" indent="-171450" algn="l" rtl="0" eaLnBrk="1" fontAlgn="base" hangingPunct="1">
        <a:spcBef>
          <a:spcPct val="20000"/>
        </a:spcBef>
        <a:spcAft>
          <a:spcPct val="0"/>
        </a:spcAft>
        <a:buChar char="»"/>
        <a:defRPr sz="1500">
          <a:solidFill>
            <a:schemeClr val="tx1"/>
          </a:solidFill>
          <a:latin typeface="+mn-lt"/>
          <a:ea typeface="+mn-ea"/>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syl.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emreu@bilkent.edu.t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smtClean="0"/>
              <a:t>Spring</a:t>
            </a:r>
            <a:r>
              <a:rPr lang="en-US" dirty="0" smtClean="0"/>
              <a:t> 201</a:t>
            </a:r>
            <a:r>
              <a:rPr lang="tr-TR" dirty="0" smtClean="0"/>
              <a:t>7</a:t>
            </a:r>
          </a:p>
        </p:txBody>
      </p:sp>
      <p:sp>
        <p:nvSpPr>
          <p:cNvPr id="2" name="Title 1"/>
          <p:cNvSpPr>
            <a:spLocks noGrp="1"/>
          </p:cNvSpPr>
          <p:nvPr>
            <p:ph type="ctrTitle" sz="quarter"/>
          </p:nvPr>
        </p:nvSpPr>
        <p:spPr/>
        <p:txBody>
          <a:bodyPr/>
          <a:lstStyle/>
          <a:p>
            <a:r>
              <a:rPr lang="en-US" dirty="0" smtClean="0"/>
              <a:t>IE 469</a:t>
            </a:r>
            <a:br>
              <a:rPr lang="en-US" dirty="0" smtClean="0"/>
            </a:br>
            <a:r>
              <a:rPr lang="en-US" dirty="0" smtClean="0"/>
              <a:t>Industrial Applications of Operations Research</a:t>
            </a:r>
            <a:endParaRPr lang="en-US" dirty="0"/>
          </a:p>
        </p:txBody>
      </p:sp>
    </p:spTree>
    <p:extLst>
      <p:ext uri="{BB962C8B-B14F-4D97-AF65-F5344CB8AC3E}">
        <p14:creationId xmlns:p14="http://schemas.microsoft.com/office/powerpoint/2010/main" val="24561691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Spreadsheets</a:t>
            </a:r>
          </a:p>
        </p:txBody>
      </p:sp>
      <p:sp>
        <p:nvSpPr>
          <p:cNvPr id="3" name="Content Placeholder 2"/>
          <p:cNvSpPr>
            <a:spLocks noGrp="1"/>
          </p:cNvSpPr>
          <p:nvPr>
            <p:ph idx="1"/>
          </p:nvPr>
        </p:nvSpPr>
        <p:spPr/>
        <p:txBody>
          <a:bodyPr/>
          <a:lstStyle/>
          <a:p>
            <a:r>
              <a:rPr lang="en-US" dirty="0"/>
              <a:t>MS Excel lets you do many different applications:</a:t>
            </a:r>
          </a:p>
          <a:p>
            <a:pPr marL="685800" lvl="1" indent="-342900">
              <a:buFont typeface="Arial" panose="020B0604020202020204" pitchFamily="34" charset="0"/>
              <a:buChar char="•"/>
            </a:pPr>
            <a:r>
              <a:rPr lang="en-US" dirty="0"/>
              <a:t>Production Planning – Use excel functions to make EOQ calculations to make production </a:t>
            </a:r>
            <a:r>
              <a:rPr lang="en-US" dirty="0" smtClean="0"/>
              <a:t>planning.</a:t>
            </a:r>
            <a:endParaRPr lang="en-US" dirty="0"/>
          </a:p>
          <a:p>
            <a:pPr marL="685800" lvl="1" indent="-342900">
              <a:buFont typeface="Arial" panose="020B0604020202020204" pitchFamily="34" charset="0"/>
              <a:buChar char="•"/>
            </a:pPr>
            <a:r>
              <a:rPr lang="en-US" dirty="0"/>
              <a:t>Capacity Planning – You can use Excel Solver to solve a mathematical model to make a decision on increasing the production capacity.</a:t>
            </a:r>
          </a:p>
          <a:p>
            <a:pPr marL="685800" lvl="1" indent="-342900">
              <a:buFont typeface="Arial" panose="020B0604020202020204" pitchFamily="34" charset="0"/>
              <a:buChar char="•"/>
            </a:pPr>
            <a:r>
              <a:rPr lang="en-US" dirty="0"/>
              <a:t>Transportation – You can code network flow algorithms (like </a:t>
            </a:r>
            <a:r>
              <a:rPr lang="en-US" dirty="0" err="1"/>
              <a:t>Dijkstra</a:t>
            </a:r>
            <a:r>
              <a:rPr lang="en-US" dirty="0"/>
              <a:t>, Floyd </a:t>
            </a:r>
            <a:r>
              <a:rPr lang="en-US" dirty="0" err="1"/>
              <a:t>Warshall</a:t>
            </a:r>
            <a:r>
              <a:rPr lang="en-US" dirty="0"/>
              <a:t>) and </a:t>
            </a:r>
            <a:r>
              <a:rPr lang="en-US" dirty="0" smtClean="0"/>
              <a:t>make</a:t>
            </a:r>
            <a:r>
              <a:rPr lang="tr-TR" dirty="0"/>
              <a:t> </a:t>
            </a:r>
            <a:r>
              <a:rPr lang="tr-TR" dirty="0" smtClean="0"/>
              <a:t>routing decisions</a:t>
            </a:r>
            <a:r>
              <a:rPr lang="en-US" dirty="0" smtClean="0"/>
              <a:t>.</a:t>
            </a:r>
            <a:endParaRPr lang="en-US" dirty="0"/>
          </a:p>
          <a:p>
            <a:pPr marL="685800" lvl="1" indent="-342900">
              <a:buFont typeface="Arial" panose="020B0604020202020204" pitchFamily="34" charset="0"/>
              <a:buChar char="•"/>
            </a:pPr>
            <a:r>
              <a:rPr lang="en-US" dirty="0"/>
              <a:t>Queuing Systems – You can write codes to simulate a queuing system (like a bank, airport) and make a decision on number of tellers to hire.</a:t>
            </a:r>
          </a:p>
          <a:p>
            <a:endParaRPr lang="en-US" dirty="0"/>
          </a:p>
        </p:txBody>
      </p:sp>
    </p:spTree>
    <p:extLst>
      <p:ext uri="{BB962C8B-B14F-4D97-AF65-F5344CB8AC3E}">
        <p14:creationId xmlns:p14="http://schemas.microsoft.com/office/powerpoint/2010/main" val="4499205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Course Objectives</a:t>
            </a:r>
            <a:endParaRPr lang="en-US" dirty="0"/>
          </a:p>
        </p:txBody>
      </p:sp>
      <p:sp>
        <p:nvSpPr>
          <p:cNvPr id="3" name="Content Placeholder 2"/>
          <p:cNvSpPr>
            <a:spLocks noGrp="1"/>
          </p:cNvSpPr>
          <p:nvPr>
            <p:ph idx="1"/>
          </p:nvPr>
        </p:nvSpPr>
        <p:spPr/>
        <p:txBody>
          <a:bodyPr/>
          <a:lstStyle/>
          <a:p>
            <a:r>
              <a:rPr lang="tr-TR" dirty="0" smtClean="0"/>
              <a:t>You will learn how to </a:t>
            </a:r>
            <a:r>
              <a:rPr lang="en-US" dirty="0" smtClean="0"/>
              <a:t>write</a:t>
            </a:r>
            <a:r>
              <a:rPr lang="tr-TR" dirty="0" smtClean="0"/>
              <a:t> complex formulae using MS Excel.</a:t>
            </a:r>
          </a:p>
          <a:p>
            <a:pPr marL="685800" lvl="1" indent="-342900">
              <a:buFont typeface="Arial" panose="020B0604020202020204" pitchFamily="34" charset="0"/>
              <a:buChar char="•"/>
            </a:pPr>
            <a:r>
              <a:rPr lang="tr-TR" dirty="0" smtClean="0"/>
              <a:t>Not limited to sum, average...etc </a:t>
            </a:r>
          </a:p>
          <a:p>
            <a:pPr marL="685800" lvl="1" indent="-342900">
              <a:buFont typeface="Arial" panose="020B0604020202020204" pitchFamily="34" charset="0"/>
              <a:buChar char="•"/>
            </a:pPr>
            <a:r>
              <a:rPr lang="tr-TR" dirty="0" smtClean="0"/>
              <a:t>Decision making, data analyzing (if, vlookup, pivot tables)</a:t>
            </a:r>
          </a:p>
          <a:p>
            <a:pPr marL="385762" indent="-342900">
              <a:buFont typeface="Arial" panose="020B0604020202020204" pitchFamily="34" charset="0"/>
              <a:buChar char="•"/>
            </a:pPr>
            <a:r>
              <a:rPr lang="tr-TR" dirty="0" smtClean="0"/>
              <a:t>You will learn how to use MS Excel Solver (and possibly OpenSolver) to handle linear and integer programming problems.</a:t>
            </a:r>
          </a:p>
          <a:p>
            <a:pPr marL="385762" indent="-342900">
              <a:buFont typeface="Arial" panose="020B0604020202020204" pitchFamily="34" charset="0"/>
              <a:buChar char="•"/>
            </a:pPr>
            <a:r>
              <a:rPr lang="tr-TR" dirty="0" smtClean="0"/>
              <a:t>You will learn how to code in VBA.</a:t>
            </a:r>
          </a:p>
          <a:p>
            <a:pPr marL="685800" lvl="1" indent="-342900">
              <a:buFont typeface="Arial" panose="020B0604020202020204" pitchFamily="34" charset="0"/>
              <a:buChar char="•"/>
            </a:pPr>
            <a:r>
              <a:rPr lang="tr-TR" dirty="0" smtClean="0"/>
              <a:t>You will write macros that will enable you to solve problems utilizing algorithms.</a:t>
            </a:r>
          </a:p>
          <a:p>
            <a:pPr marL="385762" indent="-342900">
              <a:buFont typeface="Arial" panose="020B0604020202020204" pitchFamily="34" charset="0"/>
              <a:buChar char="•"/>
            </a:pPr>
            <a:r>
              <a:rPr lang="tr-TR" dirty="0" smtClean="0"/>
              <a:t>You will develop some small applications using VBA.</a:t>
            </a:r>
            <a:endParaRPr lang="en-US" dirty="0" smtClean="0"/>
          </a:p>
          <a:p>
            <a:pPr marL="0" indent="0">
              <a:buNone/>
            </a:pPr>
            <a:endParaRPr lang="en-US" dirty="0"/>
          </a:p>
        </p:txBody>
      </p:sp>
    </p:spTree>
    <p:extLst>
      <p:ext uri="{BB962C8B-B14F-4D97-AF65-F5344CB8AC3E}">
        <p14:creationId xmlns:p14="http://schemas.microsoft.com/office/powerpoint/2010/main" val="4839382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lstStyle/>
          <a:p>
            <a:r>
              <a:rPr lang="tr-TR" dirty="0"/>
              <a:t>Course Objectives</a:t>
            </a:r>
            <a:endParaRPr lang="en-US" dirty="0" smtClean="0"/>
          </a:p>
        </p:txBody>
      </p:sp>
      <p:sp>
        <p:nvSpPr>
          <p:cNvPr id="15362" name="Content Placeholder 11"/>
          <p:cNvSpPr>
            <a:spLocks noGrp="1"/>
          </p:cNvSpPr>
          <p:nvPr>
            <p:ph idx="1"/>
          </p:nvPr>
        </p:nvSpPr>
        <p:spPr>
          <a:xfrm>
            <a:off x="304800" y="838200"/>
            <a:ext cx="8458200" cy="5105400"/>
          </a:xfrm>
          <a:noFill/>
        </p:spPr>
        <p:txBody>
          <a:bodyPr>
            <a:normAutofit/>
          </a:bodyPr>
          <a:lstStyle/>
          <a:p>
            <a:pPr>
              <a:lnSpc>
                <a:spcPct val="130000"/>
              </a:lnSpc>
            </a:pPr>
            <a:r>
              <a:rPr lang="tr-TR" sz="2200" dirty="0" smtClean="0"/>
              <a:t>This is a hands-on interactive course!</a:t>
            </a:r>
          </a:p>
          <a:p>
            <a:pPr lvl="1">
              <a:lnSpc>
                <a:spcPct val="130000"/>
              </a:lnSpc>
            </a:pPr>
            <a:r>
              <a:rPr lang="tr-TR" sz="2200" dirty="0" smtClean="0"/>
              <a:t>(That’s why we are in a computer lab!)</a:t>
            </a:r>
          </a:p>
          <a:p>
            <a:pPr>
              <a:lnSpc>
                <a:spcPct val="130000"/>
              </a:lnSpc>
            </a:pPr>
            <a:r>
              <a:rPr lang="tr-TR" sz="2200" dirty="0" smtClean="0"/>
              <a:t>In some classes, there will be demos which you should follow on your computers.</a:t>
            </a:r>
          </a:p>
          <a:p>
            <a:pPr>
              <a:lnSpc>
                <a:spcPct val="130000"/>
              </a:lnSpc>
            </a:pPr>
            <a:r>
              <a:rPr lang="tr-TR" sz="2200" dirty="0" smtClean="0"/>
              <a:t>In some classes, you will be assigned some case studies.</a:t>
            </a:r>
          </a:p>
          <a:p>
            <a:pPr>
              <a:lnSpc>
                <a:spcPct val="130000"/>
              </a:lnSpc>
            </a:pPr>
            <a:endParaRPr lang="tr-TR" sz="2200" dirty="0" smtClean="0"/>
          </a:p>
        </p:txBody>
      </p:sp>
    </p:spTree>
    <p:extLst>
      <p:ext uri="{BB962C8B-B14F-4D97-AF65-F5344CB8AC3E}">
        <p14:creationId xmlns:p14="http://schemas.microsoft.com/office/powerpoint/2010/main" val="12259803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Case Studies</a:t>
            </a:r>
            <a:endParaRPr lang="en-US" dirty="0"/>
          </a:p>
        </p:txBody>
      </p:sp>
      <p:sp>
        <p:nvSpPr>
          <p:cNvPr id="3" name="Content Placeholder 2"/>
          <p:cNvSpPr>
            <a:spLocks noGrp="1"/>
          </p:cNvSpPr>
          <p:nvPr>
            <p:ph idx="1"/>
          </p:nvPr>
        </p:nvSpPr>
        <p:spPr/>
        <p:txBody>
          <a:bodyPr/>
          <a:lstStyle/>
          <a:p>
            <a:r>
              <a:rPr lang="tr-TR" dirty="0" smtClean="0"/>
              <a:t>You will be assinged some different case studies as much real as I possibly get for this course!</a:t>
            </a:r>
          </a:p>
          <a:p>
            <a:pPr marL="685800" lvl="1" indent="-342900">
              <a:buFont typeface="Arial" panose="020B0604020202020204" pitchFamily="34" charset="0"/>
              <a:buChar char="•"/>
            </a:pPr>
            <a:r>
              <a:rPr lang="tr-TR" dirty="0" smtClean="0"/>
              <a:t>There will be real datasets.</a:t>
            </a:r>
          </a:p>
          <a:p>
            <a:pPr marL="685800" lvl="1" indent="-342900">
              <a:buFont typeface="Arial" panose="020B0604020202020204" pitchFamily="34" charset="0"/>
              <a:buChar char="•"/>
            </a:pPr>
            <a:r>
              <a:rPr lang="tr-TR" dirty="0" smtClean="0"/>
              <a:t>There will be real-like situations.</a:t>
            </a:r>
          </a:p>
          <a:p>
            <a:pPr marL="385762" indent="-342900">
              <a:buFont typeface="Arial" panose="020B0604020202020204" pitchFamily="34" charset="0"/>
              <a:buChar char="•"/>
            </a:pPr>
            <a:r>
              <a:rPr lang="tr-TR" dirty="0" smtClean="0"/>
              <a:t>You should prepare a presentable product for each case.</a:t>
            </a:r>
          </a:p>
          <a:p>
            <a:pPr marL="685800" lvl="1" indent="-342900">
              <a:buFont typeface="Arial" panose="020B0604020202020204" pitchFamily="34" charset="0"/>
              <a:buChar char="•"/>
            </a:pPr>
            <a:r>
              <a:rPr lang="tr-TR" dirty="0" smtClean="0"/>
              <a:t>Presentable means: Neat, clean, easy-to-follow and result oriented.</a:t>
            </a:r>
          </a:p>
          <a:p>
            <a:pPr marL="685800" lvl="1" indent="-342900">
              <a:buFont typeface="Arial" panose="020B0604020202020204" pitchFamily="34" charset="0"/>
              <a:buChar char="•"/>
            </a:pPr>
            <a:r>
              <a:rPr lang="tr-TR" dirty="0" smtClean="0"/>
              <a:t>Just like you present to your manager.</a:t>
            </a:r>
          </a:p>
          <a:p>
            <a:pPr lvl="1"/>
            <a:endParaRPr lang="en-US" dirty="0"/>
          </a:p>
        </p:txBody>
      </p:sp>
    </p:spTree>
    <p:extLst>
      <p:ext uri="{BB962C8B-B14F-4D97-AF65-F5344CB8AC3E}">
        <p14:creationId xmlns:p14="http://schemas.microsoft.com/office/powerpoint/2010/main" val="1886663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Project</a:t>
            </a:r>
            <a:endParaRPr lang="en-US" dirty="0"/>
          </a:p>
        </p:txBody>
      </p:sp>
      <p:sp>
        <p:nvSpPr>
          <p:cNvPr id="3" name="Content Placeholder 2"/>
          <p:cNvSpPr>
            <a:spLocks noGrp="1"/>
          </p:cNvSpPr>
          <p:nvPr>
            <p:ph idx="1"/>
          </p:nvPr>
        </p:nvSpPr>
        <p:spPr/>
        <p:txBody>
          <a:bodyPr/>
          <a:lstStyle/>
          <a:p>
            <a:r>
              <a:rPr lang="tr-TR" dirty="0" smtClean="0"/>
              <a:t>This is going to be a challenging project!</a:t>
            </a:r>
          </a:p>
          <a:p>
            <a:pPr marL="685800" lvl="1" indent="-342900">
              <a:buFont typeface="Arial" panose="020B0604020202020204" pitchFamily="34" charset="0"/>
              <a:buChar char="•"/>
            </a:pPr>
            <a:r>
              <a:rPr lang="tr-TR" dirty="0" smtClean="0"/>
              <a:t>Again a real-like project with real dataset.</a:t>
            </a:r>
          </a:p>
          <a:p>
            <a:pPr marL="685800" lvl="1" indent="-342900">
              <a:buFont typeface="Arial" panose="020B0604020202020204" pitchFamily="34" charset="0"/>
              <a:buChar char="•"/>
            </a:pPr>
            <a:r>
              <a:rPr lang="tr-TR" dirty="0" smtClean="0"/>
              <a:t>You will ABSOLUTELY be free to choose the method to solve the problems.</a:t>
            </a:r>
          </a:p>
          <a:p>
            <a:pPr marL="685800" lvl="1" indent="-342900">
              <a:buFont typeface="Arial" panose="020B0604020202020204" pitchFamily="34" charset="0"/>
              <a:buChar char="•"/>
            </a:pPr>
            <a:r>
              <a:rPr lang="tr-TR" dirty="0" smtClean="0"/>
              <a:t>Groups will compete as they will present their findings at the end of the semester.</a:t>
            </a:r>
          </a:p>
          <a:p>
            <a:pPr marL="685800" lvl="1" indent="-342900">
              <a:buFont typeface="Arial" panose="020B0604020202020204" pitchFamily="34" charset="0"/>
              <a:buChar char="•"/>
            </a:pPr>
            <a:r>
              <a:rPr lang="tr-TR" dirty="0" smtClean="0"/>
              <a:t>You will have at least a month to submit it. Start as early as you could.</a:t>
            </a:r>
          </a:p>
          <a:p>
            <a:pPr marL="685800" lvl="1" indent="-342900">
              <a:buFont typeface="Arial" panose="020B0604020202020204" pitchFamily="34" charset="0"/>
              <a:buChar char="•"/>
            </a:pPr>
            <a:r>
              <a:rPr lang="tr-TR" dirty="0" smtClean="0"/>
              <a:t>You </a:t>
            </a:r>
            <a:r>
              <a:rPr lang="tr-TR" dirty="0"/>
              <a:t>should </a:t>
            </a:r>
            <a:r>
              <a:rPr lang="tr-TR" dirty="0" smtClean="0"/>
              <a:t>again prepare </a:t>
            </a:r>
            <a:r>
              <a:rPr lang="tr-TR" dirty="0"/>
              <a:t>a presentable </a:t>
            </a:r>
            <a:r>
              <a:rPr lang="tr-TR" dirty="0" smtClean="0"/>
              <a:t>product.</a:t>
            </a:r>
          </a:p>
          <a:p>
            <a:pPr marL="385762" indent="-342900">
              <a:buFont typeface="Arial" panose="020B0604020202020204" pitchFamily="34" charset="0"/>
              <a:buChar char="•"/>
            </a:pPr>
            <a:r>
              <a:rPr lang="tr-TR" dirty="0" smtClean="0"/>
              <a:t>Failing to submit the project will result in an </a:t>
            </a:r>
            <a:r>
              <a:rPr lang="tr-TR" b="1" dirty="0" smtClean="0"/>
              <a:t>FZ</a:t>
            </a:r>
            <a:r>
              <a:rPr lang="tr-TR" dirty="0" smtClean="0"/>
              <a:t> grade!</a:t>
            </a:r>
            <a:endParaRPr lang="tr-TR" dirty="0"/>
          </a:p>
          <a:p>
            <a:pPr marL="0" indent="0">
              <a:buNone/>
            </a:pPr>
            <a:endParaRPr lang="en-US" dirty="0"/>
          </a:p>
        </p:txBody>
      </p:sp>
    </p:spTree>
    <p:extLst>
      <p:ext uri="{BB962C8B-B14F-4D97-AF65-F5344CB8AC3E}">
        <p14:creationId xmlns:p14="http://schemas.microsoft.com/office/powerpoint/2010/main" val="4032877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Groups</a:t>
            </a:r>
            <a:endParaRPr lang="en-US" dirty="0"/>
          </a:p>
        </p:txBody>
      </p:sp>
      <p:sp>
        <p:nvSpPr>
          <p:cNvPr id="3" name="Content Placeholder 2"/>
          <p:cNvSpPr>
            <a:spLocks noGrp="1"/>
          </p:cNvSpPr>
          <p:nvPr>
            <p:ph idx="1"/>
          </p:nvPr>
        </p:nvSpPr>
        <p:spPr/>
        <p:txBody>
          <a:bodyPr/>
          <a:lstStyle/>
          <a:p>
            <a:r>
              <a:rPr lang="tr-TR" dirty="0" smtClean="0"/>
              <a:t>Case studies and Project can be done with a group of maximum 3 students.</a:t>
            </a:r>
            <a:endParaRPr lang="tr-TR" dirty="0"/>
          </a:p>
          <a:p>
            <a:pPr marL="685800" lvl="1" indent="-342900">
              <a:buFont typeface="Arial" panose="020B0604020202020204" pitchFamily="34" charset="0"/>
              <a:buChar char="•"/>
            </a:pPr>
            <a:r>
              <a:rPr lang="tr-TR" dirty="0" smtClean="0"/>
              <a:t>Not </a:t>
            </a:r>
            <a:r>
              <a:rPr lang="tr-TR" b="1" dirty="0" smtClean="0"/>
              <a:t>any</a:t>
            </a:r>
            <a:r>
              <a:rPr lang="tr-TR" dirty="0" smtClean="0"/>
              <a:t> three students!</a:t>
            </a:r>
          </a:p>
          <a:p>
            <a:pPr marL="685800" lvl="1" indent="-342900">
              <a:buFont typeface="Arial" panose="020B0604020202020204" pitchFamily="34" charset="0"/>
              <a:buChar char="•"/>
            </a:pPr>
            <a:r>
              <a:rPr lang="tr-TR" dirty="0" smtClean="0"/>
              <a:t>No more than two students in the same group, who are also group members in IE477-IE478 courses.</a:t>
            </a:r>
          </a:p>
          <a:p>
            <a:pPr marL="385762" indent="-342900">
              <a:buFont typeface="Arial" panose="020B0604020202020204" pitchFamily="34" charset="0"/>
              <a:buChar char="•"/>
            </a:pPr>
            <a:r>
              <a:rPr lang="tr-TR" dirty="0" smtClean="0"/>
              <a:t>Send your group info to the course TA by the end of this week!</a:t>
            </a:r>
            <a:endParaRPr lang="tr-TR" dirty="0"/>
          </a:p>
        </p:txBody>
      </p:sp>
    </p:spTree>
    <p:extLst>
      <p:ext uri="{BB962C8B-B14F-4D97-AF65-F5344CB8AC3E}">
        <p14:creationId xmlns:p14="http://schemas.microsoft.com/office/powerpoint/2010/main" val="1603523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Industrial Applications of Operations Research</a:t>
            </a:r>
          </a:p>
        </p:txBody>
      </p:sp>
      <p:sp>
        <p:nvSpPr>
          <p:cNvPr id="3" name="Content Placeholder 2"/>
          <p:cNvSpPr>
            <a:spLocks noGrp="1"/>
          </p:cNvSpPr>
          <p:nvPr>
            <p:ph idx="1"/>
          </p:nvPr>
        </p:nvSpPr>
        <p:spPr/>
        <p:txBody>
          <a:bodyPr/>
          <a:lstStyle/>
          <a:p>
            <a:r>
              <a:rPr lang="tr-TR" b="1" dirty="0" smtClean="0"/>
              <a:t>Assessment:</a:t>
            </a:r>
            <a:endParaRPr lang="en-US" b="1" dirty="0"/>
          </a:p>
          <a:p>
            <a:pPr marL="685800" lvl="1" indent="-342900">
              <a:buFont typeface="Arial" panose="020B0604020202020204" pitchFamily="34" charset="0"/>
              <a:buChar char="•"/>
            </a:pPr>
            <a:r>
              <a:rPr lang="tr-TR" dirty="0" smtClean="0"/>
              <a:t>18</a:t>
            </a:r>
            <a:r>
              <a:rPr lang="en-US" dirty="0" smtClean="0"/>
              <a:t>%</a:t>
            </a:r>
            <a:r>
              <a:rPr lang="tr-TR" dirty="0"/>
              <a:t> </a:t>
            </a:r>
            <a:r>
              <a:rPr lang="tr-TR" dirty="0" smtClean="0"/>
              <a:t>-</a:t>
            </a:r>
            <a:r>
              <a:rPr lang="en-US" dirty="0" smtClean="0"/>
              <a:t> </a:t>
            </a:r>
            <a:r>
              <a:rPr lang="tr-TR" dirty="0" smtClean="0"/>
              <a:t>3 i</a:t>
            </a:r>
            <a:r>
              <a:rPr lang="en-US" dirty="0" smtClean="0"/>
              <a:t>n-class</a:t>
            </a:r>
            <a:r>
              <a:rPr lang="tr-TR" dirty="0" smtClean="0"/>
              <a:t> ‘Short’ Midterms (Most likely going to be 1 hour long)</a:t>
            </a:r>
            <a:endParaRPr lang="en-US" dirty="0" smtClean="0"/>
          </a:p>
          <a:p>
            <a:pPr marL="685800" lvl="1" indent="-342900">
              <a:buFont typeface="Arial" panose="020B0604020202020204" pitchFamily="34" charset="0"/>
              <a:buChar char="•"/>
            </a:pPr>
            <a:r>
              <a:rPr lang="en-US" dirty="0" smtClean="0"/>
              <a:t>2</a:t>
            </a:r>
            <a:r>
              <a:rPr lang="tr-TR" dirty="0"/>
              <a:t>8</a:t>
            </a:r>
            <a:r>
              <a:rPr lang="en-US" dirty="0" smtClean="0"/>
              <a:t>% </a:t>
            </a:r>
            <a:r>
              <a:rPr lang="tr-TR" dirty="0" smtClean="0"/>
              <a:t>- About 6-7 </a:t>
            </a:r>
            <a:r>
              <a:rPr lang="tr-TR" dirty="0"/>
              <a:t>i</a:t>
            </a:r>
            <a:r>
              <a:rPr lang="tr-TR" dirty="0" smtClean="0"/>
              <a:t>n-class Case Studies (Groups of max 3 students)</a:t>
            </a:r>
            <a:endParaRPr lang="en-US" dirty="0" smtClean="0"/>
          </a:p>
          <a:p>
            <a:pPr marL="685800" lvl="1" indent="-342900">
              <a:buFont typeface="Arial" panose="020B0604020202020204" pitchFamily="34" charset="0"/>
              <a:buChar char="•"/>
            </a:pPr>
            <a:r>
              <a:rPr lang="tr-TR" dirty="0" smtClean="0"/>
              <a:t>24</a:t>
            </a:r>
            <a:r>
              <a:rPr lang="en-US" dirty="0" smtClean="0"/>
              <a:t>% </a:t>
            </a:r>
            <a:r>
              <a:rPr lang="tr-TR" dirty="0" smtClean="0"/>
              <a:t>- 1 </a:t>
            </a:r>
            <a:r>
              <a:rPr lang="en-US" dirty="0" smtClean="0"/>
              <a:t>Group Project</a:t>
            </a:r>
            <a:r>
              <a:rPr lang="tr-TR" dirty="0"/>
              <a:t> (Groups of max 3 students</a:t>
            </a:r>
            <a:r>
              <a:rPr lang="tr-TR" dirty="0" smtClean="0"/>
              <a:t>)</a:t>
            </a:r>
            <a:endParaRPr lang="en-US" dirty="0" smtClean="0"/>
          </a:p>
          <a:p>
            <a:pPr marL="685800" lvl="1" indent="-342900">
              <a:buFont typeface="Arial" panose="020B0604020202020204" pitchFamily="34" charset="0"/>
              <a:buChar char="•"/>
            </a:pPr>
            <a:r>
              <a:rPr lang="en-US" dirty="0" smtClean="0"/>
              <a:t>30% </a:t>
            </a:r>
            <a:r>
              <a:rPr lang="tr-TR" dirty="0" smtClean="0"/>
              <a:t>- 1 </a:t>
            </a:r>
            <a:r>
              <a:rPr lang="en-US" dirty="0" smtClean="0"/>
              <a:t>Final Exam</a:t>
            </a:r>
          </a:p>
        </p:txBody>
      </p:sp>
    </p:spTree>
    <p:extLst>
      <p:ext uri="{BB962C8B-B14F-4D97-AF65-F5344CB8AC3E}">
        <p14:creationId xmlns:p14="http://schemas.microsoft.com/office/powerpoint/2010/main" val="28608613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Prerequisites</a:t>
            </a:r>
            <a:endParaRPr lang="en-US" dirty="0"/>
          </a:p>
        </p:txBody>
      </p:sp>
      <p:sp>
        <p:nvSpPr>
          <p:cNvPr id="3" name="Content Placeholder 2"/>
          <p:cNvSpPr>
            <a:spLocks noGrp="1"/>
          </p:cNvSpPr>
          <p:nvPr>
            <p:ph idx="1"/>
          </p:nvPr>
        </p:nvSpPr>
        <p:spPr/>
        <p:txBody>
          <a:bodyPr/>
          <a:lstStyle/>
          <a:p>
            <a:r>
              <a:rPr lang="tr-TR" dirty="0" smtClean="0"/>
              <a:t>Even though there are no formal prerequisites for this course, you should be comfortable with basic OR principles (IE 202, IE 303, IE 324...) and also basic computer programming logic (CS 114)</a:t>
            </a:r>
          </a:p>
          <a:p>
            <a:pPr marL="0" indent="0">
              <a:buNone/>
            </a:pPr>
            <a:endParaRPr lang="tr-TR" dirty="0" smtClean="0"/>
          </a:p>
          <a:p>
            <a:r>
              <a:rPr lang="tr-TR" dirty="0"/>
              <a:t>Don’t be so scared!</a:t>
            </a:r>
            <a:endParaRPr lang="en-US" dirty="0"/>
          </a:p>
          <a:p>
            <a:endParaRPr lang="tr-TR" dirty="0" smtClean="0"/>
          </a:p>
        </p:txBody>
      </p:sp>
    </p:spTree>
    <p:extLst>
      <p:ext uri="{BB962C8B-B14F-4D97-AF65-F5344CB8AC3E}">
        <p14:creationId xmlns:p14="http://schemas.microsoft.com/office/powerpoint/2010/main" val="1911694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lstStyle/>
          <a:p>
            <a:pPr eaLnBrk="1" hangingPunct="1"/>
            <a:r>
              <a:rPr lang="en-US" dirty="0" smtClean="0"/>
              <a:t>Available texts</a:t>
            </a:r>
          </a:p>
        </p:txBody>
      </p:sp>
      <p:pic>
        <p:nvPicPr>
          <p:cNvPr id="8" name="Content Placeholder 7" descr="download.jpg">
            <a:hlinkClick r:id="rId3" action="ppaction://hlinkfile"/>
          </p:cNvPr>
          <p:cNvPicPr>
            <a:picLocks noGrp="1" noChangeAspect="1"/>
          </p:cNvPicPr>
          <p:nvPr>
            <p:ph idx="1"/>
          </p:nvPr>
        </p:nvPicPr>
        <p:blipFill>
          <a:blip r:embed="rId4" cstate="print"/>
          <a:stretch>
            <a:fillRect/>
          </a:stretch>
        </p:blipFill>
        <p:spPr>
          <a:xfrm>
            <a:off x="243841" y="2500306"/>
            <a:ext cx="1279994" cy="1649223"/>
          </a:xfrm>
        </p:spPr>
      </p:pic>
      <p:sp>
        <p:nvSpPr>
          <p:cNvPr id="9" name="Rectangle 8"/>
          <p:cNvSpPr/>
          <p:nvPr/>
        </p:nvSpPr>
        <p:spPr>
          <a:xfrm>
            <a:off x="1600200" y="2418702"/>
            <a:ext cx="7543800" cy="1323439"/>
          </a:xfrm>
          <a:prstGeom prst="rect">
            <a:avLst/>
          </a:prstGeom>
        </p:spPr>
        <p:txBody>
          <a:bodyPr wrap="square">
            <a:spAutoFit/>
          </a:bodyPr>
          <a:lstStyle/>
          <a:p>
            <a:pPr>
              <a:buFont typeface="Arial" pitchFamily="34" charset="0"/>
              <a:buChar char="•"/>
            </a:pPr>
            <a:r>
              <a:rPr lang="tr-TR" sz="2000" dirty="0" smtClean="0"/>
              <a:t> </a:t>
            </a:r>
            <a:r>
              <a:rPr lang="en-US" sz="2000" dirty="0" smtClean="0"/>
              <a:t>Developing Spreadsheet-Based Decision Support Systems</a:t>
            </a:r>
          </a:p>
          <a:p>
            <a:pPr>
              <a:buFont typeface="Arial" pitchFamily="34" charset="0"/>
              <a:buChar char="•"/>
            </a:pPr>
            <a:r>
              <a:rPr lang="tr-TR" sz="2000" i="0" dirty="0" smtClean="0"/>
              <a:t> </a:t>
            </a:r>
            <a:r>
              <a:rPr lang="en-US" sz="2000" i="0" dirty="0" smtClean="0"/>
              <a:t>Authors: M.H. </a:t>
            </a:r>
            <a:r>
              <a:rPr lang="en-US" sz="2000" i="0" dirty="0" err="1" smtClean="0"/>
              <a:t>Seref</a:t>
            </a:r>
            <a:r>
              <a:rPr lang="en-US" sz="2000" i="0" dirty="0" smtClean="0"/>
              <a:t>, </a:t>
            </a:r>
            <a:r>
              <a:rPr lang="en-US" sz="2000" i="0" dirty="0" err="1" smtClean="0"/>
              <a:t>Ravindra</a:t>
            </a:r>
            <a:r>
              <a:rPr lang="en-US" sz="2000" i="0" dirty="0" smtClean="0"/>
              <a:t> A. </a:t>
            </a:r>
            <a:r>
              <a:rPr lang="en-US" sz="2000" i="0" dirty="0" err="1" smtClean="0"/>
              <a:t>Ahuja</a:t>
            </a:r>
            <a:r>
              <a:rPr lang="en-US" sz="2000" i="0" dirty="0" smtClean="0"/>
              <a:t>, Wayne L. Winston (2007), University of Florida, Department of Industrial &amp; Systems Engineering</a:t>
            </a:r>
            <a:endParaRPr lang="tr-TR" sz="2000" i="0" dirty="0" smtClean="0"/>
          </a:p>
        </p:txBody>
      </p:sp>
      <p:pic>
        <p:nvPicPr>
          <p:cNvPr id="11" name="Picture 10" descr="download (1).jpg"/>
          <p:cNvPicPr>
            <a:picLocks noChangeAspect="1"/>
          </p:cNvPicPr>
          <p:nvPr/>
        </p:nvPicPr>
        <p:blipFill>
          <a:blip r:embed="rId5" cstate="print"/>
          <a:stretch>
            <a:fillRect/>
          </a:stretch>
        </p:blipFill>
        <p:spPr>
          <a:xfrm>
            <a:off x="243840" y="877042"/>
            <a:ext cx="1280160" cy="1580506"/>
          </a:xfrm>
          <a:prstGeom prst="rect">
            <a:avLst/>
          </a:prstGeom>
        </p:spPr>
      </p:pic>
      <p:sp>
        <p:nvSpPr>
          <p:cNvPr id="12" name="Rectangle 11"/>
          <p:cNvSpPr/>
          <p:nvPr/>
        </p:nvSpPr>
        <p:spPr>
          <a:xfrm>
            <a:off x="1600200" y="857232"/>
            <a:ext cx="7315200" cy="1631216"/>
          </a:xfrm>
          <a:prstGeom prst="rect">
            <a:avLst/>
          </a:prstGeom>
        </p:spPr>
        <p:txBody>
          <a:bodyPr wrap="square">
            <a:spAutoFit/>
          </a:bodyPr>
          <a:lstStyle/>
          <a:p>
            <a:pPr>
              <a:buFont typeface="Arial" pitchFamily="34" charset="0"/>
              <a:buChar char="•"/>
            </a:pPr>
            <a:r>
              <a:rPr lang="tr-TR" sz="2000" dirty="0" smtClean="0"/>
              <a:t> </a:t>
            </a:r>
            <a:r>
              <a:rPr lang="en-US" sz="2000" dirty="0" smtClean="0"/>
              <a:t>VBA for Modelers: Developing Decision Support Systems </a:t>
            </a:r>
          </a:p>
          <a:p>
            <a:pPr>
              <a:buFont typeface="Arial" pitchFamily="34" charset="0"/>
              <a:buChar char="•"/>
            </a:pPr>
            <a:r>
              <a:rPr lang="tr-TR" sz="2000" i="0" dirty="0" smtClean="0"/>
              <a:t> </a:t>
            </a:r>
            <a:r>
              <a:rPr lang="en-US" sz="2000" i="0" dirty="0" smtClean="0"/>
              <a:t>Author: S. Christian Albright (2007), </a:t>
            </a:r>
            <a:r>
              <a:rPr lang="tr-TR" sz="2000" i="0" dirty="0" smtClean="0"/>
              <a:t>I</a:t>
            </a:r>
            <a:r>
              <a:rPr lang="en-US" sz="2000" i="0" dirty="0" err="1" smtClean="0"/>
              <a:t>ndiana</a:t>
            </a:r>
            <a:r>
              <a:rPr lang="en-US" sz="2000" i="0" dirty="0" smtClean="0"/>
              <a:t> University Kelley School of Business</a:t>
            </a:r>
            <a:endParaRPr lang="tr-TR" sz="2000" i="0" dirty="0" smtClean="0"/>
          </a:p>
          <a:p>
            <a:endParaRPr lang="en-US" sz="2000" i="0" dirty="0" smtClean="0"/>
          </a:p>
          <a:p>
            <a:pPr>
              <a:buFont typeface="Arial" pitchFamily="34" charset="0"/>
              <a:buChar char="•"/>
            </a:pPr>
            <a:endParaRPr lang="en-US" sz="2000" i="0" dirty="0" smtClean="0"/>
          </a:p>
        </p:txBody>
      </p:sp>
      <p:sp>
        <p:nvSpPr>
          <p:cNvPr id="13" name="Rectangle 12"/>
          <p:cNvSpPr/>
          <p:nvPr/>
        </p:nvSpPr>
        <p:spPr>
          <a:xfrm>
            <a:off x="1676400" y="4343400"/>
            <a:ext cx="7467600" cy="1323439"/>
          </a:xfrm>
          <a:prstGeom prst="rect">
            <a:avLst/>
          </a:prstGeom>
        </p:spPr>
        <p:txBody>
          <a:bodyPr wrap="square">
            <a:spAutoFit/>
          </a:bodyPr>
          <a:lstStyle/>
          <a:p>
            <a:pPr>
              <a:buFont typeface="Arial" pitchFamily="34" charset="0"/>
              <a:buChar char="•"/>
            </a:pPr>
            <a:r>
              <a:rPr lang="tr-TR" sz="2000" dirty="0" smtClean="0"/>
              <a:t> </a:t>
            </a:r>
            <a:r>
              <a:rPr lang="en-US" sz="2000" dirty="0" smtClean="0"/>
              <a:t>Spreadsheet Modeling and Decision Analysis: A Practical Introduction to Business Analytics (2014)</a:t>
            </a:r>
          </a:p>
          <a:p>
            <a:pPr>
              <a:buFont typeface="Arial" pitchFamily="34" charset="0"/>
              <a:buChar char="•"/>
            </a:pPr>
            <a:r>
              <a:rPr lang="tr-TR" sz="2000" i="0" dirty="0" smtClean="0"/>
              <a:t> </a:t>
            </a:r>
            <a:r>
              <a:rPr lang="en-US" sz="2000" i="0" dirty="0" smtClean="0"/>
              <a:t>Author : Cliff Ragsdale (College of Business at Virginia Tech)</a:t>
            </a:r>
            <a:endParaRPr lang="tr-TR" sz="2000" i="0" dirty="0" smtClean="0"/>
          </a:p>
          <a:p>
            <a:pPr>
              <a:buFont typeface="Arial" pitchFamily="34" charset="0"/>
              <a:buChar char="•"/>
            </a:pPr>
            <a:endParaRPr lang="en-US" sz="2000" i="0" dirty="0"/>
          </a:p>
        </p:txBody>
      </p:sp>
      <p:pic>
        <p:nvPicPr>
          <p:cNvPr id="14" name="Picture 13" descr="download (2).jpg"/>
          <p:cNvPicPr>
            <a:picLocks noChangeAspect="1"/>
          </p:cNvPicPr>
          <p:nvPr/>
        </p:nvPicPr>
        <p:blipFill>
          <a:blip r:embed="rId6" cstate="print"/>
          <a:stretch>
            <a:fillRect/>
          </a:stretch>
        </p:blipFill>
        <p:spPr>
          <a:xfrm>
            <a:off x="200549" y="4163824"/>
            <a:ext cx="1323451" cy="1649223"/>
          </a:xfrm>
          <a:prstGeom prst="rect">
            <a:avLst/>
          </a:prstGeom>
        </p:spPr>
      </p:pic>
    </p:spTree>
    <p:extLst>
      <p:ext uri="{BB962C8B-B14F-4D97-AF65-F5344CB8AC3E}">
        <p14:creationId xmlns:p14="http://schemas.microsoft.com/office/powerpoint/2010/main" val="8622794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Questions?</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812461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Teaching Staff</a:t>
            </a:r>
            <a:endParaRPr lang="en-US" dirty="0"/>
          </a:p>
        </p:txBody>
      </p:sp>
      <p:sp>
        <p:nvSpPr>
          <p:cNvPr id="3" name="Content Placeholder 2"/>
          <p:cNvSpPr>
            <a:spLocks noGrp="1"/>
          </p:cNvSpPr>
          <p:nvPr>
            <p:ph idx="1"/>
          </p:nvPr>
        </p:nvSpPr>
        <p:spPr/>
        <p:txBody>
          <a:bodyPr/>
          <a:lstStyle/>
          <a:p>
            <a:endParaRPr lang="en-US" dirty="0"/>
          </a:p>
        </p:txBody>
      </p:sp>
      <p:graphicFrame>
        <p:nvGraphicFramePr>
          <p:cNvPr id="4" name="Content Placeholder 6"/>
          <p:cNvGraphicFramePr>
            <a:graphicFrameLocks noGrp="1"/>
          </p:cNvGraphicFramePr>
          <p:nvPr>
            <p:extLst>
              <p:ext uri="{D42A27DB-BD31-4B8C-83A1-F6EECF244321}">
                <p14:modId xmlns:p14="http://schemas.microsoft.com/office/powerpoint/2010/main" val="1034504309"/>
              </p:ext>
            </p:extLst>
          </p:nvPr>
        </p:nvGraphicFramePr>
        <p:xfrm>
          <a:off x="1681163" y="1665288"/>
          <a:ext cx="5781675" cy="3023806"/>
        </p:xfrm>
        <a:graphic>
          <a:graphicData uri="http://schemas.openxmlformats.org/drawingml/2006/table">
            <a:tbl>
              <a:tblPr/>
              <a:tblGrid>
                <a:gridCol w="1260475">
                  <a:extLst>
                    <a:ext uri="{9D8B030D-6E8A-4147-A177-3AD203B41FA5}">
                      <a16:colId xmlns:a16="http://schemas.microsoft.com/office/drawing/2014/main" val="3679066445"/>
                    </a:ext>
                  </a:extLst>
                </a:gridCol>
                <a:gridCol w="4521200">
                  <a:extLst>
                    <a:ext uri="{9D8B030D-6E8A-4147-A177-3AD203B41FA5}">
                      <a16:colId xmlns:a16="http://schemas.microsoft.com/office/drawing/2014/main" val="278445094"/>
                    </a:ext>
                  </a:extLst>
                </a:gridCol>
              </a:tblGrid>
              <a:tr h="1481566">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 Instructor</a:t>
                      </a:r>
                      <a:r>
                        <a:rPr kumimoji="0" lang="tr-TR" altLang="en-US" sz="1100" b="1" i="0" u="none" strike="noStrike" cap="none" normalizeH="0" baseline="0" dirty="0" smtClean="0">
                          <a:ln>
                            <a:noFill/>
                          </a:ln>
                          <a:solidFill>
                            <a:schemeClr val="tx1"/>
                          </a:solidFill>
                          <a:effectLst/>
                          <a:latin typeface="Arial" panose="020B0604020202020204" pitchFamily="34" charset="0"/>
                        </a:rPr>
                        <a:t>s</a:t>
                      </a: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noFill/>
                  </a:tcPr>
                </a:tc>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 </a:t>
                      </a:r>
                      <a:endParaRPr kumimoji="0" lang="tr-TR"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Dr. Emre Uzun</a:t>
                      </a:r>
                      <a:r>
                        <a:rPr kumimoji="0" lang="tr-TR" altLang="en-US" sz="1100" b="1" i="0" u="none" strike="noStrike" cap="none" normalizeH="0" baseline="0" dirty="0" smtClean="0">
                          <a:ln>
                            <a:noFill/>
                          </a:ln>
                          <a:solidFill>
                            <a:schemeClr val="tx1"/>
                          </a:solidFill>
                          <a:effectLst/>
                          <a:latin typeface="Arial" panose="020B0604020202020204" pitchFamily="34" charset="0"/>
                        </a:rPr>
                        <a:t> </a:t>
                      </a:r>
                      <a:r>
                        <a:rPr kumimoji="0" lang="en-US" altLang="en-US" sz="1100" b="1" i="0" u="none" strike="noStrike" cap="none" normalizeH="0" baseline="0" dirty="0" smtClean="0">
                          <a:ln>
                            <a:noFill/>
                          </a:ln>
                          <a:solidFill>
                            <a:schemeClr val="tx1"/>
                          </a:solidFill>
                          <a:effectLst/>
                          <a:latin typeface="Arial" panose="020B0604020202020204" pitchFamily="34" charset="0"/>
                        </a:rPr>
                        <a:t>E-mail</a:t>
                      </a:r>
                      <a:r>
                        <a:rPr kumimoji="0" lang="en-US" altLang="en-US" sz="1100" b="1" i="0" u="none" strike="noStrike" cap="none" normalizeH="0" baseline="0" dirty="0" smtClean="0">
                          <a:ln>
                            <a:noFill/>
                          </a:ln>
                          <a:solidFill>
                            <a:schemeClr val="tx1"/>
                          </a:solidFill>
                          <a:effectLst/>
                          <a:latin typeface="Arial" panose="020B0604020202020204" pitchFamily="34" charset="0"/>
                        </a:rPr>
                        <a:t>: </a:t>
                      </a:r>
                      <a:r>
                        <a:rPr kumimoji="0" lang="en-US" altLang="en-US" sz="1100" b="1" i="0" u="sng" strike="noStrike" cap="none" normalizeH="0" baseline="0" dirty="0" smtClean="0">
                          <a:ln>
                            <a:noFill/>
                          </a:ln>
                          <a:solidFill>
                            <a:schemeClr val="tx1"/>
                          </a:solidFill>
                          <a:effectLst/>
                          <a:latin typeface="Arial" panose="020B0604020202020204" pitchFamily="34" charset="0"/>
                          <a:hlinkClick r:id="rId2"/>
                        </a:rPr>
                        <a:t>emreu@bilkent.edu.tr</a:t>
                      </a:r>
                      <a:endParaRPr kumimoji="0" lang="tr-TR"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Offıce: EA 328</a:t>
                      </a: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Tel: x3484</a:t>
                      </a:r>
                      <a:endParaRPr kumimoji="0" lang="tr-TR"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50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Of</a:t>
                      </a:r>
                      <a:r>
                        <a:rPr kumimoji="0" lang="tr-TR" altLang="en-US" sz="1100" b="1" i="0" u="none" strike="noStrike" cap="none" normalizeH="0" baseline="0" dirty="0" smtClean="0">
                          <a:ln>
                            <a:noFill/>
                          </a:ln>
                          <a:solidFill>
                            <a:schemeClr val="tx1"/>
                          </a:solidFill>
                          <a:effectLst/>
                          <a:latin typeface="Arial" panose="020B0604020202020204" pitchFamily="34" charset="0"/>
                        </a:rPr>
                        <a:t>f</a:t>
                      </a:r>
                      <a:r>
                        <a:rPr kumimoji="0" lang="en-US" altLang="en-US" sz="1100" b="1" i="0" u="none" strike="noStrike" cap="none" normalizeH="0" baseline="0" dirty="0" smtClean="0">
                          <a:ln>
                            <a:noFill/>
                          </a:ln>
                          <a:solidFill>
                            <a:schemeClr val="tx1"/>
                          </a:solidFill>
                          <a:effectLst/>
                          <a:latin typeface="Arial" panose="020B0604020202020204" pitchFamily="34" charset="0"/>
                        </a:rPr>
                        <a:t>ice </a:t>
                      </a:r>
                      <a:r>
                        <a:rPr kumimoji="0" lang="en-US" altLang="en-US" sz="1100" b="1" i="0" u="none" strike="noStrike" cap="none" normalizeH="0" baseline="0" dirty="0" smtClean="0">
                          <a:ln>
                            <a:noFill/>
                          </a:ln>
                          <a:solidFill>
                            <a:schemeClr val="tx1"/>
                          </a:solidFill>
                          <a:effectLst/>
                          <a:latin typeface="Arial" panose="020B0604020202020204" pitchFamily="34" charset="0"/>
                        </a:rPr>
                        <a:t>Hours: By appointment via </a:t>
                      </a:r>
                      <a:r>
                        <a:rPr kumimoji="0" lang="en-US" altLang="en-US" sz="1100" b="1" i="0" u="none" strike="noStrike" cap="none" normalizeH="0" baseline="0" dirty="0" smtClean="0">
                          <a:ln>
                            <a:noFill/>
                          </a:ln>
                          <a:solidFill>
                            <a:schemeClr val="tx1"/>
                          </a:solidFill>
                          <a:effectLst/>
                          <a:latin typeface="Arial" panose="020B0604020202020204" pitchFamily="34" charset="0"/>
                        </a:rPr>
                        <a:t>email</a:t>
                      </a:r>
                      <a:endParaRPr kumimoji="0" lang="tr-TR" altLang="en-US" sz="1100" b="1" i="0" u="none" strike="noStrike" cap="none" normalizeH="0" baseline="0" dirty="0" smtClean="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82539757"/>
                  </a:ext>
                </a:extLst>
              </a:tr>
              <a:tr h="1542240">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en-US" altLang="en-US" sz="1100" b="1" i="0" u="none" strike="noStrike" cap="none" normalizeH="0" baseline="0" dirty="0" smtClean="0">
                          <a:ln>
                            <a:noFill/>
                          </a:ln>
                          <a:solidFill>
                            <a:schemeClr val="tx1"/>
                          </a:solidFill>
                          <a:effectLst/>
                          <a:latin typeface="Arial" panose="020B0604020202020204" pitchFamily="34" charset="0"/>
                        </a:rPr>
                        <a:t>Teaching Assistants</a:t>
                      </a:r>
                      <a:endParaRPr kumimoji="0" lang="tr-TR" altLang="en-US" sz="1100" b="1" i="0" u="none" strike="noStrike" cap="none" normalizeH="0" baseline="0" dirty="0" smtClean="0">
                        <a:ln>
                          <a:noFill/>
                        </a:ln>
                        <a:solidFill>
                          <a:schemeClr val="tx1"/>
                        </a:solidFill>
                        <a:effectLst/>
                        <a:latin typeface="Arial" panose="020B0604020202020204" pitchFamily="34"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solidFill>
                      <a:srgbClr val="E2CAAA">
                        <a:alpha val="20000"/>
                      </a:srgbClr>
                    </a:solidFill>
                  </a:tcPr>
                </a:tc>
                <a:tc>
                  <a:txBody>
                    <a:bodyPr/>
                    <a:lstStyle>
                      <a:lvl1pPr>
                        <a:spcBef>
                          <a:spcPct val="20000"/>
                        </a:spcBef>
                        <a:buClr>
                          <a:schemeClr val="accent1"/>
                        </a:buClr>
                        <a:buSzPct val="65000"/>
                        <a:buFont typeface="Wingdings" panose="05000000000000000000" pitchFamily="2" charset="2"/>
                        <a:tabLst>
                          <a:tab pos="800100" algn="l"/>
                        </a:tabLst>
                        <a:defRPr sz="2600">
                          <a:solidFill>
                            <a:schemeClr val="tx1"/>
                          </a:solidFill>
                          <a:latin typeface="Arial" panose="020B0604020202020204" pitchFamily="34" charset="0"/>
                        </a:defRPr>
                      </a:lvl1pPr>
                      <a:lvl2pPr marL="742950" indent="-285750">
                        <a:spcBef>
                          <a:spcPct val="20000"/>
                        </a:spcBef>
                        <a:buClr>
                          <a:schemeClr val="accent2"/>
                        </a:buClr>
                        <a:buSzPct val="60000"/>
                        <a:buFont typeface="Wingdings" panose="05000000000000000000" pitchFamily="2" charset="2"/>
                        <a:tabLst>
                          <a:tab pos="800100" algn="l"/>
                        </a:tabLst>
                        <a:defRPr sz="2200">
                          <a:solidFill>
                            <a:schemeClr val="tx1"/>
                          </a:solidFill>
                          <a:latin typeface="Arial" panose="020B0604020202020204" pitchFamily="34" charset="0"/>
                        </a:defRPr>
                      </a:lvl2pPr>
                      <a:lvl3pPr marL="1143000" indent="-228600">
                        <a:spcBef>
                          <a:spcPct val="20000"/>
                        </a:spcBef>
                        <a:buClr>
                          <a:schemeClr val="accent1"/>
                        </a:buClr>
                        <a:buSzPct val="65000"/>
                        <a:buFont typeface="Wingdings" panose="05000000000000000000" pitchFamily="2" charset="2"/>
                        <a:tabLst>
                          <a:tab pos="800100" algn="l"/>
                        </a:tabLst>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tabLst>
                          <a:tab pos="800100" algn="l"/>
                        </a:tabLst>
                        <a:defRPr>
                          <a:solidFill>
                            <a:schemeClr val="tx1"/>
                          </a:solidFill>
                          <a:latin typeface="Arial" panose="020B0604020202020204" pitchFamily="34" charset="0"/>
                        </a:defRPr>
                      </a:lvl4pPr>
                      <a:lvl5pPr marL="2057400" indent="-228600">
                        <a:spcBef>
                          <a:spcPct val="20000"/>
                        </a:spcBef>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SzPct val="75000"/>
                        <a:buFont typeface="Wingdings" panose="05000000000000000000" pitchFamily="2" charset="2"/>
                        <a:tabLst>
                          <a:tab pos="800100" algn="l"/>
                        </a:tabLst>
                        <a:defRPr>
                          <a:solidFill>
                            <a:schemeClr val="tx1"/>
                          </a:solidFill>
                          <a:latin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tr-TR" altLang="en-US" sz="1100" b="1"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Utku Karaca</a:t>
                      </a: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r>
                        <a:rPr kumimoji="0" lang="tr-TR" altLang="en-US" sz="1100" b="1"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rPr>
                        <a:t>Zeynep Aygar (UG)</a:t>
                      </a:r>
                      <a:endParaRPr kumimoji="0" lang="en-US" altLang="en-US" sz="1100" b="1"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tab pos="800100" algn="l"/>
                        </a:tabLst>
                      </a:pPr>
                      <a:endParaRPr kumimoji="0" lang="en-US" altLang="en-US" sz="11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8" marR="68588" marT="0" marB="0" horzOverflow="overflow">
                    <a:lnL>
                      <a:noFill/>
                    </a:lnL>
                    <a:lnR>
                      <a:noFill/>
                    </a:lnR>
                    <a:lnT w="12700" cap="flat" cmpd="sng" algn="ctr">
                      <a:solidFill>
                        <a:srgbClr val="E2CAAA"/>
                      </a:solidFill>
                      <a:prstDash val="solid"/>
                      <a:round/>
                      <a:headEnd type="none" w="med" len="med"/>
                      <a:tailEnd type="none" w="med" len="med"/>
                    </a:lnT>
                    <a:lnB w="12700" cap="flat" cmpd="sng" algn="ctr">
                      <a:solidFill>
                        <a:srgbClr val="E2CAAA"/>
                      </a:solidFill>
                      <a:prstDash val="solid"/>
                      <a:round/>
                      <a:headEnd type="none" w="med" len="med"/>
                      <a:tailEnd type="none" w="med" len="med"/>
                    </a:lnB>
                    <a:lnTlToBr>
                      <a:noFill/>
                    </a:lnTlToBr>
                    <a:lnBlToTr>
                      <a:noFill/>
                    </a:lnBlToTr>
                    <a:solidFill>
                      <a:srgbClr val="E2CAAA">
                        <a:alpha val="20000"/>
                      </a:srgbClr>
                    </a:solidFill>
                  </a:tcPr>
                </a:tc>
                <a:extLst>
                  <a:ext uri="{0D108BD9-81ED-4DB2-BD59-A6C34878D82A}">
                    <a16:rowId xmlns:a16="http://schemas.microsoft.com/office/drawing/2014/main" val="650074434"/>
                  </a:ext>
                </a:extLst>
              </a:tr>
            </a:tbl>
          </a:graphicData>
        </a:graphic>
      </p:graphicFrame>
    </p:spTree>
    <p:extLst>
      <p:ext uri="{BB962C8B-B14F-4D97-AF65-F5344CB8AC3E}">
        <p14:creationId xmlns:p14="http://schemas.microsoft.com/office/powerpoint/2010/main" val="1064031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Industrial Applications of Operations Research</a:t>
            </a:r>
          </a:p>
        </p:txBody>
      </p:sp>
      <p:sp>
        <p:nvSpPr>
          <p:cNvPr id="3" name="Content Placeholder 2"/>
          <p:cNvSpPr>
            <a:spLocks noGrp="1"/>
          </p:cNvSpPr>
          <p:nvPr>
            <p:ph idx="1"/>
          </p:nvPr>
        </p:nvSpPr>
        <p:spPr/>
        <p:txBody>
          <a:bodyPr/>
          <a:lstStyle/>
          <a:p>
            <a:pPr marL="0" indent="0">
              <a:lnSpc>
                <a:spcPct val="130000"/>
              </a:lnSpc>
              <a:buNone/>
            </a:pPr>
            <a:r>
              <a:rPr lang="tr-TR" sz="2000" b="1" dirty="0" smtClean="0"/>
              <a:t>The course is named as ‘Industrial’ ‘Applications’ of ‘Operations Research’</a:t>
            </a:r>
          </a:p>
          <a:p>
            <a:pPr>
              <a:lnSpc>
                <a:spcPct val="130000"/>
              </a:lnSpc>
            </a:pPr>
            <a:r>
              <a:rPr lang="tr-TR" sz="2000" dirty="0" smtClean="0"/>
              <a:t>We will do some </a:t>
            </a:r>
            <a:r>
              <a:rPr lang="tr-TR" sz="2000" b="1" dirty="0" smtClean="0"/>
              <a:t>applications</a:t>
            </a:r>
            <a:r>
              <a:rPr lang="tr-TR" sz="2000" dirty="0" smtClean="0"/>
              <a:t> related to </a:t>
            </a:r>
            <a:r>
              <a:rPr lang="tr-TR" sz="2000" b="1" dirty="0" smtClean="0"/>
              <a:t>industry</a:t>
            </a:r>
            <a:r>
              <a:rPr lang="tr-TR" sz="2000" dirty="0" smtClean="0"/>
              <a:t> where you will utilize your </a:t>
            </a:r>
            <a:r>
              <a:rPr lang="tr-TR" sz="2000" b="1" dirty="0" smtClean="0"/>
              <a:t>OR</a:t>
            </a:r>
            <a:r>
              <a:rPr lang="tr-TR" sz="2000" dirty="0" smtClean="0"/>
              <a:t> background (and more...)</a:t>
            </a:r>
          </a:p>
          <a:p>
            <a:pPr marL="0" indent="0">
              <a:lnSpc>
                <a:spcPct val="130000"/>
              </a:lnSpc>
              <a:buNone/>
            </a:pPr>
            <a:endParaRPr lang="tr-TR" sz="2000" dirty="0" smtClean="0"/>
          </a:p>
          <a:p>
            <a:pPr marL="0" indent="0">
              <a:lnSpc>
                <a:spcPct val="130000"/>
              </a:lnSpc>
              <a:buNone/>
            </a:pPr>
            <a:r>
              <a:rPr lang="tr-TR" sz="2000" dirty="0" smtClean="0"/>
              <a:t>As </a:t>
            </a:r>
            <a:r>
              <a:rPr lang="tr-TR" sz="2000" dirty="0"/>
              <a:t>you progress in this course, think of it as a real life job experience!</a:t>
            </a:r>
          </a:p>
          <a:p>
            <a:pPr>
              <a:lnSpc>
                <a:spcPct val="130000"/>
              </a:lnSpc>
            </a:pPr>
            <a:r>
              <a:rPr lang="tr-TR" sz="2000" dirty="0"/>
              <a:t>Pretend that you work at a consulting company and some </a:t>
            </a:r>
            <a:r>
              <a:rPr lang="tr-TR" sz="2000" dirty="0" smtClean="0"/>
              <a:t>tasks </a:t>
            </a:r>
            <a:r>
              <a:rPr lang="tr-TR" sz="2000" dirty="0"/>
              <a:t>are assigned to you.</a:t>
            </a:r>
          </a:p>
          <a:p>
            <a:pPr>
              <a:lnSpc>
                <a:spcPct val="130000"/>
              </a:lnSpc>
            </a:pPr>
            <a:r>
              <a:rPr lang="tr-TR" sz="2000" dirty="0"/>
              <a:t>Whether they are easy or challenging, you will have to do them.</a:t>
            </a:r>
          </a:p>
          <a:p>
            <a:endParaRPr lang="en-US" dirty="0"/>
          </a:p>
        </p:txBody>
      </p:sp>
    </p:spTree>
    <p:extLst>
      <p:ext uri="{BB962C8B-B14F-4D97-AF65-F5344CB8AC3E}">
        <p14:creationId xmlns:p14="http://schemas.microsoft.com/office/powerpoint/2010/main" val="2837150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Industrial Applications of Operations Research</a:t>
            </a:r>
            <a:endParaRPr lang="en-US" dirty="0"/>
          </a:p>
        </p:txBody>
      </p:sp>
      <p:sp>
        <p:nvSpPr>
          <p:cNvPr id="3" name="Content Placeholder 2"/>
          <p:cNvSpPr>
            <a:spLocks noGrp="1"/>
          </p:cNvSpPr>
          <p:nvPr>
            <p:ph idx="1"/>
          </p:nvPr>
        </p:nvSpPr>
        <p:spPr/>
        <p:txBody>
          <a:bodyPr/>
          <a:lstStyle/>
          <a:p>
            <a:r>
              <a:rPr lang="en-US" dirty="0" smtClean="0"/>
              <a:t>What can be an example application of OR in industry?</a:t>
            </a:r>
          </a:p>
          <a:p>
            <a:pPr marL="685800" lvl="1" indent="-342900">
              <a:buFont typeface="Arial" panose="020B0604020202020204" pitchFamily="34" charset="0"/>
              <a:buChar char="•"/>
            </a:pPr>
            <a:r>
              <a:rPr lang="en-US" dirty="0" smtClean="0"/>
              <a:t>Production Planning </a:t>
            </a:r>
          </a:p>
          <a:p>
            <a:pPr marL="685800" lvl="1" indent="-342900">
              <a:buFont typeface="Arial" panose="020B0604020202020204" pitchFamily="34" charset="0"/>
              <a:buChar char="•"/>
            </a:pPr>
            <a:r>
              <a:rPr lang="en-US" dirty="0" smtClean="0"/>
              <a:t>Inventory Management</a:t>
            </a:r>
          </a:p>
          <a:p>
            <a:pPr marL="685800" lvl="1" indent="-342900">
              <a:buFont typeface="Arial" panose="020B0604020202020204" pitchFamily="34" charset="0"/>
              <a:buChar char="•"/>
            </a:pPr>
            <a:r>
              <a:rPr lang="en-US" dirty="0" smtClean="0"/>
              <a:t>Transportation</a:t>
            </a:r>
          </a:p>
          <a:p>
            <a:pPr marL="685800" lvl="1" indent="-342900">
              <a:buFont typeface="Arial" panose="020B0604020202020204" pitchFamily="34" charset="0"/>
              <a:buChar char="•"/>
            </a:pPr>
            <a:r>
              <a:rPr lang="en-US" dirty="0" smtClean="0"/>
              <a:t>Queuing Systems</a:t>
            </a:r>
          </a:p>
          <a:p>
            <a:pPr lvl="1"/>
            <a:endParaRPr lang="en-US" dirty="0" smtClean="0"/>
          </a:p>
          <a:p>
            <a:pPr marL="257175" lvl="1" indent="-257175">
              <a:buClr>
                <a:srgbClr val="C80000"/>
              </a:buClr>
              <a:buFontTx/>
              <a:buChar char="•"/>
            </a:pPr>
            <a:r>
              <a:rPr lang="en-US" dirty="0" smtClean="0"/>
              <a:t>How do you </a:t>
            </a:r>
            <a:r>
              <a:rPr lang="en-US" dirty="0"/>
              <a:t>solve these problems?</a:t>
            </a:r>
          </a:p>
          <a:p>
            <a:pPr marL="257175" lvl="1" indent="-257175">
              <a:buClr>
                <a:srgbClr val="C80000"/>
              </a:buClr>
              <a:buFontTx/>
              <a:buChar char="•"/>
            </a:pPr>
            <a:r>
              <a:rPr lang="en-US" dirty="0"/>
              <a:t>What tools to use?</a:t>
            </a:r>
          </a:p>
          <a:p>
            <a:r>
              <a:rPr lang="en-US" dirty="0"/>
              <a:t>Availability?</a:t>
            </a:r>
          </a:p>
          <a:p>
            <a:endParaRPr lang="en-US" dirty="0"/>
          </a:p>
        </p:txBody>
      </p:sp>
    </p:spTree>
    <p:extLst>
      <p:ext uri="{BB962C8B-B14F-4D97-AF65-F5344CB8AC3E}">
        <p14:creationId xmlns:p14="http://schemas.microsoft.com/office/powerpoint/2010/main" val="15418528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Industrial Applications of Operations Research</a:t>
            </a:r>
          </a:p>
        </p:txBody>
      </p:sp>
      <p:sp>
        <p:nvSpPr>
          <p:cNvPr id="3" name="Content Placeholder 2"/>
          <p:cNvSpPr>
            <a:spLocks noGrp="1"/>
          </p:cNvSpPr>
          <p:nvPr>
            <p:ph idx="1"/>
          </p:nvPr>
        </p:nvSpPr>
        <p:spPr/>
        <p:txBody>
          <a:bodyPr/>
          <a:lstStyle/>
          <a:p>
            <a:r>
              <a:rPr lang="en-US" dirty="0" smtClean="0"/>
              <a:t>Many commercial software you use to handle these problems will NOT be available to you!</a:t>
            </a:r>
          </a:p>
          <a:p>
            <a:endParaRPr lang="en-US" dirty="0" smtClean="0"/>
          </a:p>
          <a:p>
            <a:r>
              <a:rPr lang="en-US" dirty="0" smtClean="0"/>
              <a:t>There will be no CPLEX, no GAMS, no </a:t>
            </a:r>
            <a:r>
              <a:rPr lang="en-US" dirty="0" err="1" smtClean="0"/>
              <a:t>XPress</a:t>
            </a:r>
            <a:r>
              <a:rPr lang="en-US" dirty="0" smtClean="0"/>
              <a:t>, no </a:t>
            </a:r>
            <a:r>
              <a:rPr lang="en-US" dirty="0" err="1" smtClean="0"/>
              <a:t>Aren</a:t>
            </a:r>
            <a:r>
              <a:rPr lang="tr-TR" dirty="0"/>
              <a:t>a</a:t>
            </a:r>
            <a:r>
              <a:rPr lang="en-US" dirty="0" smtClean="0"/>
              <a:t>.</a:t>
            </a:r>
          </a:p>
          <a:p>
            <a:pPr marL="685800" lvl="1" indent="-342900">
              <a:buFont typeface="Arial" panose="020B0604020202020204" pitchFamily="34" charset="0"/>
              <a:buChar char="•"/>
            </a:pPr>
            <a:r>
              <a:rPr lang="en-US" dirty="0" smtClean="0"/>
              <a:t>These software will cost $10,000+ each to get a license for a single computer. </a:t>
            </a:r>
          </a:p>
          <a:p>
            <a:endParaRPr lang="en-US" dirty="0" smtClean="0"/>
          </a:p>
          <a:p>
            <a:r>
              <a:rPr lang="en-US" dirty="0" smtClean="0"/>
              <a:t>In some instances there will be </a:t>
            </a:r>
            <a:r>
              <a:rPr lang="en-US" u="sng" dirty="0" smtClean="0"/>
              <a:t>no Internet connection</a:t>
            </a:r>
            <a:r>
              <a:rPr lang="en-US" dirty="0" smtClean="0"/>
              <a:t> except for </a:t>
            </a:r>
            <a:r>
              <a:rPr lang="tr-TR" dirty="0" smtClean="0"/>
              <a:t>e</a:t>
            </a:r>
            <a:r>
              <a:rPr lang="en-US" dirty="0" smtClean="0"/>
              <a:t>mail.</a:t>
            </a:r>
          </a:p>
          <a:p>
            <a:pPr marL="685800" lvl="1" indent="-342900">
              <a:buFont typeface="Arial" panose="020B0604020202020204" pitchFamily="34" charset="0"/>
              <a:buChar char="•"/>
            </a:pPr>
            <a:r>
              <a:rPr lang="en-US" dirty="0" smtClean="0"/>
              <a:t>Especially in military or government based companies.</a:t>
            </a:r>
          </a:p>
          <a:p>
            <a:pPr marL="685800" lvl="1" indent="-342900">
              <a:buFont typeface="Arial" panose="020B0604020202020204" pitchFamily="34" charset="0"/>
              <a:buChar char="•"/>
            </a:pPr>
            <a:r>
              <a:rPr lang="en-US" dirty="0" smtClean="0"/>
              <a:t>You will not be able to download any “trial” version of these software.</a:t>
            </a:r>
          </a:p>
          <a:p>
            <a:pPr lvl="1"/>
            <a:endParaRPr lang="en-US" dirty="0" smtClean="0"/>
          </a:p>
          <a:p>
            <a:pPr lvl="1"/>
            <a:endParaRPr lang="en-US" dirty="0" smtClean="0"/>
          </a:p>
        </p:txBody>
      </p:sp>
    </p:spTree>
    <p:extLst>
      <p:ext uri="{BB962C8B-B14F-4D97-AF65-F5344CB8AC3E}">
        <p14:creationId xmlns:p14="http://schemas.microsoft.com/office/powerpoint/2010/main" val="16978830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Industrial Applications of Operations Research</a:t>
            </a:r>
          </a:p>
        </p:txBody>
      </p:sp>
      <p:sp>
        <p:nvSpPr>
          <p:cNvPr id="3" name="Content Placeholder 2"/>
          <p:cNvSpPr>
            <a:spLocks noGrp="1"/>
          </p:cNvSpPr>
          <p:nvPr>
            <p:ph idx="1"/>
          </p:nvPr>
        </p:nvSpPr>
        <p:spPr/>
        <p:txBody>
          <a:bodyPr/>
          <a:lstStyle/>
          <a:p>
            <a:r>
              <a:rPr lang="en-US" sz="2400" dirty="0" smtClean="0"/>
              <a:t>The most commonly installed software is MS Office Applications.</a:t>
            </a:r>
          </a:p>
          <a:p>
            <a:pPr marL="685800" lvl="1" indent="-342900">
              <a:buFont typeface="Arial" panose="020B0604020202020204" pitchFamily="34" charset="0"/>
              <a:buChar char="•"/>
            </a:pPr>
            <a:r>
              <a:rPr lang="en-US" sz="2400" dirty="0" smtClean="0"/>
              <a:t>Word, Excel, PowerPoint, Access, Visio, Project…</a:t>
            </a:r>
          </a:p>
          <a:p>
            <a:r>
              <a:rPr lang="en-US" sz="2400" dirty="0" smtClean="0"/>
              <a:t>Can you guess which one you would use the most?</a:t>
            </a:r>
          </a:p>
          <a:p>
            <a:endParaRPr lang="en-US" dirty="0"/>
          </a:p>
        </p:txBody>
      </p:sp>
    </p:spTree>
    <p:extLst>
      <p:ext uri="{BB962C8B-B14F-4D97-AF65-F5344CB8AC3E}">
        <p14:creationId xmlns:p14="http://schemas.microsoft.com/office/powerpoint/2010/main" val="20817948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Spreadsheets</a:t>
            </a:r>
          </a:p>
        </p:txBody>
      </p:sp>
      <p:sp>
        <p:nvSpPr>
          <p:cNvPr id="3" name="Content Placeholder 2"/>
          <p:cNvSpPr>
            <a:spLocks noGrp="1"/>
          </p:cNvSpPr>
          <p:nvPr>
            <p:ph idx="1"/>
          </p:nvPr>
        </p:nvSpPr>
        <p:spPr/>
        <p:txBody>
          <a:bodyPr/>
          <a:lstStyle/>
          <a:p>
            <a:r>
              <a:rPr lang="en-US" dirty="0" smtClean="0"/>
              <a:t>MS Excel is NOT for making simple tables like:</a:t>
            </a:r>
          </a:p>
          <a:p>
            <a:pPr marL="685800" lvl="1" indent="-342900">
              <a:buFont typeface="Arial" panose="020B0604020202020204" pitchFamily="34" charset="0"/>
              <a:buChar char="•"/>
            </a:pPr>
            <a:r>
              <a:rPr lang="en-US" dirty="0" smtClean="0"/>
              <a:t>Your weekly timetable </a:t>
            </a:r>
          </a:p>
          <a:p>
            <a:pPr marL="685800" lvl="1" indent="-342900">
              <a:buFont typeface="Arial" panose="020B0604020202020204" pitchFamily="34" charset="0"/>
              <a:buChar char="•"/>
            </a:pPr>
            <a:r>
              <a:rPr lang="en-US" dirty="0" smtClean="0"/>
              <a:t>Your bowling party participants list</a:t>
            </a:r>
          </a:p>
          <a:p>
            <a:pPr marL="342900" lvl="1" indent="0"/>
            <a:r>
              <a:rPr lang="en-US" dirty="0" smtClean="0"/>
              <a:t>MS Word is more than enough for these simple tables.</a:t>
            </a:r>
          </a:p>
          <a:p>
            <a:pPr marL="342900" lvl="1" indent="0"/>
            <a:endParaRPr lang="en-US" dirty="0" smtClean="0"/>
          </a:p>
          <a:p>
            <a:pPr marL="685800" lvl="1" indent="-342900">
              <a:buFont typeface="Arial" panose="020B0604020202020204" pitchFamily="34" charset="0"/>
              <a:buChar char="•"/>
            </a:pPr>
            <a:endParaRPr lang="en-US" dirty="0" smtClean="0"/>
          </a:p>
          <a:p>
            <a:pPr marL="685800" lvl="1" indent="-342900">
              <a:buFont typeface="Arial" panose="020B0604020202020204" pitchFamily="34" charset="0"/>
              <a:buChar char="•"/>
            </a:pPr>
            <a:endParaRPr lang="en-US" dirty="0" smtClean="0"/>
          </a:p>
        </p:txBody>
      </p:sp>
    </p:spTree>
    <p:extLst>
      <p:ext uri="{BB962C8B-B14F-4D97-AF65-F5344CB8AC3E}">
        <p14:creationId xmlns:p14="http://schemas.microsoft.com/office/powerpoint/2010/main" val="27648436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Spreadsheets</a:t>
            </a:r>
          </a:p>
        </p:txBody>
      </p:sp>
      <p:sp>
        <p:nvSpPr>
          <p:cNvPr id="3" name="Content Placeholder 2"/>
          <p:cNvSpPr>
            <a:spLocks noGrp="1"/>
          </p:cNvSpPr>
          <p:nvPr>
            <p:ph idx="1"/>
          </p:nvPr>
        </p:nvSpPr>
        <p:spPr/>
        <p:txBody>
          <a:bodyPr/>
          <a:lstStyle/>
          <a:p>
            <a:pPr marL="385762" indent="-342900">
              <a:buFont typeface="Arial" panose="020B0604020202020204" pitchFamily="34" charset="0"/>
              <a:buChar char="•"/>
            </a:pPr>
            <a:r>
              <a:rPr lang="en-US" dirty="0"/>
              <a:t>MS Excel is actually for tables like:</a:t>
            </a:r>
          </a:p>
          <a:p>
            <a:pPr marL="685800" lvl="1" indent="-342900">
              <a:buFont typeface="Arial" panose="020B0604020202020204" pitchFamily="34" charset="0"/>
              <a:buChar char="•"/>
            </a:pPr>
            <a:r>
              <a:rPr lang="en-US" dirty="0"/>
              <a:t>Annual budget items</a:t>
            </a:r>
          </a:p>
          <a:p>
            <a:pPr marL="685800" lvl="1" indent="-342900">
              <a:buFont typeface="Arial" panose="020B0604020202020204" pitchFamily="34" charset="0"/>
              <a:buChar char="•"/>
            </a:pPr>
            <a:r>
              <a:rPr lang="en-US" dirty="0"/>
              <a:t>Distance matrices</a:t>
            </a:r>
          </a:p>
          <a:p>
            <a:pPr marL="685800" lvl="1" indent="-342900">
              <a:buFont typeface="Arial" panose="020B0604020202020204" pitchFamily="34" charset="0"/>
              <a:buChar char="•"/>
            </a:pPr>
            <a:r>
              <a:rPr lang="en-US" dirty="0"/>
              <a:t>Production plans</a:t>
            </a:r>
          </a:p>
          <a:p>
            <a:pPr marL="685800" lvl="1" indent="-342900">
              <a:buFont typeface="Arial" panose="020B0604020202020204" pitchFamily="34" charset="0"/>
              <a:buChar char="•"/>
            </a:pPr>
            <a:r>
              <a:rPr lang="en-US" dirty="0"/>
              <a:t>Inventory levels</a:t>
            </a:r>
          </a:p>
          <a:p>
            <a:pPr marL="342900" lvl="1" indent="0"/>
            <a:r>
              <a:rPr lang="en-US" dirty="0"/>
              <a:t>i.e. Tables that include big datasets, calculations, algorithms…etc.</a:t>
            </a:r>
          </a:p>
          <a:p>
            <a:endParaRPr lang="en-US" dirty="0"/>
          </a:p>
        </p:txBody>
      </p:sp>
    </p:spTree>
    <p:extLst>
      <p:ext uri="{BB962C8B-B14F-4D97-AF65-F5344CB8AC3E}">
        <p14:creationId xmlns:p14="http://schemas.microsoft.com/office/powerpoint/2010/main" val="837700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Spreadsheets</a:t>
            </a:r>
            <a:endParaRPr lang="en-US" dirty="0"/>
          </a:p>
        </p:txBody>
      </p:sp>
      <p:sp>
        <p:nvSpPr>
          <p:cNvPr id="3" name="Content Placeholder 2"/>
          <p:cNvSpPr>
            <a:spLocks noGrp="1"/>
          </p:cNvSpPr>
          <p:nvPr>
            <p:ph idx="1"/>
          </p:nvPr>
        </p:nvSpPr>
        <p:spPr>
          <a:xfrm>
            <a:off x="304800" y="836712"/>
            <a:ext cx="8331200" cy="5040560"/>
          </a:xfrm>
        </p:spPr>
        <p:txBody>
          <a:bodyPr>
            <a:noAutofit/>
          </a:bodyPr>
          <a:lstStyle/>
          <a:p>
            <a:pPr>
              <a:lnSpc>
                <a:spcPct val="110000"/>
              </a:lnSpc>
            </a:pPr>
            <a:r>
              <a:rPr lang="en-US" sz="2400" dirty="0"/>
              <a:t>A spreadsheet is an </a:t>
            </a:r>
            <a:r>
              <a:rPr lang="en-US" sz="2400" dirty="0">
                <a:solidFill>
                  <a:srgbClr val="C80000"/>
                </a:solidFill>
              </a:rPr>
              <a:t>interactive</a:t>
            </a:r>
            <a:r>
              <a:rPr lang="en-US" sz="2400" dirty="0"/>
              <a:t> computer application program for organization, analysis and storage of data in </a:t>
            </a:r>
            <a:r>
              <a:rPr lang="en-US" sz="2400" dirty="0">
                <a:solidFill>
                  <a:srgbClr val="C80000"/>
                </a:solidFill>
              </a:rPr>
              <a:t>tabular</a:t>
            </a:r>
            <a:r>
              <a:rPr lang="en-US" sz="2400" dirty="0"/>
              <a:t> form. </a:t>
            </a:r>
            <a:endParaRPr lang="en-US" sz="2400" dirty="0" smtClean="0"/>
          </a:p>
          <a:p>
            <a:pPr>
              <a:lnSpc>
                <a:spcPct val="110000"/>
              </a:lnSpc>
            </a:pPr>
            <a:r>
              <a:rPr lang="en-US" sz="2400" dirty="0" smtClean="0"/>
              <a:t>Spreadsheets </a:t>
            </a:r>
            <a:r>
              <a:rPr lang="en-US" sz="2400" dirty="0"/>
              <a:t>are developed as </a:t>
            </a:r>
            <a:r>
              <a:rPr lang="en-US" sz="2400" dirty="0">
                <a:solidFill>
                  <a:srgbClr val="C80000"/>
                </a:solidFill>
              </a:rPr>
              <a:t>computerized simulations of paper </a:t>
            </a:r>
            <a:r>
              <a:rPr lang="en-US" sz="2400" dirty="0">
                <a:solidFill>
                  <a:srgbClr val="FF0000"/>
                </a:solidFill>
              </a:rPr>
              <a:t>accounting </a:t>
            </a:r>
            <a:r>
              <a:rPr lang="en-US" sz="2400" dirty="0">
                <a:solidFill>
                  <a:srgbClr val="C80000"/>
                </a:solidFill>
              </a:rPr>
              <a:t>worksheets</a:t>
            </a:r>
            <a:r>
              <a:rPr lang="en-US" sz="2400" dirty="0"/>
              <a:t>. </a:t>
            </a:r>
            <a:endParaRPr lang="en-US" sz="2400" dirty="0" smtClean="0"/>
          </a:p>
          <a:p>
            <a:pPr>
              <a:lnSpc>
                <a:spcPct val="110000"/>
              </a:lnSpc>
            </a:pPr>
            <a:r>
              <a:rPr lang="en-US" sz="2400" dirty="0" smtClean="0"/>
              <a:t>The </a:t>
            </a:r>
            <a:r>
              <a:rPr lang="en-US" sz="2400" dirty="0"/>
              <a:t>program operates on data represented as </a:t>
            </a:r>
            <a:r>
              <a:rPr lang="en-US" sz="2400" dirty="0">
                <a:solidFill>
                  <a:srgbClr val="C80000"/>
                </a:solidFill>
              </a:rPr>
              <a:t>cells of an array</a:t>
            </a:r>
            <a:r>
              <a:rPr lang="en-US" sz="2400" dirty="0"/>
              <a:t>, organized in rows and </a:t>
            </a:r>
            <a:r>
              <a:rPr lang="en-US" sz="2400" dirty="0" smtClean="0"/>
              <a:t>columns.</a:t>
            </a:r>
          </a:p>
          <a:p>
            <a:pPr>
              <a:lnSpc>
                <a:spcPct val="110000"/>
              </a:lnSpc>
            </a:pPr>
            <a:r>
              <a:rPr lang="en-US" sz="2400" dirty="0"/>
              <a:t>Besides performing basic arithmetic and mathematical functions, modern spreadsheets provide </a:t>
            </a:r>
            <a:r>
              <a:rPr lang="en-US" sz="2400" dirty="0">
                <a:solidFill>
                  <a:srgbClr val="C80000"/>
                </a:solidFill>
              </a:rPr>
              <a:t>built-in functions </a:t>
            </a:r>
            <a:r>
              <a:rPr lang="en-US" sz="2400" dirty="0"/>
              <a:t>for common financial and statistical operations. </a:t>
            </a:r>
          </a:p>
        </p:txBody>
      </p:sp>
    </p:spTree>
    <p:extLst>
      <p:ext uri="{BB962C8B-B14F-4D97-AF65-F5344CB8AC3E}">
        <p14:creationId xmlns:p14="http://schemas.microsoft.com/office/powerpoint/2010/main" val="222318810"/>
      </p:ext>
    </p:extLst>
  </p:cSld>
  <p:clrMapOvr>
    <a:masterClrMapping/>
  </p:clrMapOvr>
  <p:timing>
    <p:tnLst>
      <p:par>
        <p:cTn id="1" dur="indefinite" restart="never" nodeType="tmRoot"/>
      </p:par>
    </p:tnLst>
  </p:timing>
</p:sld>
</file>

<file path=ppt/theme/theme1.xml><?xml version="1.0" encoding="utf-8"?>
<a:theme xmlns:a="http://schemas.openxmlformats.org/drawingml/2006/main" name="bilkent-theme">
  <a:themeElements>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fontScheme name="bilkent2">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9525" cap="flat" cmpd="sng" algn="ctr">
          <a:solidFill>
            <a:schemeClr val="tx1"/>
          </a:solid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a:defRPr sz="1600" dirty="0"/>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1" u="none" strike="noStrike" cap="none" normalizeH="0" baseline="0" smtClean="0">
            <a:ln>
              <a:noFill/>
            </a:ln>
            <a:solidFill>
              <a:schemeClr val="tx1"/>
            </a:solidFill>
            <a:effectLst/>
            <a:latin typeface="Arial" charset="0"/>
            <a:ea typeface="MS PGothic" pitchFamily="34" charset="-128"/>
          </a:defRPr>
        </a:defPPr>
      </a:lstStyle>
    </a:lnDef>
  </a:objectDefaults>
  <a:extraClrSchemeLst>
    <a:extraClrScheme>
      <a:clrScheme name="bilkent2 1">
        <a:dk1>
          <a:srgbClr val="000000"/>
        </a:dk1>
        <a:lt1>
          <a:srgbClr val="FFFFFF"/>
        </a:lt1>
        <a:dk2>
          <a:srgbClr val="F8F3D2"/>
        </a:dk2>
        <a:lt2>
          <a:srgbClr val="B0B2B4"/>
        </a:lt2>
        <a:accent1>
          <a:srgbClr val="7D110C"/>
        </a:accent1>
        <a:accent2>
          <a:srgbClr val="AF906A"/>
        </a:accent2>
        <a:accent3>
          <a:srgbClr val="FFFFFF"/>
        </a:accent3>
        <a:accent4>
          <a:srgbClr val="000000"/>
        </a:accent4>
        <a:accent5>
          <a:srgbClr val="BFAAAA"/>
        </a:accent5>
        <a:accent6>
          <a:srgbClr val="9E825F"/>
        </a:accent6>
        <a:hlink>
          <a:srgbClr val="7D110C"/>
        </a:hlink>
        <a:folHlink>
          <a:srgbClr val="6D6E70"/>
        </a:folHlink>
      </a:clrScheme>
      <a:clrMap bg1="lt1" tx1="dk1" bg2="lt2" tx2="dk2" accent1="accent1" accent2="accent2" accent3="accent3" accent4="accent4" accent5="accent5" accent6="accent6" hlink="hlink" folHlink="folHlink"/>
    </a:extraClrScheme>
    <a:extraClrScheme>
      <a:clrScheme name="bilkent2 2">
        <a:dk1>
          <a:srgbClr val="000000"/>
        </a:dk1>
        <a:lt1>
          <a:srgbClr val="FFFFFF"/>
        </a:lt1>
        <a:dk2>
          <a:srgbClr val="000E78"/>
        </a:dk2>
        <a:lt2>
          <a:srgbClr val="B0B2B4"/>
        </a:lt2>
        <a:accent1>
          <a:srgbClr val="000E78"/>
        </a:accent1>
        <a:accent2>
          <a:srgbClr val="FF0000"/>
        </a:accent2>
        <a:accent3>
          <a:srgbClr val="FFFFFF"/>
        </a:accent3>
        <a:accent4>
          <a:srgbClr val="000000"/>
        </a:accent4>
        <a:accent5>
          <a:srgbClr val="AAAABE"/>
        </a:accent5>
        <a:accent6>
          <a:srgbClr val="E70000"/>
        </a:accent6>
        <a:hlink>
          <a:srgbClr val="000E78"/>
        </a:hlink>
        <a:folHlink>
          <a:srgbClr val="6D6E7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bilkent-theme" id="{3F80A6D5-8211-47CE-A266-C4044D1B881C}" vid="{B6ABEE5A-B9CB-4AB8-9ECB-B289EC7B816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bilkent-theme</Template>
  <TotalTime>8678</TotalTime>
  <Words>986</Words>
  <Application>Microsoft Office PowerPoint</Application>
  <PresentationFormat>On-screen Show (4:3)</PresentationFormat>
  <Paragraphs>122</Paragraphs>
  <Slides>19</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MS PGothic</vt:lpstr>
      <vt:lpstr>Arial</vt:lpstr>
      <vt:lpstr>Calibri</vt:lpstr>
      <vt:lpstr>Times New Roman</vt:lpstr>
      <vt:lpstr>bilkent-theme</vt:lpstr>
      <vt:lpstr>IE 469 Industrial Applications of Operations Research</vt:lpstr>
      <vt:lpstr>Teaching Staff</vt:lpstr>
      <vt:lpstr>Industrial Applications of Operations Research</vt:lpstr>
      <vt:lpstr>Industrial Applications of Operations Research</vt:lpstr>
      <vt:lpstr>Industrial Applications of Operations Research</vt:lpstr>
      <vt:lpstr>Industrial Applications of Operations Research</vt:lpstr>
      <vt:lpstr>Spreadsheets</vt:lpstr>
      <vt:lpstr>Spreadsheets</vt:lpstr>
      <vt:lpstr>Spreadsheets</vt:lpstr>
      <vt:lpstr>Spreadsheets</vt:lpstr>
      <vt:lpstr>Course Objectives</vt:lpstr>
      <vt:lpstr>Course Objectives</vt:lpstr>
      <vt:lpstr>Case Studies</vt:lpstr>
      <vt:lpstr>Project</vt:lpstr>
      <vt:lpstr>Groups</vt:lpstr>
      <vt:lpstr>Industrial Applications of Operations Research</vt:lpstr>
      <vt:lpstr>Prerequisites</vt:lpstr>
      <vt:lpstr>Available texts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 469 Industrial Applications of Operations Research</dc:title>
  <dc:creator>Emre Uzun</dc:creator>
  <cp:lastModifiedBy>Emre Uzun</cp:lastModifiedBy>
  <cp:revision>55</cp:revision>
  <dcterms:created xsi:type="dcterms:W3CDTF">2016-08-01T10:52:26Z</dcterms:created>
  <dcterms:modified xsi:type="dcterms:W3CDTF">2017-02-06T12:07:24Z</dcterms:modified>
</cp:coreProperties>
</file>