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256" r:id="rId2"/>
    <p:sldId id="295" r:id="rId3"/>
    <p:sldId id="314" r:id="rId4"/>
    <p:sldId id="315" r:id="rId5"/>
    <p:sldId id="316" r:id="rId6"/>
    <p:sldId id="317" r:id="rId7"/>
    <p:sldId id="318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CCB"/>
    <a:srgbClr val="F0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249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42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246F32-9318-4FC4-9798-F2E47CC2DD28}" type="datetimeFigureOut">
              <a:rPr lang="en-US" smtClean="0"/>
              <a:t>04/23/17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CDA6F9-8056-4F1A-B228-3BF172436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787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4"/>
          <p:cNvSpPr>
            <a:spLocks noChangeArrowheads="1"/>
          </p:cNvSpPr>
          <p:nvPr/>
        </p:nvSpPr>
        <p:spPr bwMode="auto">
          <a:xfrm>
            <a:off x="0" y="0"/>
            <a:ext cx="9144000" cy="4648200"/>
          </a:xfrm>
          <a:prstGeom prst="rect">
            <a:avLst/>
          </a:prstGeom>
          <a:solidFill>
            <a:srgbClr val="000E7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tr-TR">
              <a:latin typeface="Arial" charset="0"/>
            </a:endParaRPr>
          </a:p>
        </p:txBody>
      </p:sp>
      <p:sp>
        <p:nvSpPr>
          <p:cNvPr id="5" name="Line 55"/>
          <p:cNvSpPr>
            <a:spLocks noChangeShapeType="1"/>
          </p:cNvSpPr>
          <p:nvPr/>
        </p:nvSpPr>
        <p:spPr bwMode="auto">
          <a:xfrm>
            <a:off x="0" y="4648200"/>
            <a:ext cx="9144000" cy="0"/>
          </a:xfrm>
          <a:prstGeom prst="line">
            <a:avLst/>
          </a:prstGeom>
          <a:noFill/>
          <a:ln w="476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tr-TR">
              <a:latin typeface="Arial" charset="0"/>
            </a:endParaRPr>
          </a:p>
        </p:txBody>
      </p:sp>
      <p:pic>
        <p:nvPicPr>
          <p:cNvPr id="6" name="Picture 56" descr="logo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6213" y="4956175"/>
            <a:ext cx="3671887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Line 57"/>
          <p:cNvSpPr>
            <a:spLocks noChangeShapeType="1"/>
          </p:cNvSpPr>
          <p:nvPr/>
        </p:nvSpPr>
        <p:spPr bwMode="auto">
          <a:xfrm>
            <a:off x="1295400" y="2184400"/>
            <a:ext cx="6553200" cy="0"/>
          </a:xfrm>
          <a:prstGeom prst="line">
            <a:avLst/>
          </a:prstGeom>
          <a:noFill/>
          <a:ln w="44450" cap="sq">
            <a:solidFill>
              <a:schemeClr val="bg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tr-TR">
              <a:latin typeface="Arial" charset="0"/>
            </a:endParaRPr>
          </a:p>
        </p:txBody>
      </p:sp>
      <p:sp>
        <p:nvSpPr>
          <p:cNvPr id="8" name="Line 58"/>
          <p:cNvSpPr>
            <a:spLocks noChangeShapeType="1"/>
          </p:cNvSpPr>
          <p:nvPr/>
        </p:nvSpPr>
        <p:spPr bwMode="auto">
          <a:xfrm>
            <a:off x="1295400" y="2565400"/>
            <a:ext cx="6553200" cy="0"/>
          </a:xfrm>
          <a:prstGeom prst="line">
            <a:avLst/>
          </a:prstGeom>
          <a:noFill/>
          <a:ln w="44450" cap="sq">
            <a:solidFill>
              <a:schemeClr val="bg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tr-TR">
              <a:latin typeface="Arial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52575" y="2133600"/>
            <a:ext cx="6019800" cy="508000"/>
          </a:xfrm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09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455613" y="1014413"/>
            <a:ext cx="8226425" cy="776287"/>
          </a:xfrm>
        </p:spPr>
        <p:txBody>
          <a:bodyPr/>
          <a:lstStyle>
            <a:lvl1pPr algn="ctr">
              <a:defRPr sz="38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919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7143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29388" y="-228600"/>
            <a:ext cx="2106612" cy="5943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4788" y="-228600"/>
            <a:ext cx="6172200" cy="59436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6526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noProof="0" dirty="0" smtClean="0"/>
              <a:t>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255879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69014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40894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46600" y="1066800"/>
            <a:ext cx="40894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5826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650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7861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842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09963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tr-T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6835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Rectangle 39"/>
          <p:cNvSpPr>
            <a:spLocks noChangeArrowheads="1"/>
          </p:cNvSpPr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noProof="0">
              <a:latin typeface="Arial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4788" y="-228600"/>
            <a:ext cx="71104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başlık stili için tıklatın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066800"/>
            <a:ext cx="83312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metin stillerini düzenlemek için tıklatın</a:t>
            </a:r>
          </a:p>
          <a:p>
            <a:pPr lvl="1"/>
            <a:r>
              <a:rPr lang="en-US" noProof="0" smtClean="0"/>
              <a:t>İkinci düzey</a:t>
            </a:r>
          </a:p>
          <a:p>
            <a:pPr lvl="2"/>
            <a:r>
              <a:rPr lang="en-US" noProof="0" smtClean="0"/>
              <a:t>Üçüncü düzey</a:t>
            </a:r>
          </a:p>
          <a:p>
            <a:pPr lvl="3"/>
            <a:r>
              <a:rPr lang="en-US" noProof="0" smtClean="0"/>
              <a:t>Dördüncü düzey</a:t>
            </a:r>
          </a:p>
          <a:p>
            <a:pPr lvl="4"/>
            <a:r>
              <a:rPr lang="en-US" noProof="0" smtClean="0"/>
              <a:t>Beşinci düzey</a:t>
            </a:r>
          </a:p>
        </p:txBody>
      </p:sp>
      <p:sp>
        <p:nvSpPr>
          <p:cNvPr id="1060" name="Line 36"/>
          <p:cNvSpPr>
            <a:spLocks noChangeShapeType="1"/>
          </p:cNvSpPr>
          <p:nvPr/>
        </p:nvSpPr>
        <p:spPr bwMode="auto">
          <a:xfrm>
            <a:off x="0" y="685800"/>
            <a:ext cx="91440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noProof="0">
              <a:latin typeface="Arial" charset="0"/>
            </a:endParaRPr>
          </a:p>
        </p:txBody>
      </p:sp>
      <p:pic>
        <p:nvPicPr>
          <p:cNvPr id="1030" name="Picture 46" descr="logo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3500" y="6364288"/>
            <a:ext cx="250507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1" name="Line 47"/>
          <p:cNvSpPr>
            <a:spLocks noChangeShapeType="1"/>
          </p:cNvSpPr>
          <p:nvPr/>
        </p:nvSpPr>
        <p:spPr bwMode="auto">
          <a:xfrm>
            <a:off x="0" y="6019800"/>
            <a:ext cx="9144000" cy="0"/>
          </a:xfrm>
          <a:prstGeom prst="line">
            <a:avLst/>
          </a:prstGeom>
          <a:noFill/>
          <a:ln w="50800">
            <a:solidFill>
              <a:srgbClr val="C4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noProof="0">
              <a:latin typeface="Arial" charset="0"/>
            </a:endParaRPr>
          </a:p>
        </p:txBody>
      </p:sp>
      <p:sp>
        <p:nvSpPr>
          <p:cNvPr id="1072" name="Line 48"/>
          <p:cNvSpPr>
            <a:spLocks noChangeShapeType="1"/>
          </p:cNvSpPr>
          <p:nvPr/>
        </p:nvSpPr>
        <p:spPr bwMode="auto">
          <a:xfrm>
            <a:off x="0" y="6067425"/>
            <a:ext cx="9144000" cy="0"/>
          </a:xfrm>
          <a:prstGeom prst="line">
            <a:avLst/>
          </a:prstGeom>
          <a:noFill/>
          <a:ln w="50800">
            <a:solidFill>
              <a:srgbClr val="000E78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noProof="0">
              <a:latin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90600" y="6124575"/>
            <a:ext cx="99060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200" noProof="0" dirty="0" smtClean="0">
                <a:latin typeface="Arial" charset="0"/>
              </a:rPr>
              <a:t>Slide </a:t>
            </a:r>
            <a:fld id="{4380C059-C1E3-4168-AB6E-87E020317F4D}" type="slidenum">
              <a:rPr lang="en-US" sz="1200" noProof="0" smtClean="0">
                <a:latin typeface="Arial" charset="0"/>
              </a:rPr>
              <a:pPr>
                <a:defRPr/>
              </a:pPr>
              <a:t>‹#›</a:t>
            </a:fld>
            <a:endParaRPr lang="en-US" sz="1200" noProof="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472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C80000"/>
        </a:buClr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000E78"/>
        </a:buClr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IE 469 Spring </a:t>
            </a:r>
            <a:r>
              <a:rPr lang="tr-TR" dirty="0" smtClean="0"/>
              <a:t>2017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tr-TR" dirty="0" smtClean="0"/>
              <a:t>Heuristic Algorithms via VBA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7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787" y="-228600"/>
            <a:ext cx="8263709" cy="1143000"/>
          </a:xfrm>
        </p:spPr>
        <p:txBody>
          <a:bodyPr/>
          <a:lstStyle/>
          <a:p>
            <a:r>
              <a:rPr lang="tr-TR" dirty="0" smtClean="0"/>
              <a:t>Why do we need Heuristic Algorithms after all?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We could use Excel Solver or Open Solver to solve optimization problems.</a:t>
            </a:r>
          </a:p>
          <a:p>
            <a:r>
              <a:rPr lang="tr-TR" dirty="0" smtClean="0"/>
              <a:t>So, why is there a need to consider </a:t>
            </a:r>
            <a:r>
              <a:rPr lang="tr-TR" dirty="0" smtClean="0"/>
              <a:t>heuristic algorithms?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7455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788" y="-228600"/>
            <a:ext cx="8304898" cy="1143000"/>
          </a:xfrm>
        </p:spPr>
        <p:txBody>
          <a:bodyPr/>
          <a:lstStyle/>
          <a:p>
            <a:r>
              <a:rPr lang="tr-TR" dirty="0" smtClean="0"/>
              <a:t>Why </a:t>
            </a:r>
            <a:r>
              <a:rPr lang="tr-TR" dirty="0"/>
              <a:t>do we need Heuristic Algorithms after all</a:t>
            </a:r>
            <a:r>
              <a:rPr lang="tr-TR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Some problems are </a:t>
            </a:r>
            <a:r>
              <a:rPr lang="tr-TR" b="1" dirty="0" smtClean="0"/>
              <a:t>very hard </a:t>
            </a:r>
            <a:r>
              <a:rPr lang="tr-TR" dirty="0" smtClean="0"/>
              <a:t>to solve.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Even though given a solution instance it is </a:t>
            </a:r>
            <a:r>
              <a:rPr lang="tr-TR" b="1" dirty="0" smtClean="0"/>
              <a:t>very easy </a:t>
            </a:r>
            <a:r>
              <a:rPr lang="tr-TR" dirty="0" smtClean="0"/>
              <a:t>to verify if it is feasible and if so, the value of the objective function; there is </a:t>
            </a:r>
            <a:r>
              <a:rPr lang="tr-TR" b="1" dirty="0" smtClean="0"/>
              <a:t>no efficient way</a:t>
            </a:r>
            <a:r>
              <a:rPr lang="tr-TR" dirty="0" smtClean="0"/>
              <a:t> to find the optimal solution.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As the problem size grows bigger it gets even harder to solve them optimally.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Example: TSP problem</a:t>
            </a:r>
          </a:p>
          <a:p>
            <a:r>
              <a:rPr lang="tr-TR" dirty="0" smtClean="0"/>
              <a:t>It all comes down to computational complexity.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Many of these hard probems are said to be NP-Complete.</a:t>
            </a:r>
          </a:p>
          <a:p>
            <a:pPr lvl="1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6382275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Heuristic Algorithms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When you start working, you will have </a:t>
            </a:r>
            <a:r>
              <a:rPr lang="tr-TR" b="1" dirty="0" smtClean="0"/>
              <a:t>absolutely no excuse</a:t>
            </a:r>
            <a:r>
              <a:rPr lang="tr-TR" dirty="0" smtClean="0"/>
              <a:t> to your manager if you fail to solve a problem assigned to you or your team!</a:t>
            </a:r>
          </a:p>
          <a:p>
            <a:r>
              <a:rPr lang="tr-TR" dirty="0" smtClean="0"/>
              <a:t>Don’t worry, in real life circumstances you do NOT usually need the OPTIMAL solution after all!</a:t>
            </a:r>
          </a:p>
          <a:p>
            <a:r>
              <a:rPr lang="tr-TR" dirty="0" smtClean="0"/>
              <a:t>A </a:t>
            </a:r>
            <a:r>
              <a:rPr lang="tr-TR" i="1" dirty="0" smtClean="0"/>
              <a:t>satisfactory</a:t>
            </a:r>
            <a:r>
              <a:rPr lang="tr-TR" dirty="0" smtClean="0"/>
              <a:t> solution provided in a reasonable time would be sufficient in many circumstances.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Usually, these </a:t>
            </a:r>
            <a:r>
              <a:rPr lang="tr-TR" i="1" dirty="0" smtClean="0"/>
              <a:t>satisfactory </a:t>
            </a:r>
            <a:r>
              <a:rPr lang="tr-TR" dirty="0" smtClean="0"/>
              <a:t>solutions are not too far away from the optimal.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In some cases and if you are lucky enough, they </a:t>
            </a:r>
            <a:r>
              <a:rPr lang="tr-TR" i="1" dirty="0" smtClean="0"/>
              <a:t>may</a:t>
            </a:r>
            <a:r>
              <a:rPr lang="tr-TR" dirty="0" smtClean="0"/>
              <a:t> even be the </a:t>
            </a:r>
            <a:r>
              <a:rPr lang="tr-TR" i="1" dirty="0" smtClean="0"/>
              <a:t>optimal</a:t>
            </a:r>
            <a:r>
              <a:rPr lang="tr-TR" dirty="0" smtClean="0"/>
              <a:t> solution you were looking for. (But there is no guarantee!)</a:t>
            </a:r>
          </a:p>
          <a:p>
            <a:pPr marL="571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174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Heuristic Algorithms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This course is NOT a heuristic algorithm design course.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are NOT expected to come up with a heuristic algorithm.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BUT, given a heuristic algorithm design – sometimes a pseudocode, you should be able to code them in VBA.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smtClean="0"/>
              <a:t>These will not be complex algorithms – I promise </a:t>
            </a:r>
            <a:r>
              <a:rPr lang="tr-TR" smtClean="0">
                <a:sym typeface="Wingdings" panose="05000000000000000000" pitchFamily="2" charset="2"/>
              </a:rPr>
              <a:t>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982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Traveling Salesman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Given a graph, we should find the minimum distance tour that will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Start and end at the same node.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All nodes are visited once.</a:t>
            </a:r>
          </a:p>
        </p:txBody>
      </p:sp>
      <p:pic>
        <p:nvPicPr>
          <p:cNvPr id="1026" name="Picture 2" descr="Image result for tsp proble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21" r="13991"/>
          <a:stretch/>
        </p:blipFill>
        <p:spPr bwMode="auto">
          <a:xfrm>
            <a:off x="4983892" y="1797178"/>
            <a:ext cx="2331308" cy="2428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tsp proble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111" y="2665828"/>
            <a:ext cx="2907613" cy="3120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39929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Traveling Salesman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The algorithm we will use is called the </a:t>
            </a:r>
            <a:r>
              <a:rPr lang="tr-TR" i="1" dirty="0"/>
              <a:t>Nearest Neighbor Algorithm</a:t>
            </a:r>
            <a:r>
              <a:rPr lang="tr-TR" dirty="0" smtClean="0"/>
              <a:t>. (Constructive Heuristic)</a:t>
            </a:r>
            <a:endParaRPr lang="tr-TR" dirty="0"/>
          </a:p>
          <a:p>
            <a:r>
              <a:rPr lang="tr-TR" dirty="0"/>
              <a:t>Assumption: The graph is fully connected!</a:t>
            </a:r>
          </a:p>
          <a:p>
            <a:pPr marL="400050">
              <a:buFont typeface="Arial" panose="020B0604020202020204" pitchFamily="34" charset="0"/>
              <a:buChar char="•"/>
            </a:pPr>
            <a:r>
              <a:rPr lang="tr-TR" dirty="0"/>
              <a:t>Algorithm: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/>
              <a:t>Start from an arbitrary node </a:t>
            </a:r>
            <a:r>
              <a:rPr lang="tr-TR" i="1" dirty="0"/>
              <a:t>a</a:t>
            </a:r>
            <a:r>
              <a:rPr lang="tr-TR" dirty="0"/>
              <a:t>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/>
              <a:t>From </a:t>
            </a:r>
            <a:r>
              <a:rPr lang="tr-TR" i="1" dirty="0"/>
              <a:t>a</a:t>
            </a:r>
            <a:r>
              <a:rPr lang="tr-TR" dirty="0"/>
              <a:t>, go to another node, </a:t>
            </a:r>
            <a:r>
              <a:rPr lang="tr-TR" i="1" dirty="0"/>
              <a:t>b such that the node b </a:t>
            </a:r>
            <a:r>
              <a:rPr lang="tr-TR" b="1" i="1" dirty="0"/>
              <a:t>has not been visited</a:t>
            </a:r>
            <a:r>
              <a:rPr lang="tr-TR" i="1" dirty="0"/>
              <a:t> before and the distance (a,b) is the </a:t>
            </a:r>
            <a:r>
              <a:rPr lang="tr-TR" b="1" i="1" dirty="0"/>
              <a:t>shortest</a:t>
            </a:r>
            <a:r>
              <a:rPr lang="tr-TR" i="1" dirty="0"/>
              <a:t> among all other unvisited nodes.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/>
              <a:t>Stop when all nodes are visited.</a:t>
            </a:r>
          </a:p>
          <a:p>
            <a:r>
              <a:rPr lang="tr-TR" dirty="0" smtClean="0"/>
              <a:t>Now, let’s code it!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576974"/>
      </p:ext>
    </p:extLst>
  </p:cSld>
  <p:clrMapOvr>
    <a:masterClrMapping/>
  </p:clrMapOvr>
</p:sld>
</file>

<file path=ppt/theme/theme1.xml><?xml version="1.0" encoding="utf-8"?>
<a:theme xmlns:a="http://schemas.openxmlformats.org/drawingml/2006/main" name="bilkent-theme">
  <a:themeElements>
    <a:clrScheme name="bilkent2 2">
      <a:dk1>
        <a:srgbClr val="000000"/>
      </a:dk1>
      <a:lt1>
        <a:srgbClr val="FFFFFF"/>
      </a:lt1>
      <a:dk2>
        <a:srgbClr val="000E78"/>
      </a:dk2>
      <a:lt2>
        <a:srgbClr val="B0B2B4"/>
      </a:lt2>
      <a:accent1>
        <a:srgbClr val="000E78"/>
      </a:accent1>
      <a:accent2>
        <a:srgbClr val="FF0000"/>
      </a:accent2>
      <a:accent3>
        <a:srgbClr val="FFFFFF"/>
      </a:accent3>
      <a:accent4>
        <a:srgbClr val="000000"/>
      </a:accent4>
      <a:accent5>
        <a:srgbClr val="AAAABE"/>
      </a:accent5>
      <a:accent6>
        <a:srgbClr val="E70000"/>
      </a:accent6>
      <a:hlink>
        <a:srgbClr val="000E78"/>
      </a:hlink>
      <a:folHlink>
        <a:srgbClr val="6D6E70"/>
      </a:folHlink>
    </a:clrScheme>
    <a:fontScheme name="bilkent2">
      <a:majorFont>
        <a:latin typeface="Arial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>
          <a:defRPr sz="1600" dirty="0"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MS PGothic" pitchFamily="34" charset="-128"/>
          </a:defRPr>
        </a:defPPr>
      </a:lstStyle>
    </a:lnDef>
  </a:objectDefaults>
  <a:extraClrSchemeLst>
    <a:extraClrScheme>
      <a:clrScheme name="bilkent2 1">
        <a:dk1>
          <a:srgbClr val="000000"/>
        </a:dk1>
        <a:lt1>
          <a:srgbClr val="FFFFFF"/>
        </a:lt1>
        <a:dk2>
          <a:srgbClr val="F8F3D2"/>
        </a:dk2>
        <a:lt2>
          <a:srgbClr val="B0B2B4"/>
        </a:lt2>
        <a:accent1>
          <a:srgbClr val="7D110C"/>
        </a:accent1>
        <a:accent2>
          <a:srgbClr val="AF906A"/>
        </a:accent2>
        <a:accent3>
          <a:srgbClr val="FFFFFF"/>
        </a:accent3>
        <a:accent4>
          <a:srgbClr val="000000"/>
        </a:accent4>
        <a:accent5>
          <a:srgbClr val="BFAAAA"/>
        </a:accent5>
        <a:accent6>
          <a:srgbClr val="9E825F"/>
        </a:accent6>
        <a:hlink>
          <a:srgbClr val="7D110C"/>
        </a:hlink>
        <a:folHlink>
          <a:srgbClr val="6D6E7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lkent2 2">
        <a:dk1>
          <a:srgbClr val="000000"/>
        </a:dk1>
        <a:lt1>
          <a:srgbClr val="FFFFFF"/>
        </a:lt1>
        <a:dk2>
          <a:srgbClr val="000E78"/>
        </a:dk2>
        <a:lt2>
          <a:srgbClr val="B0B2B4"/>
        </a:lt2>
        <a:accent1>
          <a:srgbClr val="000E78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AAAABE"/>
        </a:accent5>
        <a:accent6>
          <a:srgbClr val="E70000"/>
        </a:accent6>
        <a:hlink>
          <a:srgbClr val="000E78"/>
        </a:hlink>
        <a:folHlink>
          <a:srgbClr val="6D6E7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bilkent-theme" id="{3F80A6D5-8211-47CE-A266-C4044D1B881C}" vid="{B6ABEE5A-B9CB-4AB8-9ECB-B289EC7B816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bilkent-theme</Template>
  <TotalTime>9001</TotalTime>
  <Words>410</Words>
  <Application>Microsoft Office PowerPoint</Application>
  <PresentationFormat>On-screen Show (4:3)</PresentationFormat>
  <Paragraphs>35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MS PGothic</vt:lpstr>
      <vt:lpstr>Arial</vt:lpstr>
      <vt:lpstr>Calibri</vt:lpstr>
      <vt:lpstr>Wingdings</vt:lpstr>
      <vt:lpstr>bilkent-theme</vt:lpstr>
      <vt:lpstr>Heuristic Algorithms via VBA</vt:lpstr>
      <vt:lpstr>Why do we need Heuristic Algorithms after all?</vt:lpstr>
      <vt:lpstr>Why do we need Heuristic Algorithms after all?</vt:lpstr>
      <vt:lpstr>Heuristic Algorithms</vt:lpstr>
      <vt:lpstr>Heuristic Algorithms</vt:lpstr>
      <vt:lpstr>Traveling Salesman Problem</vt:lpstr>
      <vt:lpstr>Traveling Salesman Problem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Emre Uzun</dc:creator>
  <cp:lastModifiedBy>Emre Uzun</cp:lastModifiedBy>
  <cp:revision>137</cp:revision>
  <dcterms:created xsi:type="dcterms:W3CDTF">2017-03-17T05:30:42Z</dcterms:created>
  <dcterms:modified xsi:type="dcterms:W3CDTF">2017-04-24T10:46:27Z</dcterms:modified>
</cp:coreProperties>
</file>