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8"/>
  </p:notesMasterIdLst>
  <p:sldIdLst>
    <p:sldId id="294" r:id="rId2"/>
    <p:sldId id="261" r:id="rId3"/>
    <p:sldId id="308" r:id="rId4"/>
    <p:sldId id="306" r:id="rId5"/>
    <p:sldId id="260" r:id="rId6"/>
    <p:sldId id="266" r:id="rId7"/>
    <p:sldId id="267" r:id="rId8"/>
    <p:sldId id="268" r:id="rId9"/>
    <p:sldId id="273" r:id="rId10"/>
    <p:sldId id="269" r:id="rId11"/>
    <p:sldId id="270" r:id="rId12"/>
    <p:sldId id="274" r:id="rId13"/>
    <p:sldId id="275" r:id="rId14"/>
    <p:sldId id="276" r:id="rId15"/>
    <p:sldId id="277" r:id="rId16"/>
    <p:sldId id="295" r:id="rId17"/>
    <p:sldId id="278" r:id="rId18"/>
    <p:sldId id="279" r:id="rId19"/>
    <p:sldId id="280" r:id="rId20"/>
    <p:sldId id="286" r:id="rId21"/>
    <p:sldId id="287" r:id="rId22"/>
    <p:sldId id="284" r:id="rId23"/>
    <p:sldId id="282" r:id="rId24"/>
    <p:sldId id="283" r:id="rId25"/>
    <p:sldId id="285" r:id="rId26"/>
    <p:sldId id="288" r:id="rId2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 snapToObjects="1">
      <p:cViewPr varScale="1">
        <p:scale>
          <a:sx n="116" d="100"/>
          <a:sy n="116" d="100"/>
        </p:scale>
        <p:origin x="146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BEA8C7-6AB6-4EDD-9C36-95206056FBC6}" type="datetimeFigureOut">
              <a:rPr lang="tr-TR" smtClean="0"/>
              <a:t>28.09.2017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FB6AB2-0E1C-46A5-8B4B-E75FE95345B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3107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6096EE0-A719-4074-B4BA-5BDC3BD4999F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 smtClean="0">
              <a:solidFill>
                <a:prstClr val="black"/>
              </a:solidFill>
            </a:endParaRPr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4"/>
          <p:cNvSpPr>
            <a:spLocks noChangeArrowheads="1"/>
          </p:cNvSpPr>
          <p:nvPr/>
        </p:nvSpPr>
        <p:spPr bwMode="auto">
          <a:xfrm>
            <a:off x="0" y="0"/>
            <a:ext cx="9144000" cy="4648200"/>
          </a:xfrm>
          <a:prstGeom prst="rect">
            <a:avLst/>
          </a:prstGeom>
          <a:solidFill>
            <a:srgbClr val="000E78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r-TR" sz="2400" i="1">
              <a:solidFill>
                <a:srgbClr val="000000"/>
              </a:solidFill>
            </a:endParaRPr>
          </a:p>
        </p:txBody>
      </p:sp>
      <p:sp>
        <p:nvSpPr>
          <p:cNvPr id="5" name="Line 55"/>
          <p:cNvSpPr>
            <a:spLocks noChangeShapeType="1"/>
          </p:cNvSpPr>
          <p:nvPr/>
        </p:nvSpPr>
        <p:spPr bwMode="auto">
          <a:xfrm>
            <a:off x="0" y="4648200"/>
            <a:ext cx="9144000" cy="0"/>
          </a:xfrm>
          <a:prstGeom prst="line">
            <a:avLst/>
          </a:prstGeom>
          <a:noFill/>
          <a:ln w="476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r-TR" sz="2400" i="1">
              <a:solidFill>
                <a:srgbClr val="000000"/>
              </a:solidFill>
            </a:endParaRPr>
          </a:p>
        </p:txBody>
      </p:sp>
      <p:pic>
        <p:nvPicPr>
          <p:cNvPr id="6" name="Picture 56" descr="logo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6213" y="4956175"/>
            <a:ext cx="3671887" cy="176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Line 57"/>
          <p:cNvSpPr>
            <a:spLocks noChangeShapeType="1"/>
          </p:cNvSpPr>
          <p:nvPr/>
        </p:nvSpPr>
        <p:spPr bwMode="auto">
          <a:xfrm>
            <a:off x="1295400" y="2184400"/>
            <a:ext cx="6553200" cy="0"/>
          </a:xfrm>
          <a:prstGeom prst="line">
            <a:avLst/>
          </a:prstGeom>
          <a:noFill/>
          <a:ln w="44450" cap="sq">
            <a:solidFill>
              <a:schemeClr val="bg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r-TR" sz="2400" i="1">
              <a:solidFill>
                <a:srgbClr val="000000"/>
              </a:solidFill>
            </a:endParaRPr>
          </a:p>
        </p:txBody>
      </p:sp>
      <p:sp>
        <p:nvSpPr>
          <p:cNvPr id="8" name="Line 58"/>
          <p:cNvSpPr>
            <a:spLocks noChangeShapeType="1"/>
          </p:cNvSpPr>
          <p:nvPr/>
        </p:nvSpPr>
        <p:spPr bwMode="auto">
          <a:xfrm>
            <a:off x="1295400" y="2565400"/>
            <a:ext cx="6553200" cy="0"/>
          </a:xfrm>
          <a:prstGeom prst="line">
            <a:avLst/>
          </a:prstGeom>
          <a:noFill/>
          <a:ln w="44450" cap="sq">
            <a:solidFill>
              <a:schemeClr val="bg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r-TR" sz="2400" i="1">
              <a:solidFill>
                <a:srgbClr val="000000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52575" y="2133600"/>
            <a:ext cx="6019800" cy="508000"/>
          </a:xfrm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/>
              <a:t>Asıl alt başlık stilini düzenlemek için tıklatın</a:t>
            </a:r>
          </a:p>
        </p:txBody>
      </p:sp>
      <p:sp>
        <p:nvSpPr>
          <p:cNvPr id="3091" name="Rectangle 19"/>
          <p:cNvSpPr>
            <a:spLocks noGrp="1" noChangeArrowheads="1"/>
          </p:cNvSpPr>
          <p:nvPr>
            <p:ph type="ctrTitle" sz="quarter"/>
          </p:nvPr>
        </p:nvSpPr>
        <p:spPr>
          <a:xfrm>
            <a:off x="455613" y="1014413"/>
            <a:ext cx="8226425" cy="776287"/>
          </a:xfrm>
        </p:spPr>
        <p:txBody>
          <a:bodyPr/>
          <a:lstStyle>
            <a:lvl1pPr algn="ctr">
              <a:defRPr sz="3800" b="0">
                <a:solidFill>
                  <a:schemeClr val="bg1"/>
                </a:solidFill>
              </a:defRPr>
            </a:lvl1pPr>
          </a:lstStyle>
          <a:p>
            <a:r>
              <a:rPr lang="en-US"/>
              <a:t>Asıl başlık stili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38023185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43242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29388" y="-228600"/>
            <a:ext cx="2106612" cy="5943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4788" y="-228600"/>
            <a:ext cx="6172200" cy="5943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283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228239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21582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40894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46600" y="1066800"/>
            <a:ext cx="40894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0043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26026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32586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2702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188508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213726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3" name="Rectangle 39"/>
          <p:cNvSpPr>
            <a:spLocks noChangeArrowheads="1"/>
          </p:cNvSpPr>
          <p:nvPr/>
        </p:nvSpPr>
        <p:spPr bwMode="auto">
          <a:xfrm>
            <a:off x="0" y="6172200"/>
            <a:ext cx="9144000" cy="685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i="1">
              <a:solidFill>
                <a:srgbClr val="000000"/>
              </a:solidFill>
            </a:endParaRP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4788" y="-228600"/>
            <a:ext cx="711041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Asıl başlık stili için tıklatın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066800"/>
            <a:ext cx="83312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Asıl metin stillerini düzenlemek için tıklatın</a:t>
            </a:r>
          </a:p>
          <a:p>
            <a:pPr lvl="1"/>
            <a:r>
              <a:rPr lang="en-US" noProof="0" smtClean="0"/>
              <a:t>İkinci düzey</a:t>
            </a:r>
          </a:p>
          <a:p>
            <a:pPr lvl="2"/>
            <a:r>
              <a:rPr lang="en-US" noProof="0" smtClean="0"/>
              <a:t>Üçüncü düzey</a:t>
            </a:r>
          </a:p>
          <a:p>
            <a:pPr lvl="3"/>
            <a:r>
              <a:rPr lang="en-US" noProof="0" smtClean="0"/>
              <a:t>Dördüncü düzey</a:t>
            </a:r>
          </a:p>
          <a:p>
            <a:pPr lvl="4"/>
            <a:r>
              <a:rPr lang="en-US" noProof="0" smtClean="0"/>
              <a:t>Beşinci düzey</a:t>
            </a:r>
          </a:p>
        </p:txBody>
      </p:sp>
      <p:sp>
        <p:nvSpPr>
          <p:cNvPr id="1060" name="Line 36"/>
          <p:cNvSpPr>
            <a:spLocks noChangeShapeType="1"/>
          </p:cNvSpPr>
          <p:nvPr/>
        </p:nvSpPr>
        <p:spPr bwMode="auto">
          <a:xfrm>
            <a:off x="0" y="685800"/>
            <a:ext cx="91440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i="1">
              <a:solidFill>
                <a:srgbClr val="000000"/>
              </a:solidFill>
            </a:endParaRPr>
          </a:p>
        </p:txBody>
      </p:sp>
      <p:pic>
        <p:nvPicPr>
          <p:cNvPr id="1030" name="Picture 46" descr="logo3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3500" y="6364288"/>
            <a:ext cx="2505075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71" name="Line 47"/>
          <p:cNvSpPr>
            <a:spLocks noChangeShapeType="1"/>
          </p:cNvSpPr>
          <p:nvPr/>
        </p:nvSpPr>
        <p:spPr bwMode="auto">
          <a:xfrm>
            <a:off x="0" y="6019800"/>
            <a:ext cx="9144000" cy="0"/>
          </a:xfrm>
          <a:prstGeom prst="line">
            <a:avLst/>
          </a:prstGeom>
          <a:noFill/>
          <a:ln w="50800">
            <a:solidFill>
              <a:srgbClr val="C40000"/>
            </a:solidFill>
            <a:round/>
            <a:headEnd/>
            <a:tailEnd/>
          </a:ln>
          <a:effectLst/>
        </p:spPr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i="1">
              <a:solidFill>
                <a:srgbClr val="000000"/>
              </a:solidFill>
            </a:endParaRPr>
          </a:p>
        </p:txBody>
      </p:sp>
      <p:sp>
        <p:nvSpPr>
          <p:cNvPr id="1072" name="Line 48"/>
          <p:cNvSpPr>
            <a:spLocks noChangeShapeType="1"/>
          </p:cNvSpPr>
          <p:nvPr/>
        </p:nvSpPr>
        <p:spPr bwMode="auto">
          <a:xfrm>
            <a:off x="0" y="6067425"/>
            <a:ext cx="9144000" cy="0"/>
          </a:xfrm>
          <a:prstGeom prst="line">
            <a:avLst/>
          </a:prstGeom>
          <a:noFill/>
          <a:ln w="50800">
            <a:solidFill>
              <a:srgbClr val="000E78"/>
            </a:solidFill>
            <a:round/>
            <a:headEnd/>
            <a:tailEnd/>
          </a:ln>
          <a:effectLst/>
        </p:spPr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i="1">
              <a:solidFill>
                <a:srgbClr val="000000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990600" y="6124575"/>
            <a:ext cx="990600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i="1" dirty="0" smtClean="0">
                <a:solidFill>
                  <a:srgbClr val="000000"/>
                </a:solidFill>
              </a:rPr>
              <a:t>Slide </a:t>
            </a:r>
            <a:fld id="{4380C059-C1E3-4168-AB6E-87E020317F4D}" type="slidenum">
              <a:rPr lang="en-US" sz="1200" i="1" smtClean="0">
                <a:solidFill>
                  <a:srgbClr val="000000"/>
                </a:solidFill>
              </a:rPr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200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2372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rgbClr val="000E78"/>
          </a:solidFill>
          <a:latin typeface="Arial" charset="0"/>
          <a:ea typeface="MS PGothic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C80000"/>
        </a:buClr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0E78"/>
        </a:buClr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54163" y="2133600"/>
            <a:ext cx="6019800" cy="508000"/>
          </a:xfrm>
        </p:spPr>
        <p:txBody>
          <a:bodyPr/>
          <a:lstStyle/>
          <a:p>
            <a:pPr eaLnBrk="1" hangingPunct="1"/>
            <a:r>
              <a:rPr lang="tr-TR" dirty="0" smtClean="0"/>
              <a:t>Fall </a:t>
            </a:r>
            <a:r>
              <a:rPr lang="tr-TR" dirty="0" smtClean="0"/>
              <a:t>2017</a:t>
            </a:r>
            <a:endParaRPr lang="en-US" i="1" dirty="0" smtClean="0"/>
          </a:p>
        </p:txBody>
      </p:sp>
      <p:sp>
        <p:nvSpPr>
          <p:cNvPr id="3075" name="Text Box 7"/>
          <p:cNvSpPr>
            <a:spLocks noGrp="1" noChangeArrowheads="1"/>
          </p:cNvSpPr>
          <p:nvPr>
            <p:ph type="ctrTitle"/>
          </p:nvPr>
        </p:nvSpPr>
        <p:spPr>
          <a:xfrm>
            <a:off x="455613" y="381000"/>
            <a:ext cx="8226425" cy="1600200"/>
          </a:xfrm>
          <a:noFill/>
        </p:spPr>
        <p:txBody>
          <a:bodyPr/>
          <a:lstStyle/>
          <a:p>
            <a:r>
              <a:rPr lang="tr-TR" sz="3000" dirty="0" smtClean="0"/>
              <a:t>IE469 </a:t>
            </a:r>
            <a:r>
              <a:rPr lang="tr-TR" sz="3000" dirty="0" err="1" smtClean="0"/>
              <a:t>Industrial</a:t>
            </a:r>
            <a:r>
              <a:rPr lang="tr-TR" sz="3000" dirty="0" smtClean="0"/>
              <a:t> Applications </a:t>
            </a:r>
            <a:br>
              <a:rPr lang="tr-TR" sz="3000" dirty="0" smtClean="0"/>
            </a:br>
            <a:r>
              <a:rPr lang="tr-TR" sz="3000" dirty="0" smtClean="0"/>
              <a:t>of Operations </a:t>
            </a:r>
            <a:r>
              <a:rPr lang="tr-TR" sz="3000" dirty="0" err="1" smtClean="0"/>
              <a:t>Research</a:t>
            </a:r>
            <a:endParaRPr lang="en-US" sz="3000" dirty="0" smtClean="0"/>
          </a:p>
        </p:txBody>
      </p:sp>
    </p:spTree>
    <p:extLst>
      <p:ext uri="{BB962C8B-B14F-4D97-AF65-F5344CB8AC3E}">
        <p14:creationId xmlns:p14="http://schemas.microsoft.com/office/powerpoint/2010/main" val="3489750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336568"/>
            <a:ext cx="8229600" cy="1143000"/>
          </a:xfrm>
        </p:spPr>
        <p:txBody>
          <a:bodyPr/>
          <a:lstStyle/>
          <a:p>
            <a:r>
              <a:rPr lang="en-US" dirty="0" smtClean="0"/>
              <a:t>Bad Charts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3503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2572"/>
          <a:stretch/>
        </p:blipFill>
        <p:spPr>
          <a:xfrm>
            <a:off x="1095700" y="877488"/>
            <a:ext cx="7488621" cy="438673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65535" y="5544139"/>
            <a:ext cx="84187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This chart — which took up half of a page — indicated that all values were zero.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-217448"/>
            <a:ext cx="8229600" cy="1143000"/>
          </a:xfrm>
        </p:spPr>
        <p:txBody>
          <a:bodyPr/>
          <a:lstStyle/>
          <a:p>
            <a:r>
              <a:rPr lang="en-US" dirty="0" smtClean="0"/>
              <a:t>Bad Charts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3503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85" t="2332" r="4785"/>
          <a:stretch/>
        </p:blipFill>
        <p:spPr>
          <a:xfrm>
            <a:off x="2853559" y="925552"/>
            <a:ext cx="2979682" cy="4482020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-217448"/>
            <a:ext cx="8229600" cy="1143000"/>
          </a:xfrm>
        </p:spPr>
        <p:txBody>
          <a:bodyPr/>
          <a:lstStyle/>
          <a:p>
            <a:r>
              <a:rPr lang="en-US" dirty="0" smtClean="0"/>
              <a:t>Bad Charts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5179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5283" y="1072054"/>
            <a:ext cx="5174286" cy="4523101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-217448"/>
            <a:ext cx="8229600" cy="1143000"/>
          </a:xfrm>
        </p:spPr>
        <p:txBody>
          <a:bodyPr/>
          <a:lstStyle/>
          <a:p>
            <a:r>
              <a:rPr lang="en-US" dirty="0" smtClean="0"/>
              <a:t>Bad Charts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5179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9900" y="965200"/>
            <a:ext cx="5651500" cy="4927600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-217448"/>
            <a:ext cx="8229600" cy="1143000"/>
          </a:xfrm>
        </p:spPr>
        <p:txBody>
          <a:bodyPr/>
          <a:lstStyle/>
          <a:p>
            <a:r>
              <a:rPr lang="en-US" dirty="0" smtClean="0"/>
              <a:t>Bad Charts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5179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560" y="925552"/>
            <a:ext cx="7493000" cy="4521200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-217448"/>
            <a:ext cx="8229600" cy="1143000"/>
          </a:xfrm>
        </p:spPr>
        <p:txBody>
          <a:bodyPr/>
          <a:lstStyle/>
          <a:p>
            <a:r>
              <a:rPr lang="en-US" dirty="0" smtClean="0"/>
              <a:t>Bad Charts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5179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633217"/>
            <a:ext cx="3799971" cy="229286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3452" y="1633278"/>
            <a:ext cx="3953348" cy="2292803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-217448"/>
            <a:ext cx="8229600" cy="1143000"/>
          </a:xfrm>
        </p:spPr>
        <p:txBody>
          <a:bodyPr/>
          <a:lstStyle/>
          <a:p>
            <a:r>
              <a:rPr lang="en-US" dirty="0" smtClean="0"/>
              <a:t>Bad Charts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743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8690" y="907396"/>
            <a:ext cx="6231467" cy="4673600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-217448"/>
            <a:ext cx="8229600" cy="1143000"/>
          </a:xfrm>
        </p:spPr>
        <p:txBody>
          <a:bodyPr/>
          <a:lstStyle/>
          <a:p>
            <a:r>
              <a:rPr lang="en-US" dirty="0" smtClean="0"/>
              <a:t>Bad Charts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5179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9500" y="1104900"/>
            <a:ext cx="6985000" cy="4635500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-217448"/>
            <a:ext cx="8229600" cy="1143000"/>
          </a:xfrm>
        </p:spPr>
        <p:txBody>
          <a:bodyPr/>
          <a:lstStyle/>
          <a:p>
            <a:r>
              <a:rPr lang="en-US" dirty="0" smtClean="0"/>
              <a:t>Bad Charts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5179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4206" y="1252673"/>
            <a:ext cx="5476766" cy="4048044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-217448"/>
            <a:ext cx="8229600" cy="1143000"/>
          </a:xfrm>
        </p:spPr>
        <p:txBody>
          <a:bodyPr/>
          <a:lstStyle/>
          <a:p>
            <a:r>
              <a:rPr lang="en-US" dirty="0" smtClean="0"/>
              <a:t>Bad Charts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5179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Charts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5479" y="1111535"/>
            <a:ext cx="7669842" cy="4558730"/>
          </a:xfrm>
        </p:spPr>
      </p:pic>
    </p:spTree>
    <p:extLst>
      <p:ext uri="{BB962C8B-B14F-4D97-AF65-F5344CB8AC3E}">
        <p14:creationId xmlns:p14="http://schemas.microsoft.com/office/powerpoint/2010/main" val="1256860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6-02-01 at 22.26.3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03913"/>
            <a:ext cx="9144000" cy="3791415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-217448"/>
            <a:ext cx="8229600" cy="1143000"/>
          </a:xfrm>
        </p:spPr>
        <p:txBody>
          <a:bodyPr/>
          <a:lstStyle/>
          <a:p>
            <a:r>
              <a:rPr lang="en-US" dirty="0" smtClean="0"/>
              <a:t>Bad Charts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981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09" r="1916" b="14900"/>
          <a:stretch/>
        </p:blipFill>
        <p:spPr>
          <a:xfrm>
            <a:off x="457200" y="1166649"/>
            <a:ext cx="8071945" cy="4193628"/>
          </a:xfr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-217448"/>
            <a:ext cx="8229600" cy="1143000"/>
          </a:xfrm>
        </p:spPr>
        <p:txBody>
          <a:bodyPr/>
          <a:lstStyle/>
          <a:p>
            <a:r>
              <a:rPr lang="en-US" dirty="0" smtClean="0"/>
              <a:t>Bad Charts</a:t>
            </a:r>
            <a:endParaRPr lang="en-US" dirty="0"/>
          </a:p>
        </p:txBody>
      </p:sp>
      <p:sp>
        <p:nvSpPr>
          <p:cNvPr id="2" name="Dikdörtgen 1"/>
          <p:cNvSpPr/>
          <p:nvPr/>
        </p:nvSpPr>
        <p:spPr bwMode="auto">
          <a:xfrm>
            <a:off x="5833241" y="1923393"/>
            <a:ext cx="2853559" cy="1749973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239333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6-02-01 at 22.26.5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3490" y="925552"/>
            <a:ext cx="6164317" cy="4589293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-217448"/>
            <a:ext cx="8229600" cy="1143000"/>
          </a:xfrm>
        </p:spPr>
        <p:txBody>
          <a:bodyPr/>
          <a:lstStyle/>
          <a:p>
            <a:r>
              <a:rPr lang="en-US" dirty="0" smtClean="0"/>
              <a:t>Bad Charts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981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Shot 2016-02-01 at 22.25.4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949" y="869087"/>
            <a:ext cx="8674100" cy="4203700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-217448"/>
            <a:ext cx="8229600" cy="1143000"/>
          </a:xfrm>
        </p:spPr>
        <p:txBody>
          <a:bodyPr/>
          <a:lstStyle/>
          <a:p>
            <a:r>
              <a:rPr lang="en-US" dirty="0" smtClean="0"/>
              <a:t>Bad Charts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5179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6-02-01 at 22.26.1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948" y="796448"/>
            <a:ext cx="8597900" cy="2819400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-217448"/>
            <a:ext cx="8229600" cy="1143000"/>
          </a:xfrm>
        </p:spPr>
        <p:txBody>
          <a:bodyPr/>
          <a:lstStyle/>
          <a:p>
            <a:r>
              <a:rPr lang="en-US" dirty="0" smtClean="0"/>
              <a:t>Bad Charts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5179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6-02-01 at 22.25.5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4231" y="735383"/>
            <a:ext cx="8534400" cy="3657600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-217448"/>
            <a:ext cx="8229600" cy="1143000"/>
          </a:xfrm>
        </p:spPr>
        <p:txBody>
          <a:bodyPr/>
          <a:lstStyle/>
          <a:p>
            <a:r>
              <a:rPr lang="en-US" dirty="0" smtClean="0"/>
              <a:t>Bad Charts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981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000" y="1244600"/>
            <a:ext cx="5080000" cy="4368800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-217448"/>
            <a:ext cx="8229600" cy="1143000"/>
          </a:xfrm>
        </p:spPr>
        <p:txBody>
          <a:bodyPr/>
          <a:lstStyle/>
          <a:p>
            <a:r>
              <a:rPr lang="en-US" dirty="0" smtClean="0"/>
              <a:t>Bad Charts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1786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724" y="-228600"/>
            <a:ext cx="9711722" cy="1143000"/>
          </a:xfrm>
        </p:spPr>
        <p:txBody>
          <a:bodyPr>
            <a:noAutofit/>
          </a:bodyPr>
          <a:lstStyle/>
          <a:p>
            <a:r>
              <a:rPr lang="en-US" sz="3600" dirty="0" smtClean="0"/>
              <a:t>Using Charts </a:t>
            </a:r>
            <a:r>
              <a:rPr lang="en-US" sz="3600" dirty="0"/>
              <a:t>to Create Effective Reports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Communicating</a:t>
            </a:r>
            <a:r>
              <a:rPr lang="en-US" dirty="0"/>
              <a:t> your study’s results to your co-workers, managers, and clients in a way that is both </a:t>
            </a:r>
            <a:r>
              <a:rPr lang="en-US" dirty="0">
                <a:solidFill>
                  <a:srgbClr val="FF0000"/>
                </a:solidFill>
              </a:rPr>
              <a:t>professional</a:t>
            </a:r>
            <a:r>
              <a:rPr lang="en-US" dirty="0"/>
              <a:t> and </a:t>
            </a:r>
            <a:r>
              <a:rPr lang="en-US" dirty="0">
                <a:solidFill>
                  <a:srgbClr val="FF0000"/>
                </a:solidFill>
              </a:rPr>
              <a:t>easy to understand </a:t>
            </a:r>
            <a:r>
              <a:rPr lang="en-US" dirty="0"/>
              <a:t>is a crucial skill for any researcher. </a:t>
            </a:r>
            <a:endParaRPr lang="en-US" dirty="0" smtClean="0"/>
          </a:p>
          <a:p>
            <a:r>
              <a:rPr lang="en-US" dirty="0" smtClean="0"/>
              <a:t>Many </a:t>
            </a:r>
            <a:r>
              <a:rPr lang="en-US" dirty="0"/>
              <a:t>studies with amazing results are not acted on or fall to the wayside because of its confusing report. </a:t>
            </a:r>
            <a:endParaRPr lang="en-US" dirty="0" smtClean="0"/>
          </a:p>
          <a:p>
            <a:r>
              <a:rPr lang="en-US" dirty="0" smtClean="0"/>
              <a:t>In </a:t>
            </a:r>
            <a:r>
              <a:rPr lang="en-US" dirty="0"/>
              <a:t>a report, charts go a long way in illustrating findings that are clear and concise. </a:t>
            </a:r>
            <a:r>
              <a:rPr lang="en-US" dirty="0" smtClean="0"/>
              <a:t>They simplify </a:t>
            </a:r>
            <a:r>
              <a:rPr lang="en-US" dirty="0"/>
              <a:t>data in a presentable and visually pleasing way.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0315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724" y="-228600"/>
            <a:ext cx="9711722" cy="1143000"/>
          </a:xfrm>
        </p:spPr>
        <p:txBody>
          <a:bodyPr>
            <a:noAutofit/>
          </a:bodyPr>
          <a:lstStyle/>
          <a:p>
            <a:r>
              <a:rPr lang="en-US" sz="3600" dirty="0" smtClean="0"/>
              <a:t>Using Charts </a:t>
            </a:r>
            <a:r>
              <a:rPr lang="en-US" sz="3600" dirty="0"/>
              <a:t>to Create Effective Reports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 dirty="0" smtClean="0"/>
              <a:t>The </a:t>
            </a:r>
            <a:r>
              <a:rPr lang="en-US" dirty="0"/>
              <a:t>main challenge with using charts is selecting the correct type from the wide variety available. </a:t>
            </a:r>
            <a:endParaRPr lang="en-US" dirty="0" smtClean="0"/>
          </a:p>
          <a:p>
            <a:pPr>
              <a:lnSpc>
                <a:spcPct val="120000"/>
              </a:lnSpc>
            </a:pPr>
            <a:r>
              <a:rPr lang="en-US" dirty="0" smtClean="0"/>
              <a:t>Many </a:t>
            </a:r>
            <a:r>
              <a:rPr lang="en-US" dirty="0"/>
              <a:t>people do not understand the strengths and weaknesses that come with each chart type, either </a:t>
            </a:r>
            <a:r>
              <a:rPr lang="en-US" dirty="0" smtClean="0"/>
              <a:t>selects the </a:t>
            </a:r>
            <a:r>
              <a:rPr lang="en-US" dirty="0" smtClean="0">
                <a:solidFill>
                  <a:srgbClr val="FF0000"/>
                </a:solidFill>
              </a:rPr>
              <a:t>nicest-looking </a:t>
            </a:r>
            <a:r>
              <a:rPr lang="en-US" dirty="0"/>
              <a:t>or </a:t>
            </a:r>
            <a:r>
              <a:rPr lang="en-US" dirty="0">
                <a:solidFill>
                  <a:srgbClr val="FF0000"/>
                </a:solidFill>
              </a:rPr>
              <a:t>staying in their comfort zone </a:t>
            </a:r>
            <a:r>
              <a:rPr lang="en-US" dirty="0"/>
              <a:t>by overloading their report with pie or vertical bar charts</a:t>
            </a:r>
            <a:r>
              <a:rPr lang="en-US" dirty="0" smtClean="0"/>
              <a:t>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631578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Bar Charts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812884"/>
            <a:ext cx="9143999" cy="2391827"/>
          </a:xfrm>
        </p:spPr>
        <p:txBody>
          <a:bodyPr>
            <a:normAutofit/>
          </a:bodyPr>
          <a:lstStyle/>
          <a:p>
            <a:r>
              <a:rPr lang="en-US" sz="2400" dirty="0" smtClean="0"/>
              <a:t>Bar </a:t>
            </a:r>
            <a:r>
              <a:rPr lang="en-US" sz="2400" dirty="0"/>
              <a:t>charts are best for comparing means or percentages </a:t>
            </a:r>
            <a:r>
              <a:rPr lang="en-US" sz="2400" dirty="0" smtClean="0"/>
              <a:t> (vertical: </a:t>
            </a:r>
            <a:r>
              <a:rPr lang="en-US" sz="2400" dirty="0"/>
              <a:t>2 to 7 </a:t>
            </a:r>
            <a:r>
              <a:rPr lang="en-US" sz="2400" dirty="0" smtClean="0"/>
              <a:t>groups, horizontal: more). </a:t>
            </a:r>
          </a:p>
          <a:p>
            <a:r>
              <a:rPr lang="en-US" sz="2400" dirty="0" smtClean="0"/>
              <a:t>Each </a:t>
            </a:r>
            <a:r>
              <a:rPr lang="en-US" sz="2400" dirty="0"/>
              <a:t>bar is separated by blank space. For this reason, the x-axis should be based on a scale that has mutually exclusive </a:t>
            </a:r>
            <a:r>
              <a:rPr lang="en-US" sz="2400" dirty="0" smtClean="0"/>
              <a:t>categories, but not on </a:t>
            </a:r>
            <a:r>
              <a:rPr lang="en-US" sz="2400" dirty="0"/>
              <a:t>a continuous </a:t>
            </a:r>
            <a:r>
              <a:rPr lang="en-US" sz="2400" dirty="0" smtClean="0"/>
              <a:t>scale.</a:t>
            </a:r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2971" y="836468"/>
            <a:ext cx="4877703" cy="293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860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Pie Charts</a:t>
            </a:r>
          </a:p>
        </p:txBody>
      </p:sp>
      <p:sp>
        <p:nvSpPr>
          <p:cNvPr id="3" name="Rectangle 2"/>
          <p:cNvSpPr/>
          <p:nvPr/>
        </p:nvSpPr>
        <p:spPr>
          <a:xfrm>
            <a:off x="204788" y="3891681"/>
            <a:ext cx="8685211" cy="3490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0000"/>
              </a:buClr>
              <a:buChar char="•"/>
            </a:pPr>
            <a:r>
              <a:rPr lang="en-US" sz="2400" dirty="0"/>
              <a:t>I</a:t>
            </a:r>
            <a:r>
              <a:rPr lang="en-US" sz="2400" dirty="0" smtClean="0"/>
              <a:t>llustrate </a:t>
            </a:r>
            <a:r>
              <a:rPr lang="en-US" sz="2400" dirty="0"/>
              <a:t>a sample break down in a single dimension.</a:t>
            </a:r>
          </a:p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0000"/>
              </a:buClr>
              <a:buChar char="•"/>
            </a:pPr>
            <a:r>
              <a:rPr lang="en-US" sz="2400" dirty="0" smtClean="0"/>
              <a:t>When </a:t>
            </a:r>
            <a:r>
              <a:rPr lang="en-US" sz="2400" dirty="0"/>
              <a:t>you want to show differences within groups based on </a:t>
            </a:r>
            <a:r>
              <a:rPr lang="en-US" sz="2400" dirty="0">
                <a:solidFill>
                  <a:schemeClr val="accent2"/>
                </a:solidFill>
              </a:rPr>
              <a:t>one variable</a:t>
            </a:r>
            <a:r>
              <a:rPr lang="en-US" sz="2400" dirty="0"/>
              <a:t>. </a:t>
            </a:r>
            <a:endParaRPr lang="en-US" sz="2400" dirty="0" smtClean="0"/>
          </a:p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0000"/>
              </a:buClr>
              <a:buChar char="•"/>
            </a:pPr>
            <a:r>
              <a:rPr lang="en-US" sz="2400" dirty="0" smtClean="0"/>
              <a:t>Pie </a:t>
            </a:r>
            <a:r>
              <a:rPr lang="en-US" sz="2400" dirty="0"/>
              <a:t>charts should only be used with a group of categories that combine to make up a whole.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993" y="893233"/>
            <a:ext cx="4796368" cy="2916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349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Line Charts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6470" y="4614351"/>
            <a:ext cx="8331200" cy="22225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Illustrate </a:t>
            </a:r>
            <a:r>
              <a:rPr lang="en-US" sz="2400" dirty="0"/>
              <a:t>trends over </a:t>
            </a:r>
            <a:r>
              <a:rPr lang="en-US" sz="2400" dirty="0" smtClean="0"/>
              <a:t>time (e.g. </a:t>
            </a:r>
            <a:r>
              <a:rPr lang="en-US" sz="2400" dirty="0"/>
              <a:t>measure the long term progression of </a:t>
            </a:r>
            <a:r>
              <a:rPr lang="en-US" sz="2400" dirty="0" smtClean="0"/>
              <a:t>sales). </a:t>
            </a:r>
          </a:p>
          <a:p>
            <a:r>
              <a:rPr lang="en-US" sz="2400" dirty="0" smtClean="0"/>
              <a:t>Also compare two or more </a:t>
            </a:r>
            <a:r>
              <a:rPr lang="en-US" sz="2400" dirty="0"/>
              <a:t>different variables over time. </a:t>
            </a:r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994828" y="802503"/>
            <a:ext cx="7112000" cy="3821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59475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Scatter Plot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4788" y="3704172"/>
            <a:ext cx="8798748" cy="2281767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85000" lnSpcReduction="10000"/>
          </a:bodyPr>
          <a:lstStyle/>
          <a:p>
            <a:r>
              <a:rPr lang="en-US" sz="2400" dirty="0"/>
              <a:t>Scatter plots are used to depict how different objects settle around a mean based on 2 to 3 different dimensions. </a:t>
            </a:r>
          </a:p>
          <a:p>
            <a:r>
              <a:rPr lang="en-US" sz="2400" dirty="0"/>
              <a:t>This allows for quick and easy comparisons between competing variables. </a:t>
            </a:r>
          </a:p>
          <a:p>
            <a:r>
              <a:rPr lang="en-US" sz="2400" dirty="0"/>
              <a:t>(e.g. compare candies to one another based on its cost and selling price. </a:t>
            </a:r>
          </a:p>
          <a:p>
            <a:r>
              <a:rPr lang="en-US" sz="2400" dirty="0"/>
              <a:t>A viewer can quickly reference the difference between two objects or its relation to the average.</a:t>
            </a:r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925007" y="736598"/>
            <a:ext cx="5242023" cy="2991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64243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54848" y="1041403"/>
            <a:ext cx="5452349" cy="5245106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2400" dirty="0"/>
              <a:t>Like pie charts, histograms break down the sample distribution in </a:t>
            </a:r>
            <a:r>
              <a:rPr lang="en-US" sz="2400" dirty="0">
                <a:solidFill>
                  <a:srgbClr val="FF0000"/>
                </a:solidFill>
              </a:rPr>
              <a:t>one </a:t>
            </a:r>
            <a:r>
              <a:rPr lang="en-US" sz="2400" dirty="0" smtClean="0">
                <a:solidFill>
                  <a:srgbClr val="FF0000"/>
                </a:solidFill>
              </a:rPr>
              <a:t>dimension.</a:t>
            </a:r>
            <a:r>
              <a:rPr lang="en-US" sz="2400" dirty="0" smtClean="0"/>
              <a:t> </a:t>
            </a:r>
          </a:p>
          <a:p>
            <a:pPr>
              <a:lnSpc>
                <a:spcPct val="120000"/>
              </a:lnSpc>
            </a:pPr>
            <a:r>
              <a:rPr lang="en-US" sz="2400" dirty="0" smtClean="0"/>
              <a:t>The difference is </a:t>
            </a:r>
            <a:r>
              <a:rPr lang="en-US" sz="2400" dirty="0"/>
              <a:t>that </a:t>
            </a:r>
            <a:r>
              <a:rPr lang="en-US" sz="2400" dirty="0" smtClean="0"/>
              <a:t>they are </a:t>
            </a:r>
            <a:r>
              <a:rPr lang="en-US" sz="2400" dirty="0"/>
              <a:t>ideal for illustrating sample distributions on dimensions measured with discrete intervals. </a:t>
            </a:r>
            <a:endParaRPr lang="en-US" sz="2400" dirty="0" smtClean="0"/>
          </a:p>
          <a:p>
            <a:pPr>
              <a:lnSpc>
                <a:spcPct val="120000"/>
              </a:lnSpc>
            </a:pPr>
            <a:r>
              <a:rPr lang="en-US" sz="2400" dirty="0" smtClean="0"/>
              <a:t>Unlike bar </a:t>
            </a:r>
            <a:r>
              <a:rPr lang="en-US" sz="2400" dirty="0"/>
              <a:t>charts, the x-axis is not divided into mutually exclusive </a:t>
            </a:r>
            <a:r>
              <a:rPr lang="en-US" sz="2400" dirty="0" smtClean="0"/>
              <a:t>categories, it is a </a:t>
            </a:r>
            <a:r>
              <a:rPr lang="en-US" sz="2400" dirty="0"/>
              <a:t>continuous </a:t>
            </a:r>
            <a:r>
              <a:rPr lang="en-US" sz="2400" dirty="0" smtClean="0"/>
              <a:t>scale.</a:t>
            </a:r>
            <a:endParaRPr lang="en-US" sz="2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t="14709" b="15106"/>
          <a:stretch/>
        </p:blipFill>
        <p:spPr>
          <a:xfrm>
            <a:off x="5556034" y="3505175"/>
            <a:ext cx="3415008" cy="239681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8309" y="998113"/>
            <a:ext cx="3482905" cy="2325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10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ilkent2">
  <a:themeElements>
    <a:clrScheme name="bilkent2 2">
      <a:dk1>
        <a:srgbClr val="000000"/>
      </a:dk1>
      <a:lt1>
        <a:srgbClr val="FFFFFF"/>
      </a:lt1>
      <a:dk2>
        <a:srgbClr val="000E78"/>
      </a:dk2>
      <a:lt2>
        <a:srgbClr val="B0B2B4"/>
      </a:lt2>
      <a:accent1>
        <a:srgbClr val="000E78"/>
      </a:accent1>
      <a:accent2>
        <a:srgbClr val="FF0000"/>
      </a:accent2>
      <a:accent3>
        <a:srgbClr val="FFFFFF"/>
      </a:accent3>
      <a:accent4>
        <a:srgbClr val="000000"/>
      </a:accent4>
      <a:accent5>
        <a:srgbClr val="AAAABE"/>
      </a:accent5>
      <a:accent6>
        <a:srgbClr val="E70000"/>
      </a:accent6>
      <a:hlink>
        <a:srgbClr val="000E78"/>
      </a:hlink>
      <a:folHlink>
        <a:srgbClr val="6D6E70"/>
      </a:folHlink>
    </a:clrScheme>
    <a:fontScheme name="bilkent2">
      <a:majorFont>
        <a:latin typeface="Arial"/>
        <a:ea typeface="MS PGothic"/>
        <a:cs typeface=""/>
      </a:majorFont>
      <a:minorFont>
        <a:latin typeface="Arial"/>
        <a:ea typeface="MS P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>
          <a:defRPr sz="1600" dirty="0"/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MS PGothic" pitchFamily="34" charset="-128"/>
          </a:defRPr>
        </a:defPPr>
      </a:lstStyle>
    </a:lnDef>
  </a:objectDefaults>
  <a:extraClrSchemeLst>
    <a:extraClrScheme>
      <a:clrScheme name="bilkent2 1">
        <a:dk1>
          <a:srgbClr val="000000"/>
        </a:dk1>
        <a:lt1>
          <a:srgbClr val="FFFFFF"/>
        </a:lt1>
        <a:dk2>
          <a:srgbClr val="F8F3D2"/>
        </a:dk2>
        <a:lt2>
          <a:srgbClr val="B0B2B4"/>
        </a:lt2>
        <a:accent1>
          <a:srgbClr val="7D110C"/>
        </a:accent1>
        <a:accent2>
          <a:srgbClr val="AF906A"/>
        </a:accent2>
        <a:accent3>
          <a:srgbClr val="FFFFFF"/>
        </a:accent3>
        <a:accent4>
          <a:srgbClr val="000000"/>
        </a:accent4>
        <a:accent5>
          <a:srgbClr val="BFAAAA"/>
        </a:accent5>
        <a:accent6>
          <a:srgbClr val="9E825F"/>
        </a:accent6>
        <a:hlink>
          <a:srgbClr val="7D110C"/>
        </a:hlink>
        <a:folHlink>
          <a:srgbClr val="6D6E7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ilkent2 2">
        <a:dk1>
          <a:srgbClr val="000000"/>
        </a:dk1>
        <a:lt1>
          <a:srgbClr val="FFFFFF"/>
        </a:lt1>
        <a:dk2>
          <a:srgbClr val="000E78"/>
        </a:dk2>
        <a:lt2>
          <a:srgbClr val="B0B2B4"/>
        </a:lt2>
        <a:accent1>
          <a:srgbClr val="000E78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AAAABE"/>
        </a:accent5>
        <a:accent6>
          <a:srgbClr val="E70000"/>
        </a:accent6>
        <a:hlink>
          <a:srgbClr val="000E78"/>
        </a:hlink>
        <a:folHlink>
          <a:srgbClr val="6D6E7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842</TotalTime>
  <Words>452</Words>
  <Application>Microsoft Office PowerPoint</Application>
  <PresentationFormat>On-screen Show (4:3)</PresentationFormat>
  <Paragraphs>48</Paragraphs>
  <Slides>26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MS PGothic</vt:lpstr>
      <vt:lpstr>Arial</vt:lpstr>
      <vt:lpstr>Calibri</vt:lpstr>
      <vt:lpstr>bilkent2</vt:lpstr>
      <vt:lpstr>IE469 Industrial Applications  of Operations Research</vt:lpstr>
      <vt:lpstr>Charts</vt:lpstr>
      <vt:lpstr>Using Charts to Create Effective Reports</vt:lpstr>
      <vt:lpstr>Using Charts to Create Effective Reports</vt:lpstr>
      <vt:lpstr>Bar Charts</vt:lpstr>
      <vt:lpstr>Pie Charts</vt:lpstr>
      <vt:lpstr>Line Charts</vt:lpstr>
      <vt:lpstr>Scatter Plot</vt:lpstr>
      <vt:lpstr>Histogram</vt:lpstr>
      <vt:lpstr>Bad Charts</vt:lpstr>
      <vt:lpstr>Bad Charts</vt:lpstr>
      <vt:lpstr>Bad Charts</vt:lpstr>
      <vt:lpstr>Bad Charts</vt:lpstr>
      <vt:lpstr>Bad Charts</vt:lpstr>
      <vt:lpstr>Bad Charts</vt:lpstr>
      <vt:lpstr>Bad Charts</vt:lpstr>
      <vt:lpstr>Bad Charts</vt:lpstr>
      <vt:lpstr>Bad Charts</vt:lpstr>
      <vt:lpstr>Bad Charts</vt:lpstr>
      <vt:lpstr>Bad Charts</vt:lpstr>
      <vt:lpstr>Bad Charts</vt:lpstr>
      <vt:lpstr>Bad Charts</vt:lpstr>
      <vt:lpstr>Bad Charts</vt:lpstr>
      <vt:lpstr>Bad Charts</vt:lpstr>
      <vt:lpstr>Bad Charts</vt:lpstr>
      <vt:lpstr>Bad Charts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Okan</dc:creator>
  <cp:lastModifiedBy>Emre Uzun</cp:lastModifiedBy>
  <cp:revision>62</cp:revision>
  <dcterms:created xsi:type="dcterms:W3CDTF">2016-02-01T20:08:56Z</dcterms:created>
  <dcterms:modified xsi:type="dcterms:W3CDTF">2017-09-28T05:05:02Z</dcterms:modified>
</cp:coreProperties>
</file>