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8"/>
  </p:notesMasterIdLst>
  <p:sldIdLst>
    <p:sldId id="256" r:id="rId2"/>
    <p:sldId id="262" r:id="rId3"/>
    <p:sldId id="263" r:id="rId4"/>
    <p:sldId id="310" r:id="rId5"/>
    <p:sldId id="311" r:id="rId6"/>
    <p:sldId id="312" r:id="rId7"/>
    <p:sldId id="313" r:id="rId8"/>
    <p:sldId id="314" r:id="rId9"/>
    <p:sldId id="315" r:id="rId10"/>
    <p:sldId id="316" r:id="rId11"/>
    <p:sldId id="317" r:id="rId12"/>
    <p:sldId id="318" r:id="rId13"/>
    <p:sldId id="319" r:id="rId14"/>
    <p:sldId id="320" r:id="rId15"/>
    <p:sldId id="321" r:id="rId16"/>
    <p:sldId id="322" r:id="rId17"/>
    <p:sldId id="323" r:id="rId18"/>
    <p:sldId id="324" r:id="rId19"/>
    <p:sldId id="325" r:id="rId20"/>
    <p:sldId id="326" r:id="rId21"/>
    <p:sldId id="327" r:id="rId22"/>
    <p:sldId id="328" r:id="rId23"/>
    <p:sldId id="329" r:id="rId24"/>
    <p:sldId id="330" r:id="rId25"/>
    <p:sldId id="331" r:id="rId26"/>
    <p:sldId id="332" r:id="rId27"/>
    <p:sldId id="333" r:id="rId28"/>
    <p:sldId id="334" r:id="rId29"/>
    <p:sldId id="335" r:id="rId30"/>
    <p:sldId id="336" r:id="rId31"/>
    <p:sldId id="337" r:id="rId32"/>
    <p:sldId id="338" r:id="rId33"/>
    <p:sldId id="339" r:id="rId34"/>
    <p:sldId id="340" r:id="rId35"/>
    <p:sldId id="341" r:id="rId36"/>
    <p:sldId id="342" r:id="rId37"/>
    <p:sldId id="343" r:id="rId38"/>
    <p:sldId id="344" r:id="rId39"/>
    <p:sldId id="345" r:id="rId40"/>
    <p:sldId id="346" r:id="rId41"/>
    <p:sldId id="347" r:id="rId42"/>
    <p:sldId id="348" r:id="rId43"/>
    <p:sldId id="349" r:id="rId44"/>
    <p:sldId id="350" r:id="rId45"/>
    <p:sldId id="351" r:id="rId46"/>
    <p:sldId id="352" r:id="rId47"/>
  </p:sldIdLst>
  <p:sldSz cx="9144000" cy="6858000" type="screen4x3"/>
  <p:notesSz cx="6858000" cy="9144000"/>
  <p:defaultTextStyle>
    <a:defPPr>
      <a:defRPr lang="en-US"/>
    </a:defPPr>
    <a:lvl1pPr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1pPr>
    <a:lvl2pPr marL="4572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2pPr>
    <a:lvl3pPr marL="9144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3pPr>
    <a:lvl4pPr marL="13716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4pPr>
    <a:lvl5pPr marL="1828800" algn="l" rtl="0" eaLnBrk="0" fontAlgn="base" hangingPunct="0">
      <a:spcBef>
        <a:spcPct val="0"/>
      </a:spcBef>
      <a:spcAft>
        <a:spcPct val="0"/>
      </a:spcAft>
      <a:defRPr sz="2400" i="1" kern="1200">
        <a:solidFill>
          <a:schemeClr val="tx1"/>
        </a:solidFill>
        <a:latin typeface="Arial" pitchFamily="34" charset="0"/>
        <a:ea typeface="MS PGothic" pitchFamily="34" charset="-128"/>
        <a:cs typeface="+mn-cs"/>
      </a:defRPr>
    </a:lvl5pPr>
    <a:lvl6pPr marL="2286000" algn="l" defTabSz="914400" rtl="0" eaLnBrk="1" latinLnBrk="0" hangingPunct="1">
      <a:defRPr sz="2400" i="1" kern="1200">
        <a:solidFill>
          <a:schemeClr val="tx1"/>
        </a:solidFill>
        <a:latin typeface="Arial" pitchFamily="34" charset="0"/>
        <a:ea typeface="MS PGothic" pitchFamily="34" charset="-128"/>
        <a:cs typeface="+mn-cs"/>
      </a:defRPr>
    </a:lvl6pPr>
    <a:lvl7pPr marL="2743200" algn="l" defTabSz="914400" rtl="0" eaLnBrk="1" latinLnBrk="0" hangingPunct="1">
      <a:defRPr sz="2400" i="1" kern="1200">
        <a:solidFill>
          <a:schemeClr val="tx1"/>
        </a:solidFill>
        <a:latin typeface="Arial" pitchFamily="34" charset="0"/>
        <a:ea typeface="MS PGothic" pitchFamily="34" charset="-128"/>
        <a:cs typeface="+mn-cs"/>
      </a:defRPr>
    </a:lvl7pPr>
    <a:lvl8pPr marL="3200400" algn="l" defTabSz="914400" rtl="0" eaLnBrk="1" latinLnBrk="0" hangingPunct="1">
      <a:defRPr sz="2400" i="1" kern="1200">
        <a:solidFill>
          <a:schemeClr val="tx1"/>
        </a:solidFill>
        <a:latin typeface="Arial" pitchFamily="34" charset="0"/>
        <a:ea typeface="MS PGothic" pitchFamily="34" charset="-128"/>
        <a:cs typeface="+mn-cs"/>
      </a:defRPr>
    </a:lvl8pPr>
    <a:lvl9pPr marL="3657600" algn="l" defTabSz="914400" rtl="0" eaLnBrk="1" latinLnBrk="0" hangingPunct="1">
      <a:defRPr sz="2400" i="1" kern="1200">
        <a:solidFill>
          <a:schemeClr val="tx1"/>
        </a:solidFill>
        <a:latin typeface="Arial" pitchFamily="34" charset="0"/>
        <a:ea typeface="MS PGothic"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CCB"/>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9" autoAdjust="0"/>
    <p:restoredTop sz="94660"/>
  </p:normalViewPr>
  <p:slideViewPr>
    <p:cSldViewPr snapToGrid="0">
      <p:cViewPr varScale="1">
        <p:scale>
          <a:sx n="116" d="100"/>
          <a:sy n="116" d="100"/>
        </p:scale>
        <p:origin x="142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246F32-9318-4FC4-9798-F2E47CC2DD28}" type="datetimeFigureOut">
              <a:rPr lang="en-US" smtClean="0"/>
              <a:t>11/02/17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DA6F9-8056-4F1A-B228-3BF1724364B7}" type="slidenum">
              <a:rPr lang="en-US" smtClean="0"/>
              <a:t>‹#›</a:t>
            </a:fld>
            <a:endParaRPr lang="en-US"/>
          </a:p>
        </p:txBody>
      </p:sp>
    </p:spTree>
    <p:extLst>
      <p:ext uri="{BB962C8B-B14F-4D97-AF65-F5344CB8AC3E}">
        <p14:creationId xmlns:p14="http://schemas.microsoft.com/office/powerpoint/2010/main" val="728787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3" y="4956175"/>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20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3" y="1014413"/>
            <a:ext cx="8226425" cy="776287"/>
          </a:xfrm>
        </p:spPr>
        <p:txBody>
          <a:bodyPr/>
          <a:lstStyle>
            <a:lvl1pPr algn="ctr">
              <a:defRPr sz="380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3216919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207143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96526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noProof="0" dirty="0" smtClean="0"/>
              <a:t>Click to edit Master title style</a:t>
            </a:r>
            <a:endParaRPr lang="en-US" noProof="0" dirty="0"/>
          </a:p>
        </p:txBody>
      </p:sp>
      <p:sp>
        <p:nvSpPr>
          <p:cNvPr id="3" name="Content Placeholder 2"/>
          <p:cNvSpPr>
            <a:spLocks noGrp="1"/>
          </p:cNvSpPr>
          <p:nvPr>
            <p:ph idx="1"/>
          </p:nvPr>
        </p:nvSpPr>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200">
                <a:latin typeface="Calibri" panose="020F0502020204030204" pitchFamily="34" charset="0"/>
                <a:cs typeface="Calibri" panose="020F0502020204030204" pitchFamily="34" charset="0"/>
              </a:defRPr>
            </a:lvl5pPr>
          </a:lstStyle>
          <a:p>
            <a:pPr lvl="0"/>
            <a:r>
              <a:rPr lang="en-US" noProof="0" dirty="0" smtClean="0"/>
              <a:t>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Tree>
    <p:extLst>
      <p:ext uri="{BB962C8B-B14F-4D97-AF65-F5344CB8AC3E}">
        <p14:creationId xmlns:p14="http://schemas.microsoft.com/office/powerpoint/2010/main" val="1825587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86901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0" y="1066800"/>
            <a:ext cx="40894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525826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90650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cs typeface="Calibri" panose="020F0502020204030204" pitchFamily="34" charset="0"/>
              </a:defRPr>
            </a:lvl1pPr>
          </a:lstStyle>
          <a:p>
            <a:r>
              <a:rPr lang="en-US" dirty="0" smtClean="0"/>
              <a:t>Click to edit Master title style</a:t>
            </a:r>
            <a:endParaRPr lang="tr-TR" dirty="0"/>
          </a:p>
        </p:txBody>
      </p:sp>
    </p:spTree>
    <p:extLst>
      <p:ext uri="{BB962C8B-B14F-4D97-AF65-F5344CB8AC3E}">
        <p14:creationId xmlns:p14="http://schemas.microsoft.com/office/powerpoint/2010/main" val="2617861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2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09963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436835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noProof="0">
              <a:latin typeface="Arial" charset="0"/>
            </a:endParaRPr>
          </a:p>
        </p:txBody>
      </p:sp>
      <p:sp>
        <p:nvSpPr>
          <p:cNvPr id="1027" name="Rectangle 2"/>
          <p:cNvSpPr>
            <a:spLocks noGrp="1" noChangeArrowheads="1"/>
          </p:cNvSpPr>
          <p:nvPr>
            <p:ph type="title"/>
          </p:nvPr>
        </p:nvSpPr>
        <p:spPr bwMode="auto">
          <a:xfrm>
            <a:off x="204788"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0"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noProof="0">
              <a:latin typeface="Arial" charset="0"/>
            </a:endParaRPr>
          </a:p>
        </p:txBody>
      </p:sp>
      <p:sp>
        <p:nvSpPr>
          <p:cNvPr id="10" name="TextBox 9"/>
          <p:cNvSpPr txBox="1"/>
          <p:nvPr/>
        </p:nvSpPr>
        <p:spPr>
          <a:xfrm>
            <a:off x="990600" y="6124575"/>
            <a:ext cx="990600" cy="276225"/>
          </a:xfrm>
          <a:prstGeom prst="rect">
            <a:avLst/>
          </a:prstGeom>
          <a:noFill/>
        </p:spPr>
        <p:txBody>
          <a:bodyPr>
            <a:spAutoFit/>
          </a:bodyPr>
          <a:lstStyle/>
          <a:p>
            <a:pPr>
              <a:defRPr/>
            </a:pPr>
            <a:r>
              <a:rPr lang="en-US" sz="1200" noProof="0" dirty="0" smtClean="0">
                <a:latin typeface="Arial" charset="0"/>
              </a:rPr>
              <a:t>Slide </a:t>
            </a:r>
            <a:fld id="{4380C059-C1E3-4168-AB6E-87E020317F4D}" type="slidenum">
              <a:rPr lang="en-US" sz="1200" noProof="0" smtClean="0">
                <a:latin typeface="Arial" charset="0"/>
              </a:rPr>
              <a:pPr>
                <a:defRPr/>
              </a:pPr>
              <a:t>‹#›</a:t>
            </a:fld>
            <a:endParaRPr lang="en-US" sz="1200" noProof="0" dirty="0">
              <a:latin typeface="Arial" charset="0"/>
            </a:endParaRPr>
          </a:p>
        </p:txBody>
      </p:sp>
    </p:spTree>
    <p:extLst>
      <p:ext uri="{BB962C8B-B14F-4D97-AF65-F5344CB8AC3E}">
        <p14:creationId xmlns:p14="http://schemas.microsoft.com/office/powerpoint/2010/main" val="2831472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000E78"/>
          </a:solidFill>
          <a:latin typeface="+mj-lt"/>
          <a:ea typeface="+mj-ea"/>
          <a:cs typeface="+mj-cs"/>
        </a:defRPr>
      </a:lvl1pPr>
      <a:lvl2pPr algn="l" rtl="0" eaLnBrk="1" fontAlgn="base" hangingPunct="1">
        <a:spcBef>
          <a:spcPct val="0"/>
        </a:spcBef>
        <a:spcAft>
          <a:spcPct val="0"/>
        </a:spcAft>
        <a:defRPr sz="3200" b="1">
          <a:solidFill>
            <a:srgbClr val="000E78"/>
          </a:solidFill>
          <a:latin typeface="Arial" charset="0"/>
          <a:ea typeface="MS PGothic" pitchFamily="34" charset="-128"/>
        </a:defRPr>
      </a:lvl2pPr>
      <a:lvl3pPr algn="l" rtl="0" eaLnBrk="1" fontAlgn="base" hangingPunct="1">
        <a:spcBef>
          <a:spcPct val="0"/>
        </a:spcBef>
        <a:spcAft>
          <a:spcPct val="0"/>
        </a:spcAft>
        <a:defRPr sz="3200" b="1">
          <a:solidFill>
            <a:srgbClr val="000E78"/>
          </a:solidFill>
          <a:latin typeface="Arial" charset="0"/>
          <a:ea typeface="MS PGothic" pitchFamily="34" charset="-128"/>
        </a:defRPr>
      </a:lvl3pPr>
      <a:lvl4pPr algn="l" rtl="0" eaLnBrk="1" fontAlgn="base" hangingPunct="1">
        <a:spcBef>
          <a:spcPct val="0"/>
        </a:spcBef>
        <a:spcAft>
          <a:spcPct val="0"/>
        </a:spcAft>
        <a:defRPr sz="3200" b="1">
          <a:solidFill>
            <a:srgbClr val="000E78"/>
          </a:solidFill>
          <a:latin typeface="Arial" charset="0"/>
          <a:ea typeface="MS PGothic" pitchFamily="34" charset="-128"/>
        </a:defRPr>
      </a:lvl4pPr>
      <a:lvl5pPr algn="l" rtl="0" eaLnBrk="1" fontAlgn="base" hangingPunct="1">
        <a:spcBef>
          <a:spcPct val="0"/>
        </a:spcBef>
        <a:spcAft>
          <a:spcPct val="0"/>
        </a:spcAft>
        <a:defRPr sz="3200" b="1">
          <a:solidFill>
            <a:srgbClr val="000E78"/>
          </a:solidFill>
          <a:latin typeface="Arial" charset="0"/>
          <a:ea typeface="MS PGothic" pitchFamily="34" charset="-128"/>
        </a:defRPr>
      </a:lvl5pPr>
      <a:lvl6pPr marL="457200" algn="l" rtl="0" eaLnBrk="1" fontAlgn="base" hangingPunct="1">
        <a:spcBef>
          <a:spcPct val="0"/>
        </a:spcBef>
        <a:spcAft>
          <a:spcPct val="0"/>
        </a:spcAft>
        <a:defRPr sz="3200" b="1">
          <a:solidFill>
            <a:srgbClr val="000E78"/>
          </a:solidFill>
          <a:latin typeface="Arial" charset="0"/>
          <a:ea typeface="MS PGothic" pitchFamily="34" charset="-128"/>
        </a:defRPr>
      </a:lvl6pPr>
      <a:lvl7pPr marL="914400" algn="l" rtl="0" eaLnBrk="1" fontAlgn="base" hangingPunct="1">
        <a:spcBef>
          <a:spcPct val="0"/>
        </a:spcBef>
        <a:spcAft>
          <a:spcPct val="0"/>
        </a:spcAft>
        <a:defRPr sz="3200" b="1">
          <a:solidFill>
            <a:srgbClr val="000E78"/>
          </a:solidFill>
          <a:latin typeface="Arial" charset="0"/>
          <a:ea typeface="MS PGothic" pitchFamily="34" charset="-128"/>
        </a:defRPr>
      </a:lvl7pPr>
      <a:lvl8pPr marL="1371600" algn="l" rtl="0" eaLnBrk="1" fontAlgn="base" hangingPunct="1">
        <a:spcBef>
          <a:spcPct val="0"/>
        </a:spcBef>
        <a:spcAft>
          <a:spcPct val="0"/>
        </a:spcAft>
        <a:defRPr sz="3200" b="1">
          <a:solidFill>
            <a:srgbClr val="000E78"/>
          </a:solidFill>
          <a:latin typeface="Arial" charset="0"/>
          <a:ea typeface="MS PGothic" pitchFamily="34" charset="-128"/>
        </a:defRPr>
      </a:lvl8pPr>
      <a:lvl9pPr marL="1828800" algn="l" rtl="0" eaLnBrk="1" fontAlgn="base" hangingPunct="1">
        <a:spcBef>
          <a:spcPct val="0"/>
        </a:spcBef>
        <a:spcAft>
          <a:spcPct val="0"/>
        </a:spcAft>
        <a:defRPr sz="3200" b="1">
          <a:solidFill>
            <a:srgbClr val="000E78"/>
          </a:solidFill>
          <a:latin typeface="Arial" charset="0"/>
          <a:ea typeface="MS PGothic" pitchFamily="34" charset="-128"/>
        </a:defRPr>
      </a:lvl9pPr>
    </p:titleStyle>
    <p:bodyStyle>
      <a:lvl1pPr marL="342900" indent="-342900" algn="l" rtl="0" eaLnBrk="1" fontAlgn="base" hangingPunct="1">
        <a:spcBef>
          <a:spcPct val="20000"/>
        </a:spcBef>
        <a:spcAft>
          <a:spcPct val="0"/>
        </a:spcAft>
        <a:buClr>
          <a:srgbClr val="C80000"/>
        </a:buClr>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defRPr sz="2800">
          <a:solidFill>
            <a:schemeClr val="tx1"/>
          </a:solidFill>
          <a:latin typeface="+mn-lt"/>
          <a:ea typeface="+mn-ea"/>
        </a:defRPr>
      </a:lvl2pPr>
      <a:lvl3pPr marL="1143000" indent="-228600" algn="l" rtl="0" eaLnBrk="1" fontAlgn="base" hangingPunct="1">
        <a:spcBef>
          <a:spcPct val="20000"/>
        </a:spcBef>
        <a:spcAft>
          <a:spcPct val="0"/>
        </a:spcAft>
        <a:buClr>
          <a:srgbClr val="000E78"/>
        </a:buClr>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IE 469 </a:t>
            </a:r>
            <a:r>
              <a:rPr lang="tr-TR" dirty="0" smtClean="0"/>
              <a:t>Fall</a:t>
            </a:r>
            <a:r>
              <a:rPr lang="tr-TR" dirty="0" smtClean="0"/>
              <a:t> </a:t>
            </a:r>
            <a:r>
              <a:rPr lang="tr-TR" dirty="0" smtClean="0"/>
              <a:t>2017</a:t>
            </a:r>
            <a:endParaRPr lang="en-US" dirty="0"/>
          </a:p>
        </p:txBody>
      </p:sp>
      <p:sp>
        <p:nvSpPr>
          <p:cNvPr id="2" name="Title 1"/>
          <p:cNvSpPr>
            <a:spLocks noGrp="1"/>
          </p:cNvSpPr>
          <p:nvPr>
            <p:ph type="ctrTitle" sz="quarter"/>
          </p:nvPr>
        </p:nvSpPr>
        <p:spPr/>
        <p:txBody>
          <a:bodyPr/>
          <a:lstStyle/>
          <a:p>
            <a:r>
              <a:rPr lang="tr-TR" dirty="0" smtClean="0"/>
              <a:t>More VBA</a:t>
            </a:r>
            <a:endParaRPr lang="en-US" dirty="0"/>
          </a:p>
        </p:txBody>
      </p:sp>
    </p:spTree>
    <p:extLst>
      <p:ext uri="{BB962C8B-B14F-4D97-AF65-F5344CB8AC3E}">
        <p14:creationId xmlns:p14="http://schemas.microsoft.com/office/powerpoint/2010/main" val="33217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Loop through Defined </a:t>
            </a:r>
            <a:r>
              <a:rPr lang="en-US" dirty="0" smtClean="0"/>
              <a:t>Range</a:t>
            </a:r>
            <a:endParaRPr lang="tr-TR" dirty="0"/>
          </a:p>
          <a:p>
            <a:r>
              <a:rPr lang="tr-TR" dirty="0" smtClean="0"/>
              <a:t>Instead of index numbers, loops can be done via collections!</a:t>
            </a:r>
          </a:p>
          <a:p>
            <a:r>
              <a:rPr lang="en-US" dirty="0"/>
              <a:t> For example, </a:t>
            </a:r>
            <a:r>
              <a:rPr lang="en-US" dirty="0" smtClean="0"/>
              <a:t>we </a:t>
            </a:r>
            <a:r>
              <a:rPr lang="en-US" dirty="0"/>
              <a:t>want to square the numbers in Range("A1:A3"). </a:t>
            </a:r>
          </a:p>
          <a:p>
            <a:endParaRPr lang="en-US" dirty="0"/>
          </a:p>
        </p:txBody>
      </p:sp>
      <p:pic>
        <p:nvPicPr>
          <p:cNvPr id="1026" name="Picture 2" descr="Loop through Defined Rang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110" y="279558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051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First, we declare two Range objects. We call the Range objects </a:t>
            </a:r>
            <a:r>
              <a:rPr lang="en-US" dirty="0" err="1"/>
              <a:t>rng</a:t>
            </a:r>
            <a:r>
              <a:rPr lang="en-US" dirty="0"/>
              <a:t> and cell</a:t>
            </a:r>
            <a:r>
              <a:rPr lang="en-US" dirty="0" smtClean="0"/>
              <a:t>.</a:t>
            </a:r>
            <a:endParaRPr lang="tr-TR" dirty="0" smtClean="0"/>
          </a:p>
          <a:p>
            <a:pPr marL="0" indent="0">
              <a:buNone/>
            </a:pPr>
            <a:r>
              <a:rPr lang="tr-TR"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endParaRPr lang="tr-TR" sz="1600" dirty="0"/>
          </a:p>
          <a:p>
            <a:r>
              <a:rPr lang="en-US" dirty="0"/>
              <a:t>We </a:t>
            </a:r>
            <a:r>
              <a:rPr lang="en-US" dirty="0" smtClean="0"/>
              <a:t>initialize </a:t>
            </a:r>
            <a:r>
              <a:rPr lang="en-US" dirty="0"/>
              <a:t>the Range object </a:t>
            </a:r>
            <a:r>
              <a:rPr lang="en-US" dirty="0" err="1"/>
              <a:t>rng</a:t>
            </a:r>
            <a:r>
              <a:rPr lang="en-US" dirty="0"/>
              <a:t> with Range("A1:A3</a:t>
            </a:r>
            <a:r>
              <a:rPr lang="en-US" dirty="0" smtClean="0"/>
              <a:t>").</a:t>
            </a:r>
            <a:endParaRPr lang="tr-TR" dirty="0" smtClean="0"/>
          </a:p>
          <a:p>
            <a:pPr marL="0" indent="0">
              <a:buNone/>
            </a:pPr>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endParaRPr lang="tr-TR" sz="1600" dirty="0"/>
          </a:p>
          <a:p>
            <a:r>
              <a:rPr lang="en-US" dirty="0" smtClean="0"/>
              <a:t>Add </a:t>
            </a:r>
            <a:r>
              <a:rPr lang="en-US" dirty="0"/>
              <a:t>the For Each Next </a:t>
            </a:r>
            <a:r>
              <a:rPr lang="en-US" dirty="0" smtClean="0"/>
              <a:t>loop.</a:t>
            </a:r>
            <a:endParaRPr lang="tr-TR" dirty="0"/>
          </a:p>
          <a:p>
            <a:pPr marL="800100" lvl="2" indent="0">
              <a:buNone/>
            </a:pPr>
            <a:r>
              <a:rPr lang="en-US" sz="1600" dirty="0" smtClean="0">
                <a:solidFill>
                  <a:srgbClr val="339CCB"/>
                </a:solidFill>
                <a:latin typeface="Courier New" panose="02070309020205020404" pitchFamily="49" charset="0"/>
              </a:rPr>
              <a:t>For</a:t>
            </a:r>
            <a:r>
              <a:rPr lang="en-US" sz="1600" dirty="0" smtClean="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Each</a:t>
            </a:r>
            <a:r>
              <a:rPr lang="en-US" sz="1600" dirty="0" smtClean="0">
                <a:solidFill>
                  <a:srgbClr val="666666"/>
                </a:solidFill>
                <a:latin typeface="Courier New" panose="02070309020205020404" pitchFamily="49" charset="0"/>
              </a:rPr>
              <a:t> cell </a:t>
            </a:r>
            <a:r>
              <a:rPr lang="en-US" sz="1600" dirty="0" smtClean="0">
                <a:solidFill>
                  <a:srgbClr val="339CCB"/>
                </a:solidFill>
                <a:latin typeface="Courier New" panose="02070309020205020404" pitchFamily="49" charset="0"/>
              </a:rPr>
              <a:t>In</a:t>
            </a:r>
            <a:r>
              <a:rPr lang="en-US"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r>
              <a:rPr lang="en-US" sz="1600" dirty="0" smtClean="0"/>
              <a:t/>
            </a:r>
            <a:br>
              <a:rPr lang="en-US" sz="1600" dirty="0" smtClean="0"/>
            </a:b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 </a:t>
            </a:r>
            <a:r>
              <a:rPr lang="en-US" sz="1600" dirty="0" err="1" smtClean="0">
                <a:solidFill>
                  <a:srgbClr val="666666"/>
                </a:solidFill>
                <a:latin typeface="Courier New" panose="02070309020205020404" pitchFamily="49" charset="0"/>
              </a:rPr>
              <a:t>cell.Value</a:t>
            </a:r>
            <a:r>
              <a:rPr lang="en-US" sz="1600" dirty="0" smtClean="0"/>
              <a:t/>
            </a:r>
            <a:br>
              <a:rPr lang="en-US" sz="1600" dirty="0" smtClean="0"/>
            </a:br>
            <a:r>
              <a:rPr lang="en-US" sz="1600" dirty="0" smtClean="0">
                <a:solidFill>
                  <a:srgbClr val="339CCB"/>
                </a:solidFill>
                <a:latin typeface="Courier New" panose="02070309020205020404" pitchFamily="49" charset="0"/>
              </a:rPr>
              <a:t>Next</a:t>
            </a:r>
            <a:r>
              <a:rPr lang="en-US" sz="1600" dirty="0" smtClean="0">
                <a:solidFill>
                  <a:srgbClr val="666666"/>
                </a:solidFill>
                <a:latin typeface="Courier New" panose="02070309020205020404" pitchFamily="49" charset="0"/>
              </a:rPr>
              <a:t> cell</a:t>
            </a:r>
            <a:endParaRPr lang="tr-TR" sz="1600" dirty="0"/>
          </a:p>
        </p:txBody>
      </p:sp>
      <p:pic>
        <p:nvPicPr>
          <p:cNvPr id="2050" name="Picture 2" descr="Loop through Defined Rang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31353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837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Loops (Cont’d)</a:t>
            </a:r>
            <a:endParaRPr lang="en-US" dirty="0"/>
          </a:p>
        </p:txBody>
      </p:sp>
      <p:sp>
        <p:nvSpPr>
          <p:cNvPr id="3" name="Content Placeholder 2"/>
          <p:cNvSpPr>
            <a:spLocks noGrp="1"/>
          </p:cNvSpPr>
          <p:nvPr>
            <p:ph idx="1"/>
          </p:nvPr>
        </p:nvSpPr>
        <p:spPr/>
        <p:txBody>
          <a:bodyPr/>
          <a:lstStyle/>
          <a:p>
            <a:r>
              <a:rPr lang="en-US" dirty="0"/>
              <a:t>If you want to check each cell in a randomly selected range, simply replace</a:t>
            </a:r>
            <a:r>
              <a:rPr lang="en-US" dirty="0" smtClean="0"/>
              <a:t>:</a:t>
            </a:r>
            <a:endParaRPr lang="tr-TR" dirty="0" smtClean="0"/>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Range("A1:A3")</a:t>
            </a:r>
          </a:p>
          <a:p>
            <a:pPr marL="0" indent="0" algn="just">
              <a:buNone/>
            </a:pPr>
            <a:r>
              <a:rPr lang="tr-TR" dirty="0">
                <a:latin typeface="Arial" panose="020B0604020202020204" pitchFamily="34" charset="0"/>
              </a:rPr>
              <a:t> </a:t>
            </a:r>
            <a:r>
              <a:rPr lang="tr-TR" dirty="0" smtClean="0">
                <a:latin typeface="Arial" panose="020B0604020202020204" pitchFamily="34" charset="0"/>
              </a:rPr>
              <a:t>   </a:t>
            </a:r>
            <a:r>
              <a:rPr lang="en-US" dirty="0" smtClean="0"/>
              <a:t>with</a:t>
            </a:r>
            <a:r>
              <a:rPr lang="en-US" dirty="0"/>
              <a:t>:</a:t>
            </a:r>
          </a:p>
          <a:p>
            <a:pPr marL="0" indent="0">
              <a:buNone/>
            </a:pPr>
            <a:r>
              <a:rPr lang="tr-TR" dirty="0" smtClean="0">
                <a:solidFill>
                  <a:srgbClr val="339CCB"/>
                </a:solidFill>
                <a:latin typeface="Courier New" panose="02070309020205020404" pitchFamily="49" charset="0"/>
                <a:cs typeface="Courier New" panose="02070309020205020404" pitchFamily="49" charset="0"/>
              </a:rPr>
              <a:t>	</a:t>
            </a:r>
            <a:r>
              <a:rPr lang="en-US" sz="1600" dirty="0" smtClean="0">
                <a:solidFill>
                  <a:srgbClr val="339CCB"/>
                </a:solidFill>
                <a:latin typeface="Courier New" panose="02070309020205020404" pitchFamily="49" charset="0"/>
                <a:cs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Selection</a:t>
            </a:r>
          </a:p>
          <a:p>
            <a:pPr marL="0" indent="0">
              <a:buNone/>
            </a:pPr>
            <a:endParaRPr lang="en-US" dirty="0"/>
          </a:p>
        </p:txBody>
      </p:sp>
      <p:pic>
        <p:nvPicPr>
          <p:cNvPr id="3074" name="Picture 2" descr="Loop through Sele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444" y="3184954"/>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oop through Selection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444" y="4449977"/>
            <a:ext cx="5753100" cy="119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539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a:t>
            </a:r>
            <a:endParaRPr lang="en-US" dirty="0"/>
          </a:p>
        </p:txBody>
      </p:sp>
      <p:sp>
        <p:nvSpPr>
          <p:cNvPr id="3" name="Content Placeholder 2"/>
          <p:cNvSpPr>
            <a:spLocks noGrp="1"/>
          </p:cNvSpPr>
          <p:nvPr>
            <p:ph idx="1"/>
          </p:nvPr>
        </p:nvSpPr>
        <p:spPr/>
        <p:txBody>
          <a:bodyPr/>
          <a:lstStyle/>
          <a:p>
            <a:r>
              <a:rPr lang="en-US" dirty="0"/>
              <a:t>Join Strings</a:t>
            </a:r>
          </a:p>
          <a:p>
            <a:pPr marL="800100" lvl="1" indent="-342900">
              <a:buFont typeface="Arial" panose="020B0604020202020204" pitchFamily="34" charset="0"/>
              <a:buChar char="•"/>
            </a:pPr>
            <a:r>
              <a:rPr lang="en-US" dirty="0"/>
              <a:t>We </a:t>
            </a:r>
            <a:r>
              <a:rPr lang="en-US" dirty="0" smtClean="0"/>
              <a:t>use </a:t>
            </a:r>
            <a:r>
              <a:rPr lang="en-US" dirty="0"/>
              <a:t>the &amp; operator to concatenate (join) strings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text1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text2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text1 = "Hi"</a:t>
            </a:r>
            <a:r>
              <a:rPr lang="en-US" sz="1600" dirty="0"/>
              <a:t/>
            </a:r>
            <a:br>
              <a:rPr lang="en-US" sz="1600" dirty="0"/>
            </a:br>
            <a:r>
              <a:rPr lang="en-US" sz="1600" dirty="0">
                <a:solidFill>
                  <a:srgbClr val="666666"/>
                </a:solidFill>
                <a:latin typeface="Courier New" panose="02070309020205020404" pitchFamily="49" charset="0"/>
              </a:rPr>
              <a:t>text2 = "Tim"</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text1 &amp; " " &amp; </a:t>
            </a:r>
            <a:r>
              <a:rPr lang="en-US" sz="1600" dirty="0" smtClean="0">
                <a:solidFill>
                  <a:srgbClr val="666666"/>
                </a:solidFill>
                <a:latin typeface="Courier New" panose="02070309020205020404" pitchFamily="49" charset="0"/>
              </a:rPr>
              <a:t>text2</a:t>
            </a: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en-US" sz="1600" dirty="0"/>
          </a:p>
        </p:txBody>
      </p:sp>
      <p:pic>
        <p:nvPicPr>
          <p:cNvPr id="4098" name="Picture 2" descr="Join Str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8257"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377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r>
              <a:rPr lang="tr-TR" dirty="0" smtClean="0"/>
              <a:t>Left, Right, Mid</a:t>
            </a:r>
          </a:p>
          <a:p>
            <a:pPr lvl="1"/>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text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666666"/>
                </a:solidFill>
                <a:latin typeface="Courier New" panose="02070309020205020404" pitchFamily="49" charset="0"/>
              </a:rPr>
              <a:t>text = "example text"</a:t>
            </a:r>
            <a:r>
              <a:rPr lang="en-US" sz="1600" dirty="0"/>
              <a:t/>
            </a:r>
            <a:br>
              <a:rPr lang="en-US" sz="1600" dirty="0"/>
            </a:b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Left(text, 4</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Right("example text", 2</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lvl="1"/>
            <a:endParaRPr lang="tr-TR" sz="1600" dirty="0">
              <a:solidFill>
                <a:srgbClr val="666666"/>
              </a:solidFill>
              <a:latin typeface="Courier New" panose="02070309020205020404" pitchFamily="49" charset="0"/>
            </a:endParaRPr>
          </a:p>
          <a:p>
            <a:pPr lvl="1"/>
            <a:endParaRPr lang="tr-TR" sz="1600" dirty="0" smtClean="0">
              <a:solidFill>
                <a:srgbClr val="666666"/>
              </a:solidFill>
              <a:latin typeface="Courier New" panose="02070309020205020404" pitchFamily="49" charset="0"/>
            </a:endParaRPr>
          </a:p>
          <a:p>
            <a:pPr lvl="1"/>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Mid("example text", 9, 2)</a:t>
            </a:r>
            <a:endParaRPr lang="en-US" sz="1600" dirty="0"/>
          </a:p>
        </p:txBody>
      </p:sp>
      <p:pic>
        <p:nvPicPr>
          <p:cNvPr id="5122" name="Picture 2" descr="Lef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7877" y="1235803"/>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R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7877" y="278129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Mi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877" y="43267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003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Strings (Cont’d)</a:t>
            </a:r>
            <a:endParaRPr lang="en-US" dirty="0"/>
          </a:p>
        </p:txBody>
      </p:sp>
      <p:sp>
        <p:nvSpPr>
          <p:cNvPr id="3" name="Content Placeholder 2"/>
          <p:cNvSpPr>
            <a:spLocks noGrp="1"/>
          </p:cNvSpPr>
          <p:nvPr>
            <p:ph idx="1"/>
          </p:nvPr>
        </p:nvSpPr>
        <p:spPr/>
        <p:txBody>
          <a:bodyPr/>
          <a:lstStyle/>
          <a:p>
            <a:pPr marL="400050">
              <a:buFont typeface="Arial" panose="020B0604020202020204" pitchFamily="34" charset="0"/>
              <a:buChar char="•"/>
            </a:pPr>
            <a:r>
              <a:rPr lang="en-US" dirty="0" smtClean="0"/>
              <a:t>To </a:t>
            </a:r>
            <a:r>
              <a:rPr lang="en-US" dirty="0"/>
              <a:t>get the length of a string, use Len</a:t>
            </a:r>
            <a:r>
              <a:rPr lang="en-US" dirty="0" smtClean="0"/>
              <a:t>.</a:t>
            </a:r>
            <a:endParaRPr lang="tr-TR" dirty="0" smtClean="0"/>
          </a:p>
          <a:p>
            <a:pPr marL="57150" indent="0">
              <a:buNone/>
            </a:pPr>
            <a:r>
              <a:rPr lang="tr-TR"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Len</a:t>
            </a:r>
            <a:r>
              <a:rPr lang="en-US" sz="1600" dirty="0">
                <a:solidFill>
                  <a:srgbClr val="666666"/>
                </a:solidFill>
                <a:latin typeface="Courier New" panose="02070309020205020404" pitchFamily="49" charset="0"/>
              </a:rPr>
              <a:t>("example text</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57150" indent="0">
              <a:buNone/>
            </a:pPr>
            <a:endParaRPr lang="tr-TR" sz="1600" dirty="0" smtClean="0"/>
          </a:p>
          <a:p>
            <a:pPr marL="57150" indent="0">
              <a:buNone/>
            </a:pPr>
            <a:endParaRPr lang="tr-TR" sz="1600" dirty="0"/>
          </a:p>
          <a:p>
            <a:pPr marL="57150" indent="0">
              <a:buNone/>
            </a:pPr>
            <a:endParaRPr lang="tr-TR" sz="1600" dirty="0" smtClean="0"/>
          </a:p>
          <a:p>
            <a:pPr marL="57150" indent="0">
              <a:buNone/>
            </a:pPr>
            <a:endParaRPr lang="tr-TR" sz="1600" dirty="0"/>
          </a:p>
          <a:p>
            <a:pPr indent="-285750"/>
            <a:r>
              <a:rPr lang="en-US" dirty="0"/>
              <a:t>To find the position of a substring in a string, use Instr</a:t>
            </a:r>
            <a:r>
              <a:rPr lang="en-US" dirty="0" smtClean="0"/>
              <a:t>.</a:t>
            </a:r>
            <a:endParaRPr lang="tr-TR" dirty="0" smtClean="0"/>
          </a:p>
          <a:p>
            <a:pPr indent="-285750"/>
            <a:endParaRPr lang="tr-TR" sz="1600" dirty="0" smtClean="0"/>
          </a:p>
          <a:p>
            <a:pPr marL="57150" indent="0">
              <a:buNone/>
            </a:pP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Instr("example text", </a:t>
            </a:r>
            <a:r>
              <a:rPr lang="en-US" sz="1600">
                <a:solidFill>
                  <a:srgbClr val="666666"/>
                </a:solidFill>
                <a:latin typeface="Courier New" panose="02070309020205020404" pitchFamily="49" charset="0"/>
              </a:rPr>
              <a:t>"</a:t>
            </a:r>
            <a:r>
              <a:rPr lang="en-US" sz="1600" smtClean="0">
                <a:solidFill>
                  <a:srgbClr val="666666"/>
                </a:solidFill>
                <a:latin typeface="Courier New" panose="02070309020205020404" pitchFamily="49" charset="0"/>
              </a:rPr>
              <a:t>a")</a:t>
            </a:r>
            <a:endParaRPr lang="en-US" sz="1600" dirty="0"/>
          </a:p>
        </p:txBody>
      </p:sp>
      <p:pic>
        <p:nvPicPr>
          <p:cNvPr id="6146" name="Picture 2" descr="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ns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649491"/>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8253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r>
              <a:rPr lang="en-US" dirty="0"/>
              <a:t>Year, Month, Day of a Date</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exampleDate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br>
              <a:rPr lang="en-US" sz="1600" dirty="0">
                <a:solidFill>
                  <a:srgbClr val="339CCB"/>
                </a:solidFill>
                <a:latin typeface="Courier New" panose="02070309020205020404" pitchFamily="49" charset="0"/>
              </a:rPr>
            </a:br>
            <a:r>
              <a:rPr lang="en-US" sz="1600" dirty="0" err="1" smtClean="0">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Year(</a:t>
            </a:r>
            <a:r>
              <a:rPr lang="en-US" sz="1600" dirty="0" err="1">
                <a:solidFill>
                  <a:srgbClr val="666666"/>
                </a:solidFill>
                <a:latin typeface="Courier New" panose="02070309020205020404" pitchFamily="49" charset="0"/>
              </a:rPr>
              <a:t>exampleDate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tr-TR" dirty="0" smtClean="0"/>
              <a:t>*</a:t>
            </a:r>
            <a:r>
              <a:rPr lang="en-US" dirty="0" smtClean="0"/>
              <a:t>Use </a:t>
            </a:r>
            <a:r>
              <a:rPr lang="en-US" dirty="0"/>
              <a:t>Month and Day to get the month and day of a date</a:t>
            </a:r>
            <a:r>
              <a:rPr lang="en-US" dirty="0" smtClean="0"/>
              <a:t>.</a:t>
            </a:r>
            <a:endParaRPr lang="tr-TR" dirty="0" smtClean="0"/>
          </a:p>
          <a:p>
            <a:pPr>
              <a:buFont typeface="Arial" panose="020B0604020202020204" pitchFamily="34" charset="0"/>
              <a:buChar char="•"/>
            </a:pPr>
            <a:r>
              <a:rPr lang="en-US" dirty="0"/>
              <a:t>Current Date and </a:t>
            </a:r>
            <a:r>
              <a:rPr lang="en-US" dirty="0" smtClean="0"/>
              <a:t>Time</a:t>
            </a:r>
            <a:endParaRPr lang="tr-TR" dirty="0" smtClean="0"/>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Now</a:t>
            </a:r>
            <a:endParaRPr lang="en-US" sz="1600" dirty="0"/>
          </a:p>
          <a:p>
            <a:pPr>
              <a:buFont typeface="Arial" panose="020B0604020202020204" pitchFamily="34" charset="0"/>
              <a:buChar char="•"/>
            </a:pPr>
            <a:endParaRPr lang="tr-TR" dirty="0" smtClean="0"/>
          </a:p>
          <a:p>
            <a:pPr marL="400050" lvl="1" indent="0"/>
            <a:endParaRPr lang="en-US" sz="1600" dirty="0"/>
          </a:p>
        </p:txBody>
      </p:sp>
      <p:pic>
        <p:nvPicPr>
          <p:cNvPr id="7170" name="Picture 2" descr="Year of a Dat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2980" y="1066800"/>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rrent Date and Ti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980" y="2657474"/>
            <a:ext cx="17049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741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err="1"/>
              <a:t>DateAdd</a:t>
            </a:r>
            <a:endParaRPr lang="tr-TR" dirty="0"/>
          </a:p>
          <a:p>
            <a:pPr marL="457200" lvl="1" indent="0"/>
            <a:r>
              <a:rPr lang="en-US" dirty="0"/>
              <a:t>To add a number of days to a date, use the </a:t>
            </a:r>
            <a:r>
              <a:rPr lang="en-US" dirty="0" err="1"/>
              <a:t>DateAdd</a:t>
            </a:r>
            <a:r>
              <a:rPr lang="en-US" dirty="0"/>
              <a:t> function. The </a:t>
            </a:r>
            <a:r>
              <a:rPr lang="en-US" dirty="0" err="1"/>
              <a:t>DateAdd</a:t>
            </a:r>
            <a:r>
              <a:rPr lang="en-US" dirty="0"/>
              <a:t> function has three arguments. Fill in "d" for the first argument to add days. Fill in 3 for the second argument to add 3 days. The third argument represents the date to which the number of days will be added.</a:t>
            </a:r>
          </a:p>
          <a:p>
            <a:pPr marL="400050" lvl="1" indent="0"/>
            <a:endParaRPr lang="tr-TR" sz="1600" dirty="0" smtClean="0">
              <a:solidFill>
                <a:srgbClr val="339CCB"/>
              </a:solidFill>
              <a:latin typeface="Courier New" panose="02070309020205020404" pitchFamily="49" charset="0"/>
            </a:endParaRPr>
          </a:p>
          <a:p>
            <a:pPr marL="400050" lvl="1" indent="0"/>
            <a:endParaRPr lang="tr-TR" sz="1600" dirty="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DateAdd</a:t>
            </a:r>
            <a:r>
              <a:rPr lang="en-US" sz="1600" dirty="0">
                <a:solidFill>
                  <a:srgbClr val="666666"/>
                </a:solidFill>
                <a:latin typeface="Courier New" panose="02070309020205020404" pitchFamily="49" charset="0"/>
              </a:rPr>
              <a:t>("d", 3,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secondDate</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8194" name="Picture 2" descr="DateAd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1775" y="3390900"/>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63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TimeValue</a:t>
            </a:r>
            <a:r>
              <a:rPr lang="en-US" dirty="0"/>
              <a:t> function converts a string to a time serial number. </a:t>
            </a:r>
            <a:endParaRPr lang="tr-TR" dirty="0" smtClean="0"/>
          </a:p>
          <a:p>
            <a:pPr marL="400050" lvl="1" indent="0"/>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TimeValue</a:t>
            </a:r>
            <a:r>
              <a:rPr lang="en-US" sz="1600" dirty="0">
                <a:solidFill>
                  <a:srgbClr val="666666"/>
                </a:solidFill>
                <a:latin typeface="Courier New" panose="02070309020205020404" pitchFamily="49" charset="0"/>
              </a:rPr>
              <a:t>("9:20:01 am</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endParaRPr lang="tr-TR" sz="1600" dirty="0" smtClean="0"/>
          </a:p>
          <a:p>
            <a:pPr marL="400050" lvl="1" indent="0"/>
            <a:endParaRPr lang="tr-TR" sz="1600" dirty="0" smtClean="0"/>
          </a:p>
          <a:p>
            <a:pPr marL="800100" lvl="1" indent="-342900">
              <a:buFont typeface="Arial" panose="020B0604020202020204" pitchFamily="34" charset="0"/>
              <a:buChar char="•"/>
            </a:pPr>
            <a:r>
              <a:rPr lang="en-US" dirty="0" smtClean="0"/>
              <a:t>The </a:t>
            </a:r>
            <a:r>
              <a:rPr lang="en-US" dirty="0"/>
              <a:t>time's serial number is a number between 0 and 1. For example, noon (halfway through the </a:t>
            </a:r>
            <a:r>
              <a:rPr lang="en-US" dirty="0" smtClean="0"/>
              <a:t>day) </a:t>
            </a:r>
            <a:r>
              <a:rPr lang="en-US" dirty="0"/>
              <a:t>is represented as 0.5</a:t>
            </a:r>
            <a:r>
              <a:rPr lang="en-US" dirty="0" smtClean="0"/>
              <a:t>.</a:t>
            </a:r>
            <a:endParaRPr lang="tr-TR" dirty="0" smtClean="0"/>
          </a:p>
          <a:p>
            <a:pPr marL="457200" lvl="1" indent="0"/>
            <a:r>
              <a:rPr lang="fr-FR" sz="1600" dirty="0">
                <a:solidFill>
                  <a:srgbClr val="339CCB"/>
                </a:solidFill>
                <a:latin typeface="Courier New" panose="02070309020205020404" pitchFamily="49" charset="0"/>
              </a:rPr>
              <a:t>Dim</a:t>
            </a:r>
            <a:r>
              <a:rPr lang="fr-FR" sz="1600" dirty="0">
                <a:solidFill>
                  <a:srgbClr val="666666"/>
                </a:solidFill>
                <a:latin typeface="Courier New" panose="02070309020205020404" pitchFamily="49" charset="0"/>
              </a:rPr>
              <a:t> y </a:t>
            </a:r>
            <a:r>
              <a:rPr lang="fr-FR" sz="1600" dirty="0">
                <a:solidFill>
                  <a:srgbClr val="339CCB"/>
                </a:solidFill>
                <a:latin typeface="Courier New" panose="02070309020205020404" pitchFamily="49" charset="0"/>
              </a:rPr>
              <a:t>As</a:t>
            </a:r>
            <a:r>
              <a:rPr lang="fr-FR" sz="1600" dirty="0">
                <a:solidFill>
                  <a:srgbClr val="666666"/>
                </a:solidFill>
                <a:latin typeface="Courier New" panose="02070309020205020404" pitchFamily="49" charset="0"/>
              </a:rPr>
              <a:t> </a:t>
            </a:r>
            <a:r>
              <a:rPr lang="fr-FR" sz="1600" dirty="0">
                <a:solidFill>
                  <a:srgbClr val="339CCB"/>
                </a:solidFill>
                <a:latin typeface="Courier New" panose="02070309020205020404" pitchFamily="49" charset="0"/>
              </a:rPr>
              <a:t>Double</a:t>
            </a:r>
            <a:r>
              <a:rPr lang="fr-FR" sz="1600" dirty="0"/>
              <a:t/>
            </a:r>
            <a:br>
              <a:rPr lang="fr-FR" sz="1600" dirty="0"/>
            </a:br>
            <a:r>
              <a:rPr lang="fr-FR" sz="1600" dirty="0">
                <a:solidFill>
                  <a:srgbClr val="666666"/>
                </a:solidFill>
                <a:latin typeface="Courier New" panose="02070309020205020404" pitchFamily="49" charset="0"/>
              </a:rPr>
              <a:t>y = </a:t>
            </a:r>
            <a:r>
              <a:rPr lang="fr-FR" sz="1600" dirty="0" err="1">
                <a:solidFill>
                  <a:srgbClr val="666666"/>
                </a:solidFill>
                <a:latin typeface="Courier New" panose="02070309020205020404" pitchFamily="49" charset="0"/>
              </a:rPr>
              <a:t>TimeValue</a:t>
            </a:r>
            <a:r>
              <a:rPr lang="fr-FR" sz="1600" dirty="0">
                <a:solidFill>
                  <a:srgbClr val="666666"/>
                </a:solidFill>
                <a:latin typeface="Courier New" panose="02070309020205020404" pitchFamily="49" charset="0"/>
              </a:rPr>
              <a:t>("09:20:01")</a:t>
            </a:r>
            <a:r>
              <a:rPr lang="fr-FR" sz="1600" dirty="0"/>
              <a:t/>
            </a:r>
            <a:br>
              <a:rPr lang="fr-FR" sz="1600" dirty="0"/>
            </a:br>
            <a:r>
              <a:rPr lang="fr-FR" sz="1600" dirty="0" err="1">
                <a:solidFill>
                  <a:srgbClr val="666666"/>
                </a:solidFill>
                <a:latin typeface="Courier New" panose="02070309020205020404" pitchFamily="49" charset="0"/>
              </a:rPr>
              <a:t>MsgBox</a:t>
            </a:r>
            <a:r>
              <a:rPr lang="fr-FR" sz="1600" dirty="0">
                <a:solidFill>
                  <a:srgbClr val="666666"/>
                </a:solidFill>
                <a:latin typeface="Courier New" panose="02070309020205020404" pitchFamily="49" charset="0"/>
              </a:rPr>
              <a:t> y</a:t>
            </a:r>
            <a:endParaRPr lang="en-US" sz="1600" dirty="0"/>
          </a:p>
        </p:txBody>
      </p:sp>
      <p:pic>
        <p:nvPicPr>
          <p:cNvPr id="9218" name="Picture 2" descr="TimeVal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315" y="1524128"/>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Time Serial Num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927" y="3715393"/>
            <a:ext cx="157162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417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 (Cont’d)</a:t>
            </a:r>
            <a:endParaRPr lang="en-US" dirty="0"/>
          </a:p>
        </p:txBody>
      </p:sp>
      <p:sp>
        <p:nvSpPr>
          <p:cNvPr id="3" name="Content Placeholder 2"/>
          <p:cNvSpPr>
            <a:spLocks noGrp="1"/>
          </p:cNvSpPr>
          <p:nvPr>
            <p:ph idx="1"/>
          </p:nvPr>
        </p:nvSpPr>
        <p:spPr/>
        <p:txBody>
          <a:bodyPr/>
          <a:lstStyle/>
          <a:p>
            <a:r>
              <a:rPr lang="en-US" dirty="0"/>
              <a:t>The </a:t>
            </a:r>
            <a:r>
              <a:rPr lang="en-US" dirty="0" err="1"/>
              <a:t>DateDiff</a:t>
            </a:r>
            <a:r>
              <a:rPr lang="en-US" dirty="0"/>
              <a:t> function in Excel VBA can be used to get the number of days between two dates</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Date</a:t>
            </a:r>
            <a:r>
              <a:rPr lang="en-US" sz="1600" dirty="0">
                <a:solidFill>
                  <a:srgbClr val="666666"/>
                </a:solidFill>
                <a:latin typeface="Courier New" panose="02070309020205020404" pitchFamily="49" charset="0"/>
              </a:rPr>
              <a:t>, n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("Jun 19, 2010")</a:t>
            </a:r>
            <a:r>
              <a:rPr lang="en-US" sz="1600" dirty="0"/>
              <a:t/>
            </a:r>
            <a:br>
              <a:rPr lang="en-US" sz="1600" dirty="0"/>
            </a:b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DateValue</a:t>
            </a:r>
            <a:r>
              <a:rPr lang="en-US" sz="1600" dirty="0">
                <a:solidFill>
                  <a:srgbClr val="666666"/>
                </a:solidFill>
                <a:latin typeface="Courier New" panose="02070309020205020404" pitchFamily="49" charset="0"/>
              </a:rPr>
              <a:t>("Jul 25, 2010")</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n = </a:t>
            </a:r>
            <a:r>
              <a:rPr lang="en-US" sz="1600" dirty="0" err="1">
                <a:solidFill>
                  <a:srgbClr val="666666"/>
                </a:solidFill>
                <a:latin typeface="Courier New" panose="02070309020205020404" pitchFamily="49" charset="0"/>
              </a:rPr>
              <a:t>DateDiff</a:t>
            </a:r>
            <a:r>
              <a:rPr lang="en-US" sz="1600" dirty="0">
                <a:solidFill>
                  <a:srgbClr val="666666"/>
                </a:solidFill>
                <a:latin typeface="Courier New" panose="02070309020205020404" pitchFamily="49" charset="0"/>
              </a:rPr>
              <a:t>("d", </a:t>
            </a:r>
            <a:r>
              <a:rPr lang="en-US" sz="1600" dirty="0" err="1">
                <a:solidFill>
                  <a:srgbClr val="666666"/>
                </a:solidFill>
                <a:latin typeface="Courier New" panose="02070309020205020404" pitchFamily="49" charset="0"/>
              </a:rPr>
              <a:t>firstDate</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secondDate</a:t>
            </a:r>
            <a:r>
              <a:rPr lang="en-US" sz="1600" dirty="0">
                <a:solidFill>
                  <a:srgbClr val="666666"/>
                </a:solidFill>
                <a:latin typeface="Courier New" panose="02070309020205020404" pitchFamily="49" charset="0"/>
              </a:rPr>
              <a:t>)</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n</a:t>
            </a:r>
            <a:endParaRPr lang="en-US" sz="1600" dirty="0"/>
          </a:p>
        </p:txBody>
      </p:sp>
      <p:pic>
        <p:nvPicPr>
          <p:cNvPr id="10242" name="Picture 2" descr="Days between two Dates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97900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324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Recall The Problem</a:t>
            </a:r>
            <a:endParaRPr lang="en-US" dirty="0"/>
          </a:p>
        </p:txBody>
      </p:sp>
      <p:pic>
        <p:nvPicPr>
          <p:cNvPr id="4" name="Picture 3"/>
          <p:cNvPicPr>
            <a:picLocks noChangeAspect="1"/>
          </p:cNvPicPr>
          <p:nvPr/>
        </p:nvPicPr>
        <p:blipFill>
          <a:blip r:embed="rId2">
            <a:alphaModFix/>
          </a:blip>
          <a:stretch>
            <a:fillRect/>
          </a:stretch>
        </p:blipFill>
        <p:spPr>
          <a:xfrm>
            <a:off x="204789" y="776416"/>
            <a:ext cx="8498856" cy="5105400"/>
          </a:xfrm>
          <a:prstGeom prst="rect">
            <a:avLst/>
          </a:prstGeom>
        </p:spPr>
      </p:pic>
    </p:spTree>
    <p:extLst>
      <p:ext uri="{BB962C8B-B14F-4D97-AF65-F5344CB8AC3E}">
        <p14:creationId xmlns:p14="http://schemas.microsoft.com/office/powerpoint/2010/main" val="738240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Date and Time</a:t>
            </a:r>
            <a:endParaRPr lang="en-US" dirty="0"/>
          </a:p>
        </p:txBody>
      </p:sp>
      <p:sp>
        <p:nvSpPr>
          <p:cNvPr id="3" name="Content Placeholder 2"/>
          <p:cNvSpPr>
            <a:spLocks noGrp="1"/>
          </p:cNvSpPr>
          <p:nvPr>
            <p:ph idx="1"/>
          </p:nvPr>
        </p:nvSpPr>
        <p:spPr/>
        <p:txBody>
          <a:bodyPr/>
          <a:lstStyle/>
          <a:p>
            <a:r>
              <a:rPr lang="tr-TR" dirty="0" smtClean="0"/>
              <a:t>Example: Delay a Macro</a:t>
            </a:r>
          </a:p>
          <a:p>
            <a:pPr marL="400050" lvl="1" indent="0"/>
            <a:r>
              <a:rPr lang="en-US" sz="1600" dirty="0">
                <a:solidFill>
                  <a:srgbClr val="339CCB"/>
                </a:solidFill>
                <a:latin typeface="Courier New" panose="02070309020205020404" pitchFamily="49" charset="0"/>
              </a:rPr>
              <a:t>Sub</a:t>
            </a:r>
            <a:r>
              <a:rPr lang="en-US" sz="1600" dirty="0">
                <a:solidFill>
                  <a:srgbClr val="666666"/>
                </a:solidFill>
                <a:latin typeface="Courier New" panose="02070309020205020404" pitchFamily="49" charset="0"/>
              </a:rPr>
              <a:t> reminder()</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"Don't forget your meeting at 14.30"</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Sub</a:t>
            </a:r>
            <a:endParaRPr lang="tr-TR" sz="1600" dirty="0" smtClean="0">
              <a:solidFill>
                <a:srgbClr val="339CCB"/>
              </a:solidFill>
              <a:latin typeface="Courier New" panose="02070309020205020404" pitchFamily="49" charset="0"/>
            </a:endParaRPr>
          </a:p>
          <a:p>
            <a:pPr>
              <a:buFont typeface="Arial" panose="020B0604020202020204" pitchFamily="34" charset="0"/>
              <a:buChar char="•"/>
            </a:pPr>
            <a:r>
              <a:rPr lang="en-US" dirty="0"/>
              <a:t>Place a command button on your worksheet and add the following code line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Application.OnTime</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TimeValue</a:t>
            </a:r>
            <a:r>
              <a:rPr lang="en-US" sz="1600" dirty="0" smtClean="0">
                <a:solidFill>
                  <a:srgbClr val="666666"/>
                </a:solidFill>
                <a:latin typeface="Courier New" panose="02070309020205020404" pitchFamily="49" charset="0"/>
              </a:rPr>
              <a:t>(</a:t>
            </a:r>
            <a:r>
              <a:rPr lang="en-US" sz="1600" dirty="0">
                <a:solidFill>
                  <a:srgbClr val="666666"/>
                </a:solidFill>
                <a:latin typeface="Courier New" panose="02070309020205020404" pitchFamily="49" charset="0"/>
              </a:rPr>
              <a:t>"</a:t>
            </a:r>
            <a:r>
              <a:rPr lang="tr-TR" sz="1600" dirty="0" smtClean="0">
                <a:solidFill>
                  <a:srgbClr val="666666"/>
                </a:solidFill>
                <a:latin typeface="Courier New" panose="02070309020205020404" pitchFamily="49" charset="0"/>
              </a:rPr>
              <a:t>2</a:t>
            </a:r>
            <a:r>
              <a:rPr lang="en-US" sz="1600" dirty="0" smtClean="0">
                <a:solidFill>
                  <a:srgbClr val="666666"/>
                </a:solidFill>
                <a:latin typeface="Courier New" panose="02070309020205020404" pitchFamily="49" charset="0"/>
              </a:rPr>
              <a:t>:00:00 </a:t>
            </a:r>
            <a:r>
              <a:rPr lang="tr-TR" sz="1600" dirty="0" smtClean="0">
                <a:solidFill>
                  <a:srgbClr val="666666"/>
                </a:solidFill>
                <a:latin typeface="Courier New" panose="02070309020205020404" pitchFamily="49" charset="0"/>
              </a:rPr>
              <a:t>p</a:t>
            </a:r>
            <a:r>
              <a:rPr lang="en-US" sz="1600" dirty="0" smtClean="0">
                <a:solidFill>
                  <a:srgbClr val="666666"/>
                </a:solidFill>
                <a:latin typeface="Courier New" panose="02070309020205020404" pitchFamily="49" charset="0"/>
              </a:rPr>
              <a:t>m</a:t>
            </a:r>
            <a:r>
              <a:rPr lang="en-US" sz="1600" dirty="0">
                <a:solidFill>
                  <a:srgbClr val="666666"/>
                </a:solidFill>
                <a:latin typeface="Courier New" panose="02070309020205020404" pitchFamily="49" charset="0"/>
              </a:rPr>
              <a:t>"), "reminder</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a:buFont typeface="Arial" panose="020B0604020202020204" pitchFamily="34" charset="0"/>
              <a:buChar char="•"/>
            </a:pPr>
            <a:r>
              <a:rPr lang="tr-TR" dirty="0" smtClean="0"/>
              <a:t>At 14:00</a:t>
            </a:r>
            <a:r>
              <a:rPr lang="en-US" dirty="0" smtClean="0"/>
              <a:t>:</a:t>
            </a:r>
            <a:endParaRPr lang="en-US" sz="2000" dirty="0"/>
          </a:p>
        </p:txBody>
      </p:sp>
      <p:pic>
        <p:nvPicPr>
          <p:cNvPr id="11266" name="Picture 2" descr="Macro executed 5 seconds la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4062" y="4161651"/>
            <a:ext cx="2352675"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732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An array is a group of variables. In Excel VBA, you can refer to a specific variable (element) of an array by using the array name and the index number</a:t>
            </a:r>
            <a:r>
              <a:rPr lang="en-US" dirty="0" smtClean="0"/>
              <a:t>.</a:t>
            </a:r>
            <a:endParaRPr lang="tr-TR" dirty="0" smtClean="0"/>
          </a:p>
          <a:p>
            <a:r>
              <a:rPr lang="en-US" dirty="0"/>
              <a:t>One-dimensional Array</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Films(1) = "Lord of the Rings"</a:t>
            </a:r>
            <a:r>
              <a:rPr lang="en-US" sz="1600" dirty="0"/>
              <a:t/>
            </a:r>
            <a:br>
              <a:rPr lang="en-US" sz="1600" dirty="0"/>
            </a:br>
            <a:r>
              <a:rPr lang="en-US" sz="1600" dirty="0">
                <a:solidFill>
                  <a:srgbClr val="666666"/>
                </a:solidFill>
                <a:latin typeface="Courier New" panose="02070309020205020404" pitchFamily="49" charset="0"/>
              </a:rPr>
              <a:t>Films(2) = "Speed"</a:t>
            </a:r>
            <a:r>
              <a:rPr lang="en-US" sz="1600" dirty="0"/>
              <a:t/>
            </a:r>
            <a:br>
              <a:rPr lang="en-US" sz="1600" dirty="0"/>
            </a:br>
            <a:r>
              <a:rPr lang="en-US" sz="1600" dirty="0">
                <a:solidFill>
                  <a:srgbClr val="666666"/>
                </a:solidFill>
                <a:latin typeface="Courier New" panose="02070309020205020404" pitchFamily="49" charset="0"/>
              </a:rPr>
              <a:t>Films(3) = "Star Wars"</a:t>
            </a:r>
            <a:r>
              <a:rPr lang="en-US" sz="1600" dirty="0"/>
              <a:t/>
            </a:r>
            <a:br>
              <a:rPr lang="en-US" sz="1600" dirty="0"/>
            </a:br>
            <a:r>
              <a:rPr lang="en-US" sz="1600" dirty="0">
                <a:solidFill>
                  <a:srgbClr val="666666"/>
                </a:solidFill>
                <a:latin typeface="Courier New" panose="02070309020205020404" pitchFamily="49" charset="0"/>
              </a:rPr>
              <a:t>Films(4) = "The Godfather"</a:t>
            </a:r>
            <a:r>
              <a:rPr lang="en-US" sz="1600" dirty="0"/>
              <a:t/>
            </a:r>
            <a:br>
              <a:rPr lang="en-US" sz="1600" dirty="0"/>
            </a:br>
            <a:r>
              <a:rPr lang="en-US" sz="1600" dirty="0">
                <a:solidFill>
                  <a:srgbClr val="666666"/>
                </a:solidFill>
                <a:latin typeface="Courier New" panose="02070309020205020404" pitchFamily="49" charset="0"/>
              </a:rPr>
              <a:t>Films(5) = "Pulp Fiction"</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a:t>
            </a:r>
            <a:endParaRPr lang="en-US" sz="1600" dirty="0"/>
          </a:p>
        </p:txBody>
      </p:sp>
      <p:pic>
        <p:nvPicPr>
          <p:cNvPr id="12290" name="Picture 2" descr="Element of a One-dimensional Array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142" y="3023414"/>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6707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tr-TR" dirty="0" smtClean="0"/>
              <a:t>Two-dimensional Array</a:t>
            </a:r>
          </a:p>
          <a:p>
            <a:endParaRPr lang="tr-TR" dirty="0" smtClean="0"/>
          </a:p>
          <a:p>
            <a:endParaRPr lang="tr-TR" dirty="0" smtClean="0"/>
          </a:p>
          <a:p>
            <a:pPr marL="400050" lvl="1" indent="0"/>
            <a:r>
              <a:rPr lang="en-US" sz="1600" dirty="0" smtClean="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Films(1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t/>
            </a:r>
            <a:br>
              <a:rPr lang="en-US" sz="1600" dirty="0"/>
            </a:br>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5</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2</a:t>
            </a:r>
            <a:r>
              <a:rPr lang="en-US" sz="1600" dirty="0"/>
              <a:t/>
            </a:r>
            <a:br>
              <a:rPr lang="en-US" sz="1600" dirty="0"/>
            </a:br>
            <a:r>
              <a:rPr lang="en-US" sz="1600" dirty="0">
                <a:solidFill>
                  <a:srgbClr val="666666"/>
                </a:solidFill>
                <a:latin typeface="Courier New" panose="02070309020205020404" pitchFamily="49" charset="0"/>
              </a:rPr>
              <a:t>        Films(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 = Cells(</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j).Value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Films(4, 2)</a:t>
            </a:r>
            <a:endParaRPr lang="en-US" sz="1600" dirty="0"/>
          </a:p>
        </p:txBody>
      </p:sp>
      <p:pic>
        <p:nvPicPr>
          <p:cNvPr id="13314" name="Picture 2" descr="Two-dimensional Arr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169" y="712574"/>
            <a:ext cx="4649831" cy="146269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Element of a Two-dimensional Array in Excel V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211709"/>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652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Arrays</a:t>
            </a:r>
            <a:endParaRPr lang="en-US" dirty="0"/>
          </a:p>
        </p:txBody>
      </p:sp>
      <p:sp>
        <p:nvSpPr>
          <p:cNvPr id="3" name="Content Placeholder 2"/>
          <p:cNvSpPr>
            <a:spLocks noGrp="1"/>
          </p:cNvSpPr>
          <p:nvPr>
            <p:ph idx="1"/>
          </p:nvPr>
        </p:nvSpPr>
        <p:spPr/>
        <p:txBody>
          <a:bodyPr/>
          <a:lstStyle/>
          <a:p>
            <a:r>
              <a:rPr lang="en-US" dirty="0"/>
              <a:t>The Array function in Excel VBA can be used to quickly and easily initialize an array. </a:t>
            </a:r>
            <a:endParaRPr lang="tr-TR" dirty="0" smtClean="0"/>
          </a:p>
          <a:p>
            <a:pPr marL="400050" lvl="1" indent="0"/>
            <a:r>
              <a:rPr lang="en-US" sz="1600" dirty="0" smtClean="0">
                <a:solidFill>
                  <a:srgbClr val="339CCB"/>
                </a:solidFill>
                <a:latin typeface="Courier New" panose="02070309020205020404" pitchFamily="49" charset="0"/>
                <a:cs typeface="Courier New" panose="02070309020205020404" pitchFamily="49" charset="0"/>
              </a:rPr>
              <a:t>Dim</a:t>
            </a:r>
            <a:r>
              <a:rPr lang="en-US" sz="1600" dirty="0">
                <a:solidFill>
                  <a:srgbClr val="666666"/>
                </a:solidFill>
                <a:latin typeface="Courier New" panose="02070309020205020404" pitchFamily="49" charset="0"/>
              </a:rPr>
              <a:t> departments </a:t>
            </a:r>
            <a:r>
              <a:rPr lang="en-US" sz="1600" dirty="0">
                <a:solidFill>
                  <a:srgbClr val="339CCB"/>
                </a:solidFill>
                <a:latin typeface="Courier New" panose="02070309020205020404" pitchFamily="49" charset="0"/>
                <a:cs typeface="Courier New" panose="02070309020205020404" pitchFamily="49" charset="0"/>
              </a:rPr>
              <a:t>As</a:t>
            </a:r>
            <a:r>
              <a:rPr lang="en-US" sz="1600" dirty="0">
                <a:solidFill>
                  <a:srgbClr val="666666"/>
                </a:solidFill>
                <a:latin typeface="Courier New" panose="02070309020205020404" pitchFamily="49" charset="0"/>
                <a:cs typeface="Courier New" panose="02070309020205020404" pitchFamily="49" charset="0"/>
              </a:rPr>
              <a:t> </a:t>
            </a:r>
            <a:r>
              <a:rPr lang="en-US" sz="1600" dirty="0">
                <a:solidFill>
                  <a:srgbClr val="339CCB"/>
                </a:solidFill>
                <a:latin typeface="Courier New" panose="02070309020205020404" pitchFamily="49" charset="0"/>
                <a:cs typeface="Courier New" panose="02070309020205020404" pitchFamily="49" charset="0"/>
              </a:rPr>
              <a:t>Variant</a:t>
            </a:r>
            <a:endParaRPr lang="en-US" sz="1600" dirty="0">
              <a:solidFill>
                <a:srgbClr val="666666"/>
              </a:solidFill>
              <a:latin typeface="Courier New" panose="02070309020205020404" pitchFamily="49" charset="0"/>
              <a:cs typeface="Courier New" panose="02070309020205020404" pitchFamily="49" charset="0"/>
            </a:endParaRPr>
          </a:p>
          <a:p>
            <a:pPr marL="400050" lvl="1" indent="0"/>
            <a:r>
              <a:rPr lang="en-US" sz="1600" dirty="0" smtClean="0">
                <a:solidFill>
                  <a:srgbClr val="666666"/>
                </a:solidFill>
                <a:latin typeface="Courier New" panose="02070309020205020404" pitchFamily="49" charset="0"/>
              </a:rPr>
              <a:t>departments </a:t>
            </a:r>
            <a:r>
              <a:rPr lang="en-US" sz="1600" dirty="0">
                <a:solidFill>
                  <a:srgbClr val="666666"/>
                </a:solidFill>
                <a:latin typeface="Courier New" panose="02070309020205020404" pitchFamily="49" charset="0"/>
              </a:rPr>
              <a:t>= Array("Sales", "Production", "Logistics")</a:t>
            </a:r>
          </a:p>
          <a:p>
            <a:pPr marL="400050" lvl="1" indent="0"/>
            <a:r>
              <a:rPr lang="en-US" sz="1600" dirty="0" err="1" smtClean="0">
                <a:solidFill>
                  <a:srgbClr val="666666"/>
                </a:solidFill>
                <a:latin typeface="Courier New" panose="02070309020205020404" pitchFamily="49" charset="0"/>
              </a:rPr>
              <a:t>MsgBox</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departments(1)</a:t>
            </a:r>
          </a:p>
          <a:p>
            <a:r>
              <a:rPr lang="en-US" dirty="0"/>
              <a:t>By default, the element's index of the array starts from 0.</a:t>
            </a:r>
          </a:p>
          <a:p>
            <a:pPr marL="800100" lvl="1" indent="-342900">
              <a:buFont typeface="Arial" panose="020B0604020202020204" pitchFamily="34" charset="0"/>
              <a:buChar char="•"/>
            </a:pPr>
            <a:r>
              <a:rPr lang="en-US" dirty="0" smtClean="0"/>
              <a:t>Add </a:t>
            </a:r>
            <a:r>
              <a:rPr lang="en-US" dirty="0"/>
              <a:t>Option Base 1 to the General Declarations section if you want the index to start from 1.</a:t>
            </a:r>
          </a:p>
          <a:p>
            <a:endParaRPr lang="en-US" dirty="0"/>
          </a:p>
        </p:txBody>
      </p:sp>
      <p:pic>
        <p:nvPicPr>
          <p:cNvPr id="14338" name="Picture 2" descr="Array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150" y="1408799"/>
            <a:ext cx="1466850" cy="1466851"/>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Add Option Bas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05" y="3904434"/>
            <a:ext cx="4572000" cy="1895476"/>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Array Function Result with Option Bas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7150" y="3930156"/>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923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r>
              <a:rPr lang="en-US" dirty="0"/>
              <a:t>The difference between a </a:t>
            </a:r>
            <a:r>
              <a:rPr lang="en-US" b="1" dirty="0"/>
              <a:t>function</a:t>
            </a:r>
            <a:r>
              <a:rPr lang="en-US" dirty="0"/>
              <a:t> and a </a:t>
            </a:r>
            <a:r>
              <a:rPr lang="en-US" b="1" dirty="0"/>
              <a:t>sub</a:t>
            </a:r>
            <a:r>
              <a:rPr lang="en-US" dirty="0"/>
              <a:t> in Excel VBA is that a function can return a value while a sub cannot. Functions and subs become very useful as program size increases</a:t>
            </a:r>
            <a:r>
              <a:rPr lang="en-US" dirty="0" smtClean="0"/>
              <a:t>.</a:t>
            </a:r>
            <a:endParaRPr lang="tr-TR" dirty="0" smtClean="0"/>
          </a:p>
          <a:p>
            <a:r>
              <a:rPr lang="en-US" dirty="0"/>
              <a:t>If you want Excel VBA to perform a task that returns a result, you can use a function. Place a function into a module (In the Visual Basic Editor, click Insert, Module). For example, the function with name Area.</a:t>
            </a:r>
          </a:p>
        </p:txBody>
      </p:sp>
    </p:spTree>
    <p:extLst>
      <p:ext uri="{BB962C8B-B14F-4D97-AF65-F5344CB8AC3E}">
        <p14:creationId xmlns:p14="http://schemas.microsoft.com/office/powerpoint/2010/main" val="1002329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Functions</a:t>
            </a:r>
            <a:endParaRPr lang="en-US" dirty="0"/>
          </a:p>
        </p:txBody>
      </p:sp>
      <p:sp>
        <p:nvSpPr>
          <p:cNvPr id="3" name="Content Placeholder 2"/>
          <p:cNvSpPr>
            <a:spLocks noGrp="1"/>
          </p:cNvSpPr>
          <p:nvPr>
            <p:ph idx="1"/>
          </p:nvPr>
        </p:nvSpPr>
        <p:spPr/>
        <p:txBody>
          <a:bodyPr/>
          <a:lstStyle/>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Area(x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y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Double</a:t>
            </a:r>
            <a:r>
              <a:rPr lang="en-US" sz="1600" dirty="0"/>
              <a:t/>
            </a:r>
            <a:br>
              <a:rPr lang="en-US" sz="1600" dirty="0"/>
            </a:br>
            <a:r>
              <a:rPr lang="en-US" sz="1600" dirty="0"/>
              <a:t/>
            </a:r>
            <a:br>
              <a:rPr lang="en-US" sz="1600" dirty="0"/>
            </a:br>
            <a:r>
              <a:rPr lang="en-US" sz="1600" dirty="0">
                <a:solidFill>
                  <a:srgbClr val="666666"/>
                </a:solidFill>
                <a:latin typeface="Courier New" panose="02070309020205020404" pitchFamily="49" charset="0"/>
              </a:rPr>
              <a:t>Area = x * y</a:t>
            </a:r>
            <a:r>
              <a:rPr lang="en-US" sz="1600" dirty="0"/>
              <a:t/>
            </a:r>
            <a:br>
              <a:rPr lang="en-US" sz="1600" dirty="0"/>
            </a:b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Function</a:t>
            </a:r>
            <a:endParaRPr lang="tr-TR" sz="1600" dirty="0" smtClean="0">
              <a:solidFill>
                <a:srgbClr val="339CCB"/>
              </a:solidFill>
              <a:latin typeface="Courier New" panose="02070309020205020404" pitchFamily="49" charset="0"/>
            </a:endParaRPr>
          </a:p>
          <a:p>
            <a:pPr>
              <a:buFont typeface="Arial" panose="020B0604020202020204" pitchFamily="34" charset="0"/>
              <a:buChar char="•"/>
            </a:pPr>
            <a:r>
              <a:rPr lang="en-US" dirty="0"/>
              <a:t>You can now refer to this function (in other words call the function) from somewhere else in your code by simply using the name of the function and giving a value for each argument</a:t>
            </a:r>
            <a:r>
              <a:rPr lang="en-US" dirty="0" smtClean="0"/>
              <a:t>.</a:t>
            </a:r>
            <a:endParaRPr lang="tr-TR" dirty="0" smtClean="0"/>
          </a:p>
          <a:p>
            <a:pPr marL="400050" lvl="1" indent="0"/>
            <a:r>
              <a:rPr lang="pl-PL" sz="1600" dirty="0">
                <a:solidFill>
                  <a:srgbClr val="339CCB"/>
                </a:solidFill>
                <a:latin typeface="Courier New" panose="02070309020205020404" pitchFamily="49" charset="0"/>
              </a:rPr>
              <a:t>Dim</a:t>
            </a:r>
            <a:r>
              <a:rPr lang="pl-PL" sz="1600" dirty="0">
                <a:solidFill>
                  <a:srgbClr val="666666"/>
                </a:solidFill>
                <a:latin typeface="Courier New" panose="02070309020205020404" pitchFamily="49" charset="0"/>
              </a:rPr>
              <a:t> z </a:t>
            </a:r>
            <a:r>
              <a:rPr lang="pl-PL" sz="1600" dirty="0">
                <a:solidFill>
                  <a:srgbClr val="339CCB"/>
                </a:solidFill>
                <a:latin typeface="Courier New" panose="02070309020205020404" pitchFamily="49" charset="0"/>
              </a:rPr>
              <a:t>As</a:t>
            </a:r>
            <a:r>
              <a:rPr lang="pl-PL" sz="1600" dirty="0">
                <a:solidFill>
                  <a:srgbClr val="666666"/>
                </a:solidFill>
                <a:latin typeface="Courier New" panose="02070309020205020404" pitchFamily="49" charset="0"/>
              </a:rPr>
              <a:t> </a:t>
            </a:r>
            <a:r>
              <a:rPr lang="pl-PL" sz="1600" dirty="0">
                <a:solidFill>
                  <a:srgbClr val="339CCB"/>
                </a:solidFill>
                <a:latin typeface="Courier New" panose="02070309020205020404" pitchFamily="49" charset="0"/>
              </a:rPr>
              <a:t>Double</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z = Area(3, 5) + 2</a:t>
            </a:r>
            <a:r>
              <a:rPr lang="pl-PL" sz="1600" dirty="0"/>
              <a:t/>
            </a:r>
            <a:br>
              <a:rPr lang="pl-PL" sz="1600" dirty="0"/>
            </a:br>
            <a:r>
              <a:rPr lang="pl-PL" sz="1600" dirty="0"/>
              <a:t/>
            </a:r>
            <a:br>
              <a:rPr lang="pl-PL" sz="1600" dirty="0"/>
            </a:br>
            <a:r>
              <a:rPr lang="pl-PL" sz="1600" dirty="0">
                <a:solidFill>
                  <a:srgbClr val="666666"/>
                </a:solidFill>
                <a:latin typeface="Courier New" panose="02070309020205020404" pitchFamily="49" charset="0"/>
              </a:rPr>
              <a:t>MsgBox z</a:t>
            </a:r>
            <a:endParaRPr lang="en-US" sz="1600" dirty="0"/>
          </a:p>
        </p:txBody>
      </p:sp>
      <p:pic>
        <p:nvPicPr>
          <p:cNvPr id="15362" name="Picture 2" descr="Excel VBA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6975" y="3740107"/>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026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User Defined Functions</a:t>
            </a:r>
            <a:endParaRPr lang="en-US" dirty="0"/>
          </a:p>
        </p:txBody>
      </p:sp>
      <p:sp>
        <p:nvSpPr>
          <p:cNvPr id="3" name="Content Placeholder 2"/>
          <p:cNvSpPr>
            <a:spLocks noGrp="1"/>
          </p:cNvSpPr>
          <p:nvPr>
            <p:ph idx="1"/>
          </p:nvPr>
        </p:nvSpPr>
        <p:spPr/>
        <p:txBody>
          <a:bodyPr/>
          <a:lstStyle/>
          <a:p>
            <a:r>
              <a:rPr lang="en-US" dirty="0"/>
              <a:t>We want to create a function called SUMEVENNUMBERS that finds the sum of the even numbers of a randomly selected range.</a:t>
            </a:r>
          </a:p>
        </p:txBody>
      </p:sp>
      <p:pic>
        <p:nvPicPr>
          <p:cNvPr id="16386" name="Picture 2" descr="User Defined 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285698"/>
            <a:ext cx="5753100" cy="1571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417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User Defined Functions</a:t>
            </a:r>
            <a:endParaRPr lang="en-US" dirty="0"/>
          </a:p>
        </p:txBody>
      </p:sp>
      <p:sp>
        <p:nvSpPr>
          <p:cNvPr id="3" name="Content Placeholder 2"/>
          <p:cNvSpPr>
            <a:spLocks noGrp="1"/>
          </p:cNvSpPr>
          <p:nvPr>
            <p:ph idx="1"/>
          </p:nvPr>
        </p:nvSpPr>
        <p:spPr/>
        <p:txBody>
          <a:bodyPr/>
          <a:lstStyle/>
          <a:p>
            <a:r>
              <a:rPr lang="en-US" dirty="0"/>
              <a:t>Open the Visual Basic Editor and click Insert, Module</a:t>
            </a:r>
            <a:r>
              <a:rPr lang="en-US" dirty="0" smtClean="0"/>
              <a:t>.</a:t>
            </a:r>
            <a:endParaRPr lang="tr-TR" dirty="0" smtClean="0"/>
          </a:p>
          <a:p>
            <a:pPr marL="400050" lvl="1" indent="0"/>
            <a:r>
              <a:rPr lang="en-US" sz="1600" dirty="0">
                <a:solidFill>
                  <a:srgbClr val="339CCB"/>
                </a:solidFill>
                <a:latin typeface="Courier New" panose="02070309020205020404" pitchFamily="49" charset="0"/>
              </a:rPr>
              <a:t>Function</a:t>
            </a:r>
            <a:r>
              <a:rPr lang="en-US" sz="1600" dirty="0">
                <a:solidFill>
                  <a:srgbClr val="666666"/>
                </a:solidFill>
                <a:latin typeface="Courier New" panose="02070309020205020404" pitchFamily="49" charset="0"/>
              </a:rPr>
              <a:t> SUMEVENNUMBERS(</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Each</a:t>
            </a:r>
            <a:r>
              <a:rPr lang="en-US" sz="1600" dirty="0">
                <a:solidFill>
                  <a:srgbClr val="666666"/>
                </a:solidFill>
                <a:latin typeface="Courier New" panose="02070309020205020404" pitchFamily="49" charset="0"/>
              </a:rPr>
              <a:t> cell </a:t>
            </a:r>
            <a:r>
              <a:rPr lang="en-US" sz="1600" dirty="0">
                <a:solidFill>
                  <a:srgbClr val="339CCB"/>
                </a:solidFill>
                <a:latin typeface="Courier New" panose="02070309020205020404" pitchFamily="49" charset="0"/>
              </a:rPr>
              <a:t>In</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339CCB"/>
                </a:solidFill>
                <a:latin typeface="Courier New" panose="02070309020205020404" pitchFamily="49" charset="0"/>
              </a:rPr>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Mod</a:t>
            </a:r>
            <a:r>
              <a:rPr lang="en-US" sz="1600" dirty="0">
                <a:solidFill>
                  <a:srgbClr val="666666"/>
                </a:solidFill>
                <a:latin typeface="Courier New" panose="02070309020205020404" pitchFamily="49" charset="0"/>
              </a:rPr>
              <a:t> 2 = 0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666666"/>
                </a:solidFill>
                <a:latin typeface="Courier New" panose="02070309020205020404" pitchFamily="49" charset="0"/>
              </a:rPr>
              <a:t>SUMEVENNUMBERS </a:t>
            </a:r>
            <a:r>
              <a:rPr lang="en-US" sz="1600" dirty="0">
                <a:solidFill>
                  <a:srgbClr val="666666"/>
                </a:solidFill>
                <a:latin typeface="Courier New" panose="02070309020205020404" pitchFamily="49" charset="0"/>
              </a:rPr>
              <a:t>= SUMEVENNUMBERS + </a:t>
            </a:r>
            <a:r>
              <a:rPr lang="en-US" sz="1600" dirty="0" err="1">
                <a:solidFill>
                  <a:srgbClr val="666666"/>
                </a:solidFill>
                <a:latin typeface="Courier New" panose="02070309020205020404" pitchFamily="49" charset="0"/>
              </a:rPr>
              <a:t>cell.Value</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r>
              <a:rPr lang="en-US" sz="1600" dirty="0"/>
              <a:t/>
            </a:r>
            <a:br>
              <a:rPr lang="en-US" sz="1600" dirty="0"/>
            </a:br>
            <a:r>
              <a:rPr lang="en-US" sz="1600" dirty="0" smtClean="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cell</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Function</a:t>
            </a:r>
            <a:endParaRPr lang="en-US" sz="1600" dirty="0"/>
          </a:p>
        </p:txBody>
      </p:sp>
      <p:pic>
        <p:nvPicPr>
          <p:cNvPr id="17410" name="Picture 2" descr="User Defined Function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777777"/>
            <a:ext cx="5753100" cy="180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965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Events are actions performed by users which trigger Excel VBA to execute code</a:t>
            </a:r>
            <a:r>
              <a:rPr lang="en-US" dirty="0" smtClean="0"/>
              <a:t>.</a:t>
            </a:r>
            <a:endParaRPr lang="tr-TR" dirty="0" smtClean="0"/>
          </a:p>
          <a:p>
            <a:r>
              <a:rPr lang="en-US" dirty="0"/>
              <a:t>Workbook Open </a:t>
            </a:r>
            <a:r>
              <a:rPr lang="en-US" dirty="0" smtClean="0"/>
              <a:t>Event</a:t>
            </a:r>
            <a:endParaRPr lang="tr-TR" dirty="0" smtClean="0"/>
          </a:p>
          <a:p>
            <a:pPr marL="800100" lvl="1" indent="-342900">
              <a:buFont typeface="Arial" panose="020B0604020202020204" pitchFamily="34" charset="0"/>
              <a:buChar char="•"/>
            </a:pPr>
            <a:r>
              <a:rPr lang="en-US" dirty="0"/>
              <a:t>Code added to the Workbook Open Event will be executed by Excel VBA when you open the workbook.</a:t>
            </a:r>
          </a:p>
          <a:p>
            <a:pPr marL="800100" lvl="1" indent="-342900">
              <a:buFont typeface="Arial" panose="020B0604020202020204" pitchFamily="34" charset="0"/>
              <a:buChar char="•"/>
            </a:pPr>
            <a:r>
              <a:rPr lang="en-US" dirty="0" smtClean="0"/>
              <a:t>Double </a:t>
            </a:r>
            <a:r>
              <a:rPr lang="en-US" dirty="0"/>
              <a:t>click on This Workbook in the Project Explorer.</a:t>
            </a:r>
          </a:p>
          <a:p>
            <a:pPr marL="800100" lvl="1" indent="-342900">
              <a:buFont typeface="Arial" panose="020B0604020202020204" pitchFamily="34" charset="0"/>
              <a:buChar char="•"/>
            </a:pPr>
            <a:r>
              <a:rPr lang="en-US" dirty="0" smtClean="0"/>
              <a:t>Choose </a:t>
            </a:r>
            <a:r>
              <a:rPr lang="en-US" dirty="0"/>
              <a:t>Workbook from the left drop-down list. Choose Open from the right drop-down list</a:t>
            </a:r>
            <a:r>
              <a:rPr lang="en-US" dirty="0" smtClean="0"/>
              <a:t>.</a:t>
            </a:r>
            <a:endParaRPr lang="tr-TR" dirty="0" smtClean="0"/>
          </a:p>
          <a:p>
            <a:pPr marL="800100" lvl="1" indent="-342900">
              <a:buFont typeface="Arial" panose="020B0604020202020204" pitchFamily="34" charset="0"/>
              <a:buChar char="•"/>
            </a:pPr>
            <a:endParaRPr lang="en-US" dirty="0"/>
          </a:p>
          <a:p>
            <a:endParaRPr lang="en-US" dirty="0"/>
          </a:p>
        </p:txBody>
      </p:sp>
      <p:pic>
        <p:nvPicPr>
          <p:cNvPr id="18434" name="Picture 2" descr="Workbook Open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3" y="3717944"/>
            <a:ext cx="4801458" cy="2273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061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Add the following code line to the Workbook Open Event</a:t>
            </a:r>
            <a:r>
              <a:rPr lang="en-US" dirty="0" smtClean="0"/>
              <a:t>:</a:t>
            </a:r>
            <a:endParaRPr lang="tr-TR" dirty="0" smtClean="0"/>
          </a:p>
          <a:p>
            <a:pPr marL="857250" lvl="2" indent="0">
              <a:buNone/>
            </a:pP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"Good </a:t>
            </a:r>
            <a:r>
              <a:rPr lang="en-US" sz="1600" dirty="0" smtClean="0">
                <a:solidFill>
                  <a:srgbClr val="666666"/>
                </a:solidFill>
                <a:latin typeface="Courier New" panose="02070309020205020404" pitchFamily="49" charset="0"/>
              </a:rPr>
              <a:t>Morning«</a:t>
            </a:r>
            <a:endParaRPr lang="tr-TR" sz="1600" dirty="0" smtClean="0">
              <a:solidFill>
                <a:srgbClr val="666666"/>
              </a:solidFill>
              <a:latin typeface="Courier New" panose="02070309020205020404" pitchFamily="49" charset="0"/>
            </a:endParaRPr>
          </a:p>
          <a:p>
            <a:pPr marL="800100" lvl="1" indent="-342900">
              <a:buFont typeface="Arial" panose="020B0604020202020204" pitchFamily="34" charset="0"/>
              <a:buChar char="•"/>
            </a:pPr>
            <a:r>
              <a:rPr lang="en-US" dirty="0"/>
              <a:t>Save, close and reopen the Excel file</a:t>
            </a:r>
            <a:r>
              <a:rPr lang="en-US" dirty="0" smtClean="0"/>
              <a:t>.</a:t>
            </a:r>
            <a:endParaRPr lang="tr-TR"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endParaRPr lang="tr-TR" sz="1800" dirty="0" smtClean="0"/>
          </a:p>
          <a:p>
            <a:pPr marL="800100" lvl="1" indent="-342900">
              <a:buFont typeface="Arial" panose="020B0604020202020204" pitchFamily="34" charset="0"/>
              <a:buChar char="•"/>
            </a:pPr>
            <a:endParaRPr lang="tr-TR" sz="1800" dirty="0"/>
          </a:p>
          <a:p>
            <a:pPr marL="800100" lvl="1" indent="-342900">
              <a:buFont typeface="Arial" panose="020B0604020202020204" pitchFamily="34" charset="0"/>
              <a:buChar char="•"/>
            </a:pPr>
            <a:r>
              <a:rPr lang="tr-TR" sz="1800" dirty="0" smtClean="0"/>
              <a:t>Useful to display splash screens or MOTDs.</a:t>
            </a:r>
            <a:endParaRPr lang="en-US" sz="1800" dirty="0"/>
          </a:p>
        </p:txBody>
      </p:sp>
      <p:pic>
        <p:nvPicPr>
          <p:cNvPr id="19458" name="Picture 2" descr="Workbook Open Event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7759" y="2496193"/>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147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Problem</a:t>
            </a:r>
            <a:endParaRPr lang="en-US" dirty="0"/>
          </a:p>
        </p:txBody>
      </p:sp>
      <p:sp>
        <p:nvSpPr>
          <p:cNvPr id="3" name="Content Placeholder 2"/>
          <p:cNvSpPr>
            <a:spLocks noGrp="1"/>
          </p:cNvSpPr>
          <p:nvPr>
            <p:ph idx="1"/>
          </p:nvPr>
        </p:nvSpPr>
        <p:spPr/>
        <p:txBody>
          <a:bodyPr/>
          <a:lstStyle/>
          <a:p>
            <a:r>
              <a:rPr lang="en-US" sz="2400" dirty="0" smtClean="0"/>
              <a:t>We </a:t>
            </a:r>
            <a:r>
              <a:rPr lang="en-US" sz="2400" dirty="0"/>
              <a:t>have data spanning 3 columns and 13 rows (C6:F18).</a:t>
            </a:r>
          </a:p>
          <a:p>
            <a:pPr marL="685800" lvl="1" indent="-342900">
              <a:buFont typeface="Arial" panose="020B0604020202020204" pitchFamily="34" charset="0"/>
              <a:buChar char="•"/>
            </a:pPr>
            <a:r>
              <a:rPr lang="en-US" sz="1800" dirty="0" smtClean="0"/>
              <a:t>Data </a:t>
            </a:r>
            <a:r>
              <a:rPr lang="en-US" sz="1800" dirty="0"/>
              <a:t>should be stored in the given range in order to use it for other </a:t>
            </a:r>
            <a:r>
              <a:rPr lang="en-US" sz="1800" dirty="0" smtClean="0"/>
              <a:t>application.</a:t>
            </a:r>
            <a:endParaRPr lang="tr-TR" sz="1800" dirty="0" smtClean="0"/>
          </a:p>
          <a:p>
            <a:pPr marL="685800" lvl="1" indent="-342900">
              <a:buFont typeface="Arial" panose="020B0604020202020204" pitchFamily="34" charset="0"/>
              <a:buChar char="•"/>
            </a:pPr>
            <a:r>
              <a:rPr lang="en-US" sz="1800" dirty="0" smtClean="0"/>
              <a:t>Unfortunately</a:t>
            </a:r>
            <a:r>
              <a:rPr lang="en-US" sz="1800" dirty="0"/>
              <a:t>, there are some errors in the data entry process, so some of the rows are </a:t>
            </a:r>
            <a:r>
              <a:rPr lang="en-US" sz="1800" dirty="0" smtClean="0"/>
              <a:t>shifted</a:t>
            </a:r>
            <a:r>
              <a:rPr lang="tr-TR" sz="1800" dirty="0" smtClean="0"/>
              <a:t> </a:t>
            </a:r>
            <a:r>
              <a:rPr lang="en-US" sz="1800" dirty="0" smtClean="0"/>
              <a:t>to </a:t>
            </a:r>
            <a:r>
              <a:rPr lang="en-US" sz="1800" dirty="0"/>
              <a:t>the right by one column.</a:t>
            </a:r>
          </a:p>
          <a:p>
            <a:r>
              <a:rPr lang="en-US" sz="2400" dirty="0" smtClean="0"/>
              <a:t>Our </a:t>
            </a:r>
            <a:r>
              <a:rPr lang="en-US" sz="2400" dirty="0"/>
              <a:t>job is to correct all these mistakes:</a:t>
            </a:r>
          </a:p>
          <a:p>
            <a:pPr marL="685800" lvl="1" indent="-342900">
              <a:buFont typeface="Arial" panose="020B0604020202020204" pitchFamily="34" charset="0"/>
              <a:buChar char="•"/>
            </a:pPr>
            <a:r>
              <a:rPr lang="en-US" sz="1800" dirty="0" smtClean="0"/>
              <a:t>First</a:t>
            </a:r>
            <a:r>
              <a:rPr lang="en-US" sz="1800" dirty="0"/>
              <a:t>, record a simple macro that correct a speciﬁc row (say Row 8</a:t>
            </a:r>
            <a:r>
              <a:rPr lang="en-US" sz="1800" dirty="0" smtClean="0"/>
              <a:t>).</a:t>
            </a:r>
            <a:endParaRPr lang="tr-TR" sz="1800" dirty="0" smtClean="0"/>
          </a:p>
          <a:p>
            <a:pPr marL="685800" lvl="1" indent="-342900">
              <a:buFont typeface="Arial" panose="020B0604020202020204" pitchFamily="34" charset="0"/>
              <a:buChar char="•"/>
            </a:pPr>
            <a:r>
              <a:rPr lang="en-US" sz="1800" b="1" dirty="0" smtClean="0"/>
              <a:t>Then</a:t>
            </a:r>
            <a:r>
              <a:rPr lang="en-US" sz="1800" b="1" dirty="0"/>
              <a:t>, tweak it to make correction in any given </a:t>
            </a:r>
            <a:r>
              <a:rPr lang="en-US" sz="1800" b="1" dirty="0" smtClean="0"/>
              <a:t>row.</a:t>
            </a:r>
            <a:endParaRPr lang="tr-TR" sz="1800" b="1" dirty="0" smtClean="0"/>
          </a:p>
          <a:p>
            <a:pPr marL="685800" lvl="1" indent="-342900">
              <a:buFont typeface="Arial" panose="020B0604020202020204" pitchFamily="34" charset="0"/>
              <a:buChar char="•"/>
            </a:pPr>
            <a:r>
              <a:rPr lang="en-US" sz="1800" b="1" dirty="0" smtClean="0"/>
              <a:t>Finally</a:t>
            </a:r>
            <a:r>
              <a:rPr lang="en-US" sz="1800" b="1" dirty="0"/>
              <a:t>, we let the code check any mistake and correct it.</a:t>
            </a:r>
          </a:p>
          <a:p>
            <a:endParaRPr lang="en-US" dirty="0" smtClean="0"/>
          </a:p>
          <a:p>
            <a:endParaRPr lang="en-US" dirty="0"/>
          </a:p>
        </p:txBody>
      </p:sp>
    </p:spTree>
    <p:extLst>
      <p:ext uri="{BB962C8B-B14F-4D97-AF65-F5344CB8AC3E}">
        <p14:creationId xmlns:p14="http://schemas.microsoft.com/office/powerpoint/2010/main" val="2992692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Worksheet Change Event</a:t>
            </a:r>
          </a:p>
          <a:p>
            <a:pPr marL="800100" lvl="1" indent="-342900">
              <a:buFont typeface="Arial" panose="020B0604020202020204" pitchFamily="34" charset="0"/>
              <a:buChar char="•"/>
            </a:pPr>
            <a:r>
              <a:rPr lang="en-US" dirty="0"/>
              <a:t>Code added to the Worksheet Change Event will be executed by Excel VBA when you change a cell on a worksheet</a:t>
            </a:r>
            <a:r>
              <a:rPr lang="en-US" dirty="0" smtClean="0"/>
              <a:t>.</a:t>
            </a:r>
            <a:endParaRPr lang="tr-TR" dirty="0" smtClean="0"/>
          </a:p>
          <a:p>
            <a:pPr marL="800100" lvl="1" indent="-342900">
              <a:buFont typeface="Arial" panose="020B0604020202020204" pitchFamily="34" charset="0"/>
              <a:buChar char="•"/>
            </a:pPr>
            <a:r>
              <a:rPr lang="en-US" dirty="0"/>
              <a:t>Double click on a sheet (for example Sheet1) in the Project Explorer.</a:t>
            </a:r>
          </a:p>
          <a:p>
            <a:pPr marL="800100" lvl="1" indent="-342900">
              <a:buFont typeface="Arial" panose="020B0604020202020204" pitchFamily="34" charset="0"/>
              <a:buChar char="•"/>
            </a:pPr>
            <a:r>
              <a:rPr lang="en-US" dirty="0" smtClean="0"/>
              <a:t>Choose </a:t>
            </a:r>
            <a:r>
              <a:rPr lang="en-US" dirty="0"/>
              <a:t>Worksheet from the left drop-down list. Choose Change from the right drop-down list.</a:t>
            </a:r>
          </a:p>
          <a:p>
            <a:pPr marL="800100" lvl="1" indent="-342900">
              <a:buFont typeface="Arial" panose="020B0604020202020204" pitchFamily="34" charset="0"/>
              <a:buChar char="•"/>
            </a:pPr>
            <a:endParaRPr lang="en-US" dirty="0"/>
          </a:p>
        </p:txBody>
      </p:sp>
      <p:pic>
        <p:nvPicPr>
          <p:cNvPr id="20482" name="Picture 2" descr="Worksheet Change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202759"/>
            <a:ext cx="5753100" cy="2724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980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marL="800100" lvl="1" indent="-342900">
              <a:buFont typeface="Arial" panose="020B0604020202020204" pitchFamily="34" charset="0"/>
              <a:buChar char="•"/>
            </a:pPr>
            <a:r>
              <a:rPr lang="en-US" dirty="0"/>
              <a:t>The Worksheet Change Event listens to all changes on Sheet1. </a:t>
            </a:r>
            <a:endParaRPr lang="tr-TR" dirty="0" smtClean="0"/>
          </a:p>
          <a:p>
            <a:pPr marL="800100" lvl="1" indent="-342900">
              <a:buFont typeface="Arial" panose="020B0604020202020204" pitchFamily="34" charset="0"/>
              <a:buChar char="•"/>
            </a:pPr>
            <a:r>
              <a:rPr lang="en-US" dirty="0" smtClean="0"/>
              <a:t>We </a:t>
            </a:r>
            <a:r>
              <a:rPr lang="en-US" dirty="0"/>
              <a:t>only want Excel VBA to do something if something changes in cell B2. </a:t>
            </a:r>
            <a:endParaRPr lang="tr-TR" dirty="0" smtClean="0"/>
          </a:p>
          <a:p>
            <a:pPr marL="800100" lvl="1" indent="-342900">
              <a:buFont typeface="Arial" panose="020B0604020202020204" pitchFamily="34" charset="0"/>
              <a:buChar char="•"/>
            </a:pPr>
            <a:r>
              <a:rPr lang="en-US" dirty="0" smtClean="0"/>
              <a:t>To </a:t>
            </a:r>
            <a:r>
              <a:rPr lang="en-US" dirty="0"/>
              <a:t>achieve this, add the following code lines</a:t>
            </a:r>
            <a:r>
              <a:rPr lang="en-US" dirty="0" smtClean="0"/>
              <a:t>:</a:t>
            </a:r>
            <a:endParaRPr lang="tr-TR" dirty="0" smtClean="0"/>
          </a:p>
          <a:p>
            <a:pPr marL="857250" lvl="2"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Target.Address</a:t>
            </a:r>
            <a:r>
              <a:rPr lang="en-US" sz="1600" dirty="0">
                <a:solidFill>
                  <a:srgbClr val="666666"/>
                </a:solidFill>
                <a:latin typeface="Courier New" panose="02070309020205020404" pitchFamily="49" charset="0"/>
              </a:rPr>
              <a:t> = "$B$2" </a:t>
            </a:r>
            <a:r>
              <a:rPr lang="en-US" sz="1600" dirty="0">
                <a:solidFill>
                  <a:srgbClr val="339CCB"/>
                </a:solidFill>
                <a:latin typeface="Courier New" panose="02070309020205020404" pitchFamily="49" charset="0"/>
              </a:rPr>
              <a:t>Then</a:t>
            </a:r>
            <a:r>
              <a:rPr lang="en-US" sz="1600" dirty="0"/>
              <a:t/>
            </a:r>
            <a:br>
              <a:rPr lang="en-US" sz="1600" dirty="0"/>
            </a:br>
            <a:r>
              <a:rPr lang="tr-TR" sz="1600" dirty="0" smtClean="0"/>
              <a:t>		</a:t>
            </a:r>
            <a:r>
              <a:rPr lang="en-US" sz="1600" dirty="0" smtClean="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Target.Value</a:t>
            </a:r>
            <a:r>
              <a:rPr lang="en-US" sz="1600" dirty="0">
                <a:solidFill>
                  <a:srgbClr val="666666"/>
                </a:solidFill>
                <a:latin typeface="Courier New" panose="02070309020205020404" pitchFamily="49" charset="0"/>
              </a:rPr>
              <a:t> &gt; 80 </a:t>
            </a:r>
            <a:r>
              <a:rPr lang="en-US" sz="1600" dirty="0">
                <a:solidFill>
                  <a:srgbClr val="339CCB"/>
                </a:solidFill>
                <a:latin typeface="Courier New" panose="02070309020205020404" pitchFamily="49" charset="0"/>
              </a:rPr>
              <a:t>Then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MsgBox</a:t>
            </a:r>
            <a:r>
              <a:rPr lang="en-US" sz="1600" dirty="0">
                <a:solidFill>
                  <a:srgbClr val="666666"/>
                </a:solidFill>
                <a:latin typeface="Courier New" panose="02070309020205020404" pitchFamily="49" charset="0"/>
              </a:rPr>
              <a:t> "Goal Completed"</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en-US" sz="1600" dirty="0"/>
          </a:p>
        </p:txBody>
      </p:sp>
      <p:pic>
        <p:nvPicPr>
          <p:cNvPr id="21506" name="Picture 2" descr="Enter a Number Greater Than 8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709" y="3529012"/>
            <a:ext cx="57531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Workbook Change Event Res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7260" y="3390898"/>
            <a:ext cx="1466850" cy="1466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5781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r>
              <a:rPr lang="en-US" dirty="0"/>
              <a:t>Code added to the Worksheet </a:t>
            </a:r>
            <a:r>
              <a:rPr lang="en-US" dirty="0" err="1"/>
              <a:t>BeforeDoubleClick</a:t>
            </a:r>
            <a:r>
              <a:rPr lang="en-US" dirty="0"/>
              <a:t> Event will be executed by Excel VBA when you double click a cell on a worksheet</a:t>
            </a:r>
            <a:r>
              <a:rPr lang="en-US" dirty="0" smtClean="0"/>
              <a:t>.</a:t>
            </a:r>
            <a:endParaRPr lang="tr-TR" dirty="0" smtClean="0"/>
          </a:p>
          <a:p>
            <a:pPr marL="800100" lvl="1" indent="-342900">
              <a:buFont typeface="Arial" panose="020B0604020202020204" pitchFamily="34" charset="0"/>
              <a:buChar char="•"/>
            </a:pPr>
            <a:r>
              <a:rPr lang="en-US" dirty="0"/>
              <a:t>Double click on a sheet (for example Sheet1) in the Project Explorer.</a:t>
            </a:r>
          </a:p>
          <a:p>
            <a:pPr marL="800100" lvl="1" indent="-342900">
              <a:buFont typeface="Arial" panose="020B0604020202020204" pitchFamily="34" charset="0"/>
              <a:buChar char="•"/>
            </a:pPr>
            <a:r>
              <a:rPr lang="en-US" dirty="0" smtClean="0"/>
              <a:t>Choose </a:t>
            </a:r>
            <a:r>
              <a:rPr lang="en-US" dirty="0"/>
              <a:t>Worksheet from the left drop-down list. Choose </a:t>
            </a:r>
            <a:r>
              <a:rPr lang="en-US" dirty="0" err="1"/>
              <a:t>BeforeDoubleClick</a:t>
            </a:r>
            <a:r>
              <a:rPr lang="en-US" dirty="0"/>
              <a:t> from the right drop-down list.</a:t>
            </a:r>
          </a:p>
          <a:p>
            <a:endParaRPr lang="en-US" dirty="0"/>
          </a:p>
        </p:txBody>
      </p:sp>
      <p:pic>
        <p:nvPicPr>
          <p:cNvPr id="22530" name="Picture 2" descr="Worksheet BeforeDoubleClick Event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278" y="3268490"/>
            <a:ext cx="5330825" cy="268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460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Events</a:t>
            </a:r>
            <a:endParaRPr lang="en-US" dirty="0"/>
          </a:p>
        </p:txBody>
      </p:sp>
      <p:sp>
        <p:nvSpPr>
          <p:cNvPr id="3" name="Content Placeholder 2"/>
          <p:cNvSpPr>
            <a:spLocks noGrp="1"/>
          </p:cNvSpPr>
          <p:nvPr>
            <p:ph idx="1"/>
          </p:nvPr>
        </p:nvSpPr>
        <p:spPr/>
        <p:txBody>
          <a:bodyPr/>
          <a:lstStyle/>
          <a:p>
            <a:pPr algn="just"/>
            <a:r>
              <a:rPr lang="en-US" dirty="0"/>
              <a:t>The code line below colors the active cell red.</a:t>
            </a:r>
          </a:p>
          <a:p>
            <a:pPr marL="400050" lvl="1" indent="0"/>
            <a:r>
              <a:rPr lang="en-US" sz="1600" dirty="0" err="1">
                <a:solidFill>
                  <a:srgbClr val="666666"/>
                </a:solidFill>
                <a:latin typeface="Courier New" panose="02070309020205020404" pitchFamily="49" charset="0"/>
              </a:rPr>
              <a:t>Target.Font.Color</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vbRed</a:t>
            </a:r>
            <a:endParaRPr lang="en-US" sz="1600" dirty="0">
              <a:solidFill>
                <a:srgbClr val="666666"/>
              </a:solidFill>
              <a:latin typeface="Courier New" panose="02070309020205020404" pitchFamily="49" charset="0"/>
            </a:endParaRPr>
          </a:p>
          <a:p>
            <a:pPr algn="just"/>
            <a:r>
              <a:rPr lang="en-US" dirty="0" smtClean="0"/>
              <a:t>Set </a:t>
            </a:r>
            <a:r>
              <a:rPr lang="en-US" dirty="0"/>
              <a:t>the Cancel argument to true if you don't want the default double click action (cell edit mode) to occur.</a:t>
            </a:r>
          </a:p>
          <a:p>
            <a:pPr marL="400050" lvl="1" indent="0"/>
            <a:r>
              <a:rPr lang="en-US" sz="1600" dirty="0">
                <a:solidFill>
                  <a:srgbClr val="666666"/>
                </a:solidFill>
                <a:latin typeface="Courier New" panose="02070309020205020404" pitchFamily="49" charset="0"/>
              </a:rPr>
              <a:t>Cancel = </a:t>
            </a:r>
            <a:r>
              <a:rPr lang="en-US" sz="1600" dirty="0">
                <a:solidFill>
                  <a:srgbClr val="339CCB"/>
                </a:solidFill>
                <a:latin typeface="inherit"/>
              </a:rPr>
              <a:t>True</a:t>
            </a:r>
            <a:endParaRPr lang="en-US" sz="1600" dirty="0">
              <a:solidFill>
                <a:srgbClr val="666666"/>
              </a:solidFill>
              <a:latin typeface="Courier New" panose="02070309020205020404" pitchFamily="49" charset="0"/>
            </a:endParaRPr>
          </a:p>
          <a:p>
            <a:endParaRPr lang="en-US" b="1" dirty="0"/>
          </a:p>
        </p:txBody>
      </p:sp>
      <p:pic>
        <p:nvPicPr>
          <p:cNvPr id="23554" name="Picture 2" descr="Worksheet BeforeDoubleClick Event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5477" y="3130078"/>
            <a:ext cx="5753100" cy="252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08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a:t> The application object gives access to a lot of Excel related options.</a:t>
            </a:r>
            <a:endParaRPr lang="tr-TR" dirty="0" smtClean="0"/>
          </a:p>
          <a:p>
            <a:r>
              <a:rPr lang="en-US" dirty="0" err="1" smtClean="0"/>
              <a:t>WorksheetFunction</a:t>
            </a:r>
            <a:endParaRPr lang="tr-TR" dirty="0" smtClean="0"/>
          </a:p>
          <a:p>
            <a:pPr marL="800100" lvl="1" indent="-342900">
              <a:buFont typeface="Arial" panose="020B0604020202020204" pitchFamily="34" charset="0"/>
              <a:buChar char="•"/>
            </a:pPr>
            <a:r>
              <a:rPr lang="en-US" dirty="0"/>
              <a:t>You can use the </a:t>
            </a:r>
            <a:r>
              <a:rPr lang="en-US" dirty="0" err="1"/>
              <a:t>WorksheetFunction</a:t>
            </a:r>
            <a:r>
              <a:rPr lang="en-US" dirty="0"/>
              <a:t> property in Excel VBA to access Excel functions</a:t>
            </a:r>
            <a:r>
              <a:rPr lang="en-US" dirty="0" smtClean="0"/>
              <a:t>.</a:t>
            </a:r>
            <a:endParaRPr lang="tr-TR" dirty="0" smtClean="0"/>
          </a:p>
          <a:p>
            <a:pPr marL="457200" lvl="1" indent="0"/>
            <a:r>
              <a:rPr lang="tr-TR" sz="1600" dirty="0" smtClean="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("A3").Value = </a:t>
            </a:r>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Application.WorksheetFunction.Average</a:t>
            </a:r>
            <a:r>
              <a:rPr lang="en-US" sz="1600" dirty="0" smtClean="0">
                <a:solidFill>
                  <a:srgbClr val="666666"/>
                </a:solidFill>
                <a:latin typeface="Courier New" panose="02070309020205020404" pitchFamily="49" charset="0"/>
              </a:rPr>
              <a:t>(Range</a:t>
            </a:r>
            <a:r>
              <a:rPr lang="en-US" sz="1600" dirty="0">
                <a:solidFill>
                  <a:srgbClr val="666666"/>
                </a:solidFill>
                <a:latin typeface="Courier New" panose="02070309020205020404" pitchFamily="49" charset="0"/>
              </a:rPr>
              <a:t>("A1:A2"))</a:t>
            </a:r>
            <a:endParaRPr lang="en-US" sz="1600" dirty="0"/>
          </a:p>
          <a:p>
            <a:endParaRPr lang="en-US" dirty="0"/>
          </a:p>
        </p:txBody>
      </p:sp>
      <p:pic>
        <p:nvPicPr>
          <p:cNvPr id="24578"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3803821"/>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468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endParaRPr lang="tr-TR" dirty="0" smtClean="0"/>
          </a:p>
          <a:p>
            <a:endParaRPr lang="tr-TR" dirty="0"/>
          </a:p>
          <a:p>
            <a:endParaRPr lang="tr-TR" dirty="0" smtClean="0"/>
          </a:p>
          <a:p>
            <a:r>
              <a:rPr lang="en-US" dirty="0" smtClean="0"/>
              <a:t>If </a:t>
            </a:r>
            <a:r>
              <a:rPr lang="en-US" dirty="0"/>
              <a:t>you look at the formula bar, you can see that the formula itself is not inserted into cell A3. To insert the formula itself into cell A3, use the following code line</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Range("A3").Value = "=AVERAGE(A1:A2)"</a:t>
            </a:r>
            <a:endParaRPr lang="tr-TR" sz="1600" dirty="0" smtClean="0"/>
          </a:p>
          <a:p>
            <a:endParaRPr lang="en-US" dirty="0"/>
          </a:p>
        </p:txBody>
      </p:sp>
      <p:pic>
        <p:nvPicPr>
          <p:cNvPr id="4" name="Picture 2" descr="WorksheetFunction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246" y="914400"/>
            <a:ext cx="57531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411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ScreenUpdating</a:t>
            </a:r>
            <a:endParaRPr lang="en-US" dirty="0"/>
          </a:p>
          <a:p>
            <a:pPr marL="800100" lvl="1" indent="-342900">
              <a:buFont typeface="Arial" panose="020B0604020202020204" pitchFamily="34" charset="0"/>
              <a:buChar char="•"/>
            </a:pPr>
            <a:r>
              <a:rPr lang="en-US" dirty="0"/>
              <a:t>Sometimes you may find it useful to disable screen updating (to avoid flickering) while executing code. As a result, your code will run faster.</a:t>
            </a: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endParaRPr lang="tr-TR" sz="1600" dirty="0" smtClean="0">
              <a:solidFill>
                <a:srgbClr val="666666"/>
              </a:solidFill>
              <a:latin typeface="Courier New" panose="02070309020205020404" pitchFamily="49" charset="0"/>
            </a:endParaRPr>
          </a:p>
          <a:p>
            <a:pPr marL="400050" lvl="1" indent="0"/>
            <a:endParaRPr lang="tr-TR" sz="1600" dirty="0" smtClean="0">
              <a:solidFill>
                <a:srgbClr val="666666"/>
              </a:solidFill>
              <a:latin typeface="Courier New" panose="02070309020205020404" pitchFamily="49" charset="0"/>
            </a:endParaRPr>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False</a:t>
            </a:r>
            <a:r>
              <a:rPr lang="en-US" sz="1600" dirty="0"/>
              <a:t/>
            </a:r>
            <a:br>
              <a:rPr lang="en-US" sz="1600" dirty="0"/>
            </a:br>
            <a:r>
              <a:rPr lang="en-US" sz="1600" dirty="0" smtClean="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10000</a:t>
            </a:r>
            <a:r>
              <a:rPr lang="en-US" sz="1600" dirty="0"/>
              <a:t/>
            </a:r>
            <a:br>
              <a:rPr lang="en-US" sz="1600" dirty="0"/>
            </a:br>
            <a:r>
              <a:rPr lang="en-US" sz="1600" dirty="0">
                <a:solidFill>
                  <a:srgbClr val="666666"/>
                </a:solidFill>
                <a:latin typeface="Courier New" panose="02070309020205020404" pitchFamily="49" charset="0"/>
              </a:rPr>
              <a:t>    Range("A1").Value = </a:t>
            </a:r>
            <a:r>
              <a:rPr lang="en-US" sz="1600" dirty="0" err="1">
                <a:solidFill>
                  <a:srgbClr val="666666"/>
                </a:solidFill>
                <a:latin typeface="Courier New" panose="02070309020205020404" pitchFamily="49" charset="0"/>
              </a:rPr>
              <a:t>i</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t/>
            </a:r>
            <a:br>
              <a:rPr lang="en-US" sz="1600" dirty="0"/>
            </a:br>
            <a:r>
              <a:rPr lang="en-US" sz="1600" dirty="0" err="1" smtClean="0">
                <a:solidFill>
                  <a:srgbClr val="666666"/>
                </a:solidFill>
                <a:latin typeface="Courier New" panose="02070309020205020404" pitchFamily="49" charset="0"/>
              </a:rPr>
              <a:t>Application.ScreenUpdating</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True</a:t>
            </a:r>
            <a:endParaRPr lang="en-US" sz="1600" dirty="0"/>
          </a:p>
        </p:txBody>
      </p:sp>
      <p:pic>
        <p:nvPicPr>
          <p:cNvPr id="25602" name="Picture 2" descr="ScreenUpdat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9207" y="2230825"/>
            <a:ext cx="4589420" cy="797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544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Application Object</a:t>
            </a:r>
            <a:endParaRPr lang="en-US" dirty="0"/>
          </a:p>
        </p:txBody>
      </p:sp>
      <p:sp>
        <p:nvSpPr>
          <p:cNvPr id="3" name="Content Placeholder 2"/>
          <p:cNvSpPr>
            <a:spLocks noGrp="1"/>
          </p:cNvSpPr>
          <p:nvPr>
            <p:ph idx="1"/>
          </p:nvPr>
        </p:nvSpPr>
        <p:spPr/>
        <p:txBody>
          <a:bodyPr/>
          <a:lstStyle/>
          <a:p>
            <a:r>
              <a:rPr lang="en-US" dirty="0" err="1"/>
              <a:t>DisplayAlerts</a:t>
            </a:r>
            <a:endParaRPr lang="en-US" dirty="0"/>
          </a:p>
          <a:p>
            <a:pPr marL="800100" lvl="1" indent="-342900">
              <a:buFont typeface="Arial" panose="020B0604020202020204" pitchFamily="34" charset="0"/>
              <a:buChar char="•"/>
            </a:pPr>
            <a:r>
              <a:rPr lang="en-US" dirty="0"/>
              <a:t>You can instruct Excel VBA not to display alerts while executing code</a:t>
            </a:r>
            <a:r>
              <a:rPr lang="en-US" dirty="0" smtClean="0"/>
              <a:t>.</a:t>
            </a:r>
            <a:endParaRPr lang="tr-TR" dirty="0" smtClean="0"/>
          </a:p>
          <a:p>
            <a:pPr marL="857250" lvl="2" indent="0">
              <a:buNone/>
            </a:pPr>
            <a:r>
              <a:rPr lang="en-US" sz="1600" dirty="0" err="1" smtClean="0">
                <a:solidFill>
                  <a:srgbClr val="666666"/>
                </a:solidFill>
                <a:latin typeface="Courier New" panose="02070309020205020404" pitchFamily="49" charset="0"/>
              </a:rPr>
              <a:t>ActiveWorkbook.Close</a:t>
            </a: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endParaRPr lang="tr-TR" sz="1600" dirty="0">
              <a:solidFill>
                <a:srgbClr val="666666"/>
              </a:solidFill>
              <a:latin typeface="Courier New" panose="02070309020205020404" pitchFamily="49" charset="0"/>
            </a:endParaRPr>
          </a:p>
          <a:p>
            <a:pPr marL="857250" lvl="2" indent="0">
              <a:buNone/>
            </a:pPr>
            <a:endParaRPr lang="tr-TR" sz="1600" dirty="0" smtClean="0">
              <a:solidFill>
                <a:srgbClr val="666666"/>
              </a:solidFill>
              <a:latin typeface="Courier New" panose="02070309020205020404" pitchFamily="49" charset="0"/>
            </a:endParaRPr>
          </a:p>
          <a:p>
            <a:pPr marL="857250" lvl="2" indent="0">
              <a:buNone/>
            </a:pP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a:solidFill>
                  <a:srgbClr val="339CCB"/>
                </a:solidFill>
                <a:latin typeface="Courier New" panose="02070309020205020404" pitchFamily="49" charset="0"/>
              </a:rPr>
              <a:t>False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ActiveWorkbook.Close</a:t>
            </a:r>
            <a:r>
              <a:rPr lang="en-US" sz="1600" dirty="0"/>
              <a:t/>
            </a:r>
            <a:br>
              <a:rPr lang="en-US" sz="1600" dirty="0"/>
            </a:br>
            <a:r>
              <a:rPr lang="en-US" sz="1600" dirty="0"/>
              <a:t/>
            </a:r>
            <a:br>
              <a:rPr lang="en-US" sz="1600" dirty="0"/>
            </a:br>
            <a:r>
              <a:rPr lang="en-US" sz="1600" dirty="0" err="1">
                <a:solidFill>
                  <a:srgbClr val="666666"/>
                </a:solidFill>
                <a:latin typeface="Courier New" panose="02070309020205020404" pitchFamily="49" charset="0"/>
              </a:rPr>
              <a:t>Application.DisplayAlerts</a:t>
            </a:r>
            <a:r>
              <a:rPr lang="en-US" sz="1600" dirty="0">
                <a:solidFill>
                  <a:srgbClr val="666666"/>
                </a:solidFill>
                <a:latin typeface="Courier New" panose="02070309020205020404" pitchFamily="49" charset="0"/>
              </a:rPr>
              <a:t> = </a:t>
            </a:r>
            <a:r>
              <a:rPr lang="en-US" sz="1600" dirty="0" smtClean="0">
                <a:solidFill>
                  <a:srgbClr val="339CCB"/>
                </a:solidFill>
                <a:latin typeface="Courier New" panose="02070309020205020404" pitchFamily="49" charset="0"/>
              </a:rPr>
              <a:t>True</a:t>
            </a:r>
            <a:endParaRPr lang="tr-TR" sz="1600" dirty="0" smtClean="0">
              <a:solidFill>
                <a:srgbClr val="339CCB"/>
              </a:solidFill>
              <a:latin typeface="Courier New" panose="02070309020205020404" pitchFamily="49" charset="0"/>
            </a:endParaRPr>
          </a:p>
          <a:p>
            <a:pPr marL="800100" lvl="1" indent="-342900">
              <a:buFont typeface="Arial" panose="020B0604020202020204" pitchFamily="34" charset="0"/>
              <a:buChar char="•"/>
            </a:pPr>
            <a:r>
              <a:rPr lang="en-US" dirty="0"/>
              <a:t>As a result, Excel VBA closes your Excel file, without asking you to save the changes you made. Any changes are lost.</a:t>
            </a:r>
            <a:endParaRPr lang="en-US" sz="1800" dirty="0"/>
          </a:p>
        </p:txBody>
      </p:sp>
      <p:pic>
        <p:nvPicPr>
          <p:cNvPr id="27650" name="Picture 2" descr="DisplayAle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5900" y="2238374"/>
            <a:ext cx="3429000" cy="1152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9171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tr-TR" dirty="0" smtClean="0"/>
              <a:t>We </a:t>
            </a:r>
            <a:r>
              <a:rPr lang="en-US" dirty="0" smtClean="0"/>
              <a:t>will </a:t>
            </a:r>
            <a:r>
              <a:rPr lang="en-US" dirty="0"/>
              <a:t>look at a program in Excel VBA that reads data from a text file. This file contains some geographical coordinates we want to import into Excel</a:t>
            </a:r>
            <a:r>
              <a:rPr lang="en-US" dirty="0" smtClean="0"/>
              <a:t>.</a:t>
            </a:r>
            <a:endParaRPr lang="tr-TR" dirty="0" smtClean="0"/>
          </a:p>
          <a:p>
            <a:endParaRPr lang="tr-TR" dirty="0"/>
          </a:p>
          <a:p>
            <a:endParaRPr lang="tr-TR" dirty="0" smtClean="0"/>
          </a:p>
          <a:p>
            <a:endParaRPr lang="tr-TR" dirty="0"/>
          </a:p>
          <a:p>
            <a:endParaRPr lang="tr-TR" dirty="0" smtClean="0"/>
          </a:p>
          <a:p>
            <a:r>
              <a:rPr lang="tr-TR" dirty="0" smtClean="0"/>
              <a:t>W</a:t>
            </a:r>
            <a:r>
              <a:rPr lang="en-US" dirty="0" smtClean="0"/>
              <a:t>e </a:t>
            </a:r>
            <a:r>
              <a:rPr lang="en-US" dirty="0"/>
              <a:t>declare four variables. </a:t>
            </a:r>
            <a:r>
              <a:rPr lang="en-US" dirty="0" err="1"/>
              <a:t>myFile</a:t>
            </a:r>
            <a:r>
              <a:rPr lang="en-US" dirty="0"/>
              <a:t> of type String, text of type String, </a:t>
            </a:r>
            <a:r>
              <a:rPr lang="en-US" dirty="0" err="1"/>
              <a:t>textline</a:t>
            </a:r>
            <a:r>
              <a:rPr lang="en-US" dirty="0"/>
              <a:t> of type String, </a:t>
            </a:r>
            <a:r>
              <a:rPr lang="en-US" dirty="0" err="1"/>
              <a:t>posLat</a:t>
            </a:r>
            <a:r>
              <a:rPr lang="en-US" dirty="0"/>
              <a:t> of type Integer, and </a:t>
            </a:r>
            <a:r>
              <a:rPr lang="en-US" dirty="0" err="1"/>
              <a:t>posLong</a:t>
            </a:r>
            <a:r>
              <a:rPr lang="en-US" dirty="0"/>
              <a:t> of type Integer.</a:t>
            </a:r>
          </a:p>
          <a:p>
            <a:pPr marL="400050" lvl="1" indent="0"/>
            <a:r>
              <a:rPr lang="en-US" sz="1600" dirty="0" smtClean="0">
                <a:latin typeface="Courier New" panose="02070309020205020404" pitchFamily="49" charset="0"/>
                <a:cs typeface="Courier New" panose="02070309020205020404" pitchFamily="49" charset="0"/>
              </a:rPr>
              <a:t>Dim</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myFile</a:t>
            </a:r>
            <a:r>
              <a:rPr lang="en-US" sz="1600" dirty="0">
                <a:latin typeface="Courier New" panose="02070309020205020404" pitchFamily="49" charset="0"/>
                <a:cs typeface="Courier New" panose="02070309020205020404" pitchFamily="49" charset="0"/>
              </a:rPr>
              <a:t> As String, text As String, </a:t>
            </a:r>
            <a:r>
              <a:rPr lang="en-US" sz="1600" dirty="0" err="1">
                <a:latin typeface="Courier New" panose="02070309020205020404" pitchFamily="49" charset="0"/>
                <a:cs typeface="Courier New" panose="02070309020205020404" pitchFamily="49" charset="0"/>
              </a:rPr>
              <a:t>textline</a:t>
            </a:r>
            <a:r>
              <a:rPr lang="en-US" sz="1600" dirty="0">
                <a:latin typeface="Courier New" panose="02070309020205020404" pitchFamily="49" charset="0"/>
                <a:cs typeface="Courier New" panose="02070309020205020404" pitchFamily="49" charset="0"/>
              </a:rPr>
              <a:t> As String, </a:t>
            </a:r>
            <a:r>
              <a:rPr lang="en-US" sz="1600" dirty="0" err="1">
                <a:latin typeface="Courier New" panose="02070309020205020404" pitchFamily="49" charset="0"/>
                <a:cs typeface="Courier New" panose="02070309020205020404" pitchFamily="49" charset="0"/>
              </a:rPr>
              <a:t>posLat</a:t>
            </a:r>
            <a:r>
              <a:rPr lang="en-US" sz="1600" dirty="0">
                <a:latin typeface="Courier New" panose="02070309020205020404" pitchFamily="49" charset="0"/>
                <a:cs typeface="Courier New" panose="02070309020205020404" pitchFamily="49" charset="0"/>
              </a:rPr>
              <a:t> As Integer, </a:t>
            </a:r>
            <a:r>
              <a:rPr lang="en-US" sz="1600" dirty="0" err="1">
                <a:latin typeface="Courier New" panose="02070309020205020404" pitchFamily="49" charset="0"/>
                <a:cs typeface="Courier New" panose="02070309020205020404" pitchFamily="49" charset="0"/>
              </a:rPr>
              <a:t>posLong</a:t>
            </a:r>
            <a:r>
              <a:rPr lang="en-US" sz="1600" dirty="0">
                <a:latin typeface="Courier New" panose="02070309020205020404" pitchFamily="49" charset="0"/>
                <a:cs typeface="Courier New" panose="02070309020205020404" pitchFamily="49" charset="0"/>
              </a:rPr>
              <a:t> As Integer</a:t>
            </a:r>
          </a:p>
          <a:p>
            <a:pPr marL="0" indent="0">
              <a:buNone/>
            </a:pPr>
            <a:endParaRPr lang="en-US" dirty="0"/>
          </a:p>
        </p:txBody>
      </p:sp>
      <p:pic>
        <p:nvPicPr>
          <p:cNvPr id="28674" name="Picture 2" descr="Read Data from Text File using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7363" y="2171700"/>
            <a:ext cx="2090210" cy="1765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994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en-US" dirty="0"/>
              <a:t>We need to initialize the variable </a:t>
            </a:r>
            <a:r>
              <a:rPr lang="en-US" dirty="0" err="1"/>
              <a:t>myFile</a:t>
            </a:r>
            <a:r>
              <a:rPr lang="en-US" dirty="0"/>
              <a:t> with the full path and the filename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"C:\</a:t>
            </a:r>
            <a:r>
              <a:rPr lang="en-US" sz="1600" dirty="0" smtClean="0">
                <a:solidFill>
                  <a:srgbClr val="666666"/>
                </a:solidFill>
                <a:latin typeface="Courier New" panose="02070309020205020404" pitchFamily="49" charset="0"/>
              </a:rPr>
              <a:t>test\geographical-coordinates.txt"</a:t>
            </a:r>
            <a:endParaRPr lang="tr-TR" sz="1600" dirty="0" smtClean="0">
              <a:solidFill>
                <a:srgbClr val="666666"/>
              </a:solidFill>
              <a:latin typeface="Courier New" panose="02070309020205020404" pitchFamily="49" charset="0"/>
            </a:endParaRPr>
          </a:p>
          <a:p>
            <a:pPr marL="400050" lvl="1" indent="0"/>
            <a:endParaRPr lang="tr-TR" sz="1600" dirty="0" smtClean="0"/>
          </a:p>
          <a:p>
            <a:pPr marL="0" indent="0">
              <a:buNone/>
            </a:pPr>
            <a:r>
              <a:rPr lang="tr-TR" dirty="0" smtClean="0"/>
              <a:t>	</a:t>
            </a:r>
            <a:r>
              <a:rPr lang="en-US" u="sng" dirty="0" smtClean="0"/>
              <a:t>or</a:t>
            </a:r>
            <a:endParaRPr lang="en-US" dirty="0"/>
          </a:p>
          <a:p>
            <a:r>
              <a:rPr lang="tr-TR" dirty="0" smtClean="0"/>
              <a:t>U</a:t>
            </a:r>
            <a:r>
              <a:rPr lang="en-US" dirty="0" smtClean="0"/>
              <a:t>se </a:t>
            </a:r>
            <a:r>
              <a:rPr lang="en-US" dirty="0"/>
              <a:t>the </a:t>
            </a:r>
            <a:r>
              <a:rPr lang="en-US" dirty="0" err="1"/>
              <a:t>GetOpenFilename</a:t>
            </a:r>
            <a:r>
              <a:rPr lang="en-US" dirty="0"/>
              <a:t> method of the Application object to display the standard open Dialog box and select the file (without actually opening the file</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Application.GetOpenFilename</a:t>
            </a:r>
            <a:r>
              <a:rPr lang="en-US" sz="1600" dirty="0">
                <a:solidFill>
                  <a:srgbClr val="666666"/>
                </a:solidFill>
                <a:latin typeface="Courier New" panose="02070309020205020404" pitchFamily="49" charset="0"/>
              </a:rPr>
              <a:t>()</a:t>
            </a:r>
            <a:endParaRPr lang="en-US" sz="1600" dirty="0"/>
          </a:p>
          <a:p>
            <a:pPr marL="400050" lvl="1" indent="0"/>
            <a:endParaRPr lang="en-US" sz="1600" dirty="0"/>
          </a:p>
        </p:txBody>
      </p:sp>
    </p:spTree>
    <p:extLst>
      <p:ext uri="{BB962C8B-B14F-4D97-AF65-F5344CB8AC3E}">
        <p14:creationId xmlns:p14="http://schemas.microsoft.com/office/powerpoint/2010/main" val="4027900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Last Time</a:t>
            </a:r>
            <a:endParaRPr lang="en-US" dirty="0"/>
          </a:p>
        </p:txBody>
      </p:sp>
      <p:pic>
        <p:nvPicPr>
          <p:cNvPr id="4" name="Picture 3"/>
          <p:cNvPicPr>
            <a:picLocks noChangeAspect="1"/>
          </p:cNvPicPr>
          <p:nvPr/>
        </p:nvPicPr>
        <p:blipFill>
          <a:blip r:embed="rId2"/>
          <a:stretch>
            <a:fillRect/>
          </a:stretch>
        </p:blipFill>
        <p:spPr>
          <a:xfrm>
            <a:off x="967945" y="996779"/>
            <a:ext cx="6899189" cy="2779441"/>
          </a:xfrm>
          <a:prstGeom prst="rect">
            <a:avLst/>
          </a:prstGeom>
        </p:spPr>
      </p:pic>
    </p:spTree>
    <p:extLst>
      <p:ext uri="{BB962C8B-B14F-4D97-AF65-F5344CB8AC3E}">
        <p14:creationId xmlns:p14="http://schemas.microsoft.com/office/powerpoint/2010/main" val="2561226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a:t>
            </a:r>
            <a:r>
              <a:rPr lang="tr-TR" dirty="0"/>
              <a:t>Text Files</a:t>
            </a:r>
            <a:endParaRPr lang="en-US" dirty="0"/>
          </a:p>
        </p:txBody>
      </p:sp>
      <p:sp>
        <p:nvSpPr>
          <p:cNvPr id="3" name="Content Placeholder 2"/>
          <p:cNvSpPr>
            <a:spLocks noGrp="1"/>
          </p:cNvSpPr>
          <p:nvPr>
            <p:ph idx="1"/>
          </p:nvPr>
        </p:nvSpPr>
        <p:spPr/>
        <p:txBody>
          <a:bodyPr/>
          <a:lstStyle/>
          <a:p>
            <a:r>
              <a:rPr lang="tr-TR" dirty="0" smtClean="0"/>
              <a:t>Then, we open the file to read</a:t>
            </a:r>
            <a:r>
              <a:rPr lang="en-US" dirty="0" smtClean="0"/>
              <a:t>:</a:t>
            </a:r>
            <a:endParaRPr lang="tr-TR"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666666"/>
                </a:solidFill>
                <a:latin typeface="Courier New" panose="02070309020205020404" pitchFamily="49" charset="0"/>
              </a:rPr>
              <a:t>1</a:t>
            </a:r>
            <a:endParaRPr lang="tr-TR" sz="1600" dirty="0">
              <a:solidFill>
                <a:srgbClr val="666666"/>
              </a:solidFill>
              <a:latin typeface="Courier New" panose="02070309020205020404" pitchFamily="49" charset="0"/>
            </a:endParaRPr>
          </a:p>
          <a:p>
            <a:pPr marL="400050" lvl="1" indent="0"/>
            <a:r>
              <a:rPr lang="tr-TR" dirty="0" smtClean="0"/>
              <a:t>T</a:t>
            </a:r>
            <a:r>
              <a:rPr lang="en-US" dirty="0" smtClean="0"/>
              <a:t>his </a:t>
            </a:r>
            <a:r>
              <a:rPr lang="en-US" dirty="0"/>
              <a:t>statement allows the file to be read. We can refer to the file as #1 during the rest of our code</a:t>
            </a:r>
            <a:r>
              <a:rPr lang="en-US" dirty="0" smtClean="0"/>
              <a:t>.</a:t>
            </a:r>
            <a:endParaRPr lang="tr-TR" dirty="0" smtClean="0"/>
          </a:p>
          <a:p>
            <a:pPr marL="400050" lvl="1" indent="0"/>
            <a:endParaRPr lang="tr-TR" sz="1600" dirty="0" smtClean="0">
              <a:solidFill>
                <a:srgbClr val="339CCB"/>
              </a:solidFill>
              <a:latin typeface="Courier New" panose="02070309020205020404" pitchFamily="49" charset="0"/>
            </a:endParaRPr>
          </a:p>
          <a:p>
            <a:pPr marL="400050" lvl="1" indent="0"/>
            <a:r>
              <a:rPr lang="en-US" sz="1600" dirty="0" smtClean="0">
                <a:solidFill>
                  <a:srgbClr val="339CCB"/>
                </a:solidFill>
                <a:latin typeface="Courier New" panose="02070309020205020404" pitchFamily="49" charset="0"/>
              </a:rPr>
              <a:t>Do</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Until</a:t>
            </a:r>
            <a:r>
              <a:rPr lang="en-US" sz="1600" dirty="0">
                <a:solidFill>
                  <a:srgbClr val="666666"/>
                </a:solidFill>
                <a:latin typeface="Courier New" panose="02070309020205020404" pitchFamily="49" charset="0"/>
              </a:rPr>
              <a:t> EOF(1)</a:t>
            </a:r>
            <a:r>
              <a:rPr lang="en-US" sz="1600" dirty="0"/>
              <a:t/>
            </a:r>
            <a:br>
              <a:rPr lang="en-US" sz="1600" dirty="0"/>
            </a:br>
            <a:r>
              <a:rPr lang="en-US" sz="1600" dirty="0">
                <a:solidFill>
                  <a:srgbClr val="339CCB"/>
                </a:solidFill>
                <a:latin typeface="Courier New" panose="02070309020205020404" pitchFamily="49" charset="0"/>
              </a:rPr>
              <a:t>    Line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Input</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a:solidFill>
                  <a:srgbClr val="666666"/>
                </a:solidFill>
                <a:latin typeface="Courier New" panose="02070309020205020404" pitchFamily="49" charset="0"/>
              </a:rPr>
              <a:t>    text = text &amp; </a:t>
            </a:r>
            <a:r>
              <a:rPr lang="en-US" sz="1600" dirty="0" err="1">
                <a:solidFill>
                  <a:srgbClr val="666666"/>
                </a:solidFill>
                <a:latin typeface="Courier New" panose="02070309020205020404" pitchFamily="49" charset="0"/>
              </a:rPr>
              <a:t>textline</a:t>
            </a:r>
            <a:r>
              <a:rPr lang="en-US" sz="1600" dirty="0"/>
              <a:t/>
            </a:r>
            <a:br>
              <a:rPr lang="en-US" sz="1600" dirty="0"/>
            </a:br>
            <a:r>
              <a:rPr lang="en-US" sz="1600" dirty="0" smtClean="0">
                <a:solidFill>
                  <a:srgbClr val="339CCB"/>
                </a:solidFill>
                <a:latin typeface="Courier New" panose="02070309020205020404" pitchFamily="49" charset="0"/>
              </a:rPr>
              <a:t>Loop</a:t>
            </a:r>
            <a:endParaRPr lang="tr-TR" sz="1600" dirty="0" smtClean="0">
              <a:solidFill>
                <a:srgbClr val="339CCB"/>
              </a:solidFill>
              <a:latin typeface="Courier New" panose="02070309020205020404" pitchFamily="49" charset="0"/>
            </a:endParaRPr>
          </a:p>
          <a:p>
            <a:pPr marL="400050" lvl="1" indent="0"/>
            <a:r>
              <a:rPr lang="en-US" dirty="0"/>
              <a:t>Note: until the end of the file (EOF), Excel VBA reads a single line from the file and assigns it to </a:t>
            </a:r>
            <a:r>
              <a:rPr lang="en-US" dirty="0" err="1"/>
              <a:t>textline</a:t>
            </a:r>
            <a:r>
              <a:rPr lang="en-US" dirty="0"/>
              <a:t>. We use the &amp; operator to concatenate (join) all the single lines and store it in the variable text</a:t>
            </a:r>
            <a:r>
              <a:rPr lang="en-US" dirty="0" smtClean="0"/>
              <a:t>.</a:t>
            </a:r>
            <a:endParaRPr lang="tr-TR" dirty="0" smtClean="0"/>
          </a:p>
          <a:p>
            <a:pPr marL="400050" lvl="1" indent="0"/>
            <a:r>
              <a:rPr lang="en-US" sz="1600" dirty="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14450316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Read Text Files</a:t>
            </a:r>
            <a:endParaRPr lang="en-US" dirty="0"/>
          </a:p>
        </p:txBody>
      </p:sp>
      <p:sp>
        <p:nvSpPr>
          <p:cNvPr id="3" name="Content Placeholder 2"/>
          <p:cNvSpPr>
            <a:spLocks noGrp="1"/>
          </p:cNvSpPr>
          <p:nvPr>
            <p:ph idx="1"/>
          </p:nvPr>
        </p:nvSpPr>
        <p:spPr/>
        <p:txBody>
          <a:bodyPr/>
          <a:lstStyle/>
          <a:p>
            <a:r>
              <a:rPr lang="en-US" dirty="0"/>
              <a:t>Next, we search for the position of the words latitude and longitude in the variable text. We use the Instr function</a:t>
            </a:r>
            <a:r>
              <a:rPr lang="en-US" dirty="0" smtClean="0"/>
              <a:t>.</a:t>
            </a:r>
            <a:endParaRPr lang="tr-TR" dirty="0" smtClean="0"/>
          </a:p>
          <a:p>
            <a:pPr marL="400050" lvl="1" indent="0"/>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"latitude")</a:t>
            </a:r>
            <a:r>
              <a:rPr lang="en-US" sz="1600" dirty="0"/>
              <a:t/>
            </a:r>
            <a:br>
              <a:rPr lang="en-US" sz="1600" dirty="0"/>
            </a:b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InStr</a:t>
            </a:r>
            <a:r>
              <a:rPr lang="en-US" sz="1600" dirty="0">
                <a:solidFill>
                  <a:srgbClr val="666666"/>
                </a:solidFill>
                <a:latin typeface="Courier New" panose="02070309020205020404" pitchFamily="49" charset="0"/>
              </a:rPr>
              <a:t>(text, "longitude</a:t>
            </a:r>
            <a:r>
              <a:rPr lang="en-US" sz="1600" dirty="0" smtClean="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a:buFont typeface="Arial" panose="020B0604020202020204" pitchFamily="34" charset="0"/>
              <a:buChar char="•"/>
            </a:pPr>
            <a:r>
              <a:rPr lang="en-US" dirty="0" smtClean="0"/>
              <a:t>We </a:t>
            </a:r>
            <a:r>
              <a:rPr lang="en-US" dirty="0"/>
              <a:t>use these positions and the Mid function to extract the coordinates from the variable text and write the coordinates to cell A1 and cell A2</a:t>
            </a:r>
            <a:r>
              <a:rPr lang="en-US" dirty="0" smtClean="0"/>
              <a:t>.</a:t>
            </a:r>
            <a:endParaRPr lang="tr-TR" dirty="0" smtClean="0"/>
          </a:p>
          <a:p>
            <a:pPr marL="400050" lvl="1" indent="0"/>
            <a:r>
              <a:rPr lang="en-US" sz="1600" dirty="0">
                <a:solidFill>
                  <a:srgbClr val="666666"/>
                </a:solidFill>
                <a:latin typeface="Courier New" panose="02070309020205020404" pitchFamily="49" charset="0"/>
              </a:rPr>
              <a:t>Range("A1").Value = Mid(text, </a:t>
            </a:r>
            <a:r>
              <a:rPr lang="en-US" sz="1600" dirty="0" err="1">
                <a:solidFill>
                  <a:srgbClr val="666666"/>
                </a:solidFill>
                <a:latin typeface="Courier New" panose="02070309020205020404" pitchFamily="49" charset="0"/>
              </a:rPr>
              <a:t>posLat</a:t>
            </a:r>
            <a:r>
              <a:rPr lang="en-US" sz="1600" dirty="0">
                <a:solidFill>
                  <a:srgbClr val="666666"/>
                </a:solidFill>
                <a:latin typeface="Courier New" panose="02070309020205020404" pitchFamily="49" charset="0"/>
              </a:rPr>
              <a:t> + 10, 5)</a:t>
            </a:r>
            <a:r>
              <a:rPr lang="en-US" sz="1600" dirty="0"/>
              <a:t/>
            </a:r>
            <a:br>
              <a:rPr lang="en-US" sz="1600" dirty="0"/>
            </a:br>
            <a:r>
              <a:rPr lang="en-US" sz="1600" dirty="0">
                <a:solidFill>
                  <a:srgbClr val="666666"/>
                </a:solidFill>
                <a:latin typeface="Courier New" panose="02070309020205020404" pitchFamily="49" charset="0"/>
              </a:rPr>
              <a:t>Range("A2").Value = Mid(text, </a:t>
            </a:r>
            <a:r>
              <a:rPr lang="en-US" sz="1600" dirty="0" err="1">
                <a:solidFill>
                  <a:srgbClr val="666666"/>
                </a:solidFill>
                <a:latin typeface="Courier New" panose="02070309020205020404" pitchFamily="49" charset="0"/>
              </a:rPr>
              <a:t>posLong</a:t>
            </a:r>
            <a:r>
              <a:rPr lang="en-US" sz="1600" dirty="0">
                <a:solidFill>
                  <a:srgbClr val="666666"/>
                </a:solidFill>
                <a:latin typeface="Courier New" panose="02070309020205020404" pitchFamily="49" charset="0"/>
              </a:rPr>
              <a:t> + 11, 5)</a:t>
            </a:r>
            <a:endParaRPr lang="tr-TR" sz="1600" dirty="0" smtClean="0">
              <a:solidFill>
                <a:srgbClr val="666666"/>
              </a:solidFill>
              <a:latin typeface="Courier New" panose="02070309020205020404" pitchFamily="49" charset="0"/>
            </a:endParaRPr>
          </a:p>
          <a:p>
            <a:pPr marL="400050" lvl="1" indent="0"/>
            <a:endParaRPr lang="en-US" sz="1600" dirty="0"/>
          </a:p>
        </p:txBody>
      </p:sp>
      <p:pic>
        <p:nvPicPr>
          <p:cNvPr id="29698" name="Picture 2" descr="Read Data from Text File Resu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4463277"/>
            <a:ext cx="5753100" cy="1000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895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tr-TR" dirty="0" smtClean="0"/>
              <a:t>W</a:t>
            </a:r>
            <a:r>
              <a:rPr lang="en-US" dirty="0" smtClean="0"/>
              <a:t>e </a:t>
            </a:r>
            <a:r>
              <a:rPr lang="en-US" dirty="0"/>
              <a:t>will look at a program in Excel VBA that writes an Excel range to a CSV (comma-separated-value) text file.</a:t>
            </a:r>
          </a:p>
        </p:txBody>
      </p:sp>
      <p:pic>
        <p:nvPicPr>
          <p:cNvPr id="30722" name="Picture 2" descr="Write Data to Text File in Excel VB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0" y="2047874"/>
            <a:ext cx="5753100" cy="3667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615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sp>
        <p:nvSpPr>
          <p:cNvPr id="3" name="Content Placeholder 2"/>
          <p:cNvSpPr>
            <a:spLocks noGrp="1"/>
          </p:cNvSpPr>
          <p:nvPr>
            <p:ph idx="1"/>
          </p:nvPr>
        </p:nvSpPr>
        <p:spPr/>
        <p:txBody>
          <a:bodyPr/>
          <a:lstStyle/>
          <a:p>
            <a:r>
              <a:rPr lang="en-US" dirty="0"/>
              <a:t>First, we declare a variable called </a:t>
            </a:r>
            <a:r>
              <a:rPr lang="en-US" dirty="0" err="1"/>
              <a:t>myFile</a:t>
            </a:r>
            <a:r>
              <a:rPr lang="en-US" dirty="0"/>
              <a:t> of type String, an object called </a:t>
            </a:r>
            <a:r>
              <a:rPr lang="en-US" dirty="0" err="1"/>
              <a:t>rng</a:t>
            </a:r>
            <a:r>
              <a:rPr lang="en-US" dirty="0"/>
              <a:t> of type Range, a variable called </a:t>
            </a:r>
            <a:r>
              <a:rPr lang="en-US" dirty="0" err="1"/>
              <a:t>cellValue</a:t>
            </a:r>
            <a:r>
              <a:rPr lang="en-US" dirty="0"/>
              <a:t> of type Variant, a variable called </a:t>
            </a:r>
            <a:r>
              <a:rPr lang="en-US" dirty="0" err="1"/>
              <a:t>i</a:t>
            </a:r>
            <a:r>
              <a:rPr lang="en-US" dirty="0"/>
              <a:t> of type Integer, and a variable called j of type Integer. We use a Variant variable here because a Variant variable can hold any type of value</a:t>
            </a:r>
            <a:r>
              <a:rPr lang="en-US" dirty="0" smtClean="0"/>
              <a:t>.</a:t>
            </a:r>
            <a:endParaRPr lang="tr-TR" dirty="0" smtClean="0"/>
          </a:p>
          <a:p>
            <a:pPr marL="400050" lvl="1" indent="0"/>
            <a:r>
              <a:rPr lang="en-US" sz="1600" dirty="0">
                <a:solidFill>
                  <a:srgbClr val="339CCB"/>
                </a:solidFill>
                <a:latin typeface="Courier New" panose="02070309020205020404" pitchFamily="49" charset="0"/>
              </a:rPr>
              <a:t>Dim</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String</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Range,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Variant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Integer</a:t>
            </a:r>
            <a:r>
              <a:rPr lang="en-US" sz="1600" dirty="0">
                <a:solidFill>
                  <a:srgbClr val="666666"/>
                </a:solidFill>
                <a:latin typeface="Courier New" panose="02070309020205020404" pitchFamily="49" charset="0"/>
              </a:rPr>
              <a:t>, j </a:t>
            </a:r>
            <a:r>
              <a:rPr lang="en-US" sz="1600" dirty="0">
                <a:solidFill>
                  <a:srgbClr val="339CCB"/>
                </a:solidFill>
                <a:latin typeface="Courier New" panose="02070309020205020404" pitchFamily="49" charset="0"/>
              </a:rPr>
              <a:t>As</a:t>
            </a:r>
            <a:r>
              <a:rPr lang="en-US" sz="1600" dirty="0">
                <a:solidFill>
                  <a:srgbClr val="666666"/>
                </a:solidFill>
                <a:latin typeface="Courier New" panose="02070309020205020404" pitchFamily="49" charset="0"/>
              </a:rPr>
              <a:t> </a:t>
            </a:r>
            <a:r>
              <a:rPr lang="en-US" sz="1600" dirty="0" smtClean="0">
                <a:solidFill>
                  <a:srgbClr val="339CCB"/>
                </a:solidFill>
                <a:latin typeface="Courier New" panose="02070309020205020404" pitchFamily="49" charset="0"/>
              </a:rPr>
              <a:t>Integer</a:t>
            </a:r>
            <a:endParaRPr lang="tr-TR" sz="1600" dirty="0" smtClean="0">
              <a:solidFill>
                <a:srgbClr val="339CCB"/>
              </a:solidFill>
              <a:latin typeface="Courier New" panose="02070309020205020404" pitchFamily="49" charset="0"/>
            </a:endParaRPr>
          </a:p>
          <a:p>
            <a:pPr marL="285750">
              <a:buFont typeface="Arial" panose="020B0604020202020204" pitchFamily="34" charset="0"/>
              <a:buChar char="•"/>
            </a:pPr>
            <a:r>
              <a:rPr lang="tr-TR" sz="2000" dirty="0" smtClean="0"/>
              <a:t>We specify the file to write and open the file</a:t>
            </a:r>
            <a:endParaRPr lang="tr-TR" sz="2000" dirty="0">
              <a:solidFill>
                <a:srgbClr val="339CCB"/>
              </a:solidFill>
              <a:latin typeface="Courier New" panose="02070309020205020404" pitchFamily="49" charset="0"/>
            </a:endParaRPr>
          </a:p>
          <a:p>
            <a:pPr marL="400050" lvl="1" indent="0"/>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 </a:t>
            </a:r>
            <a:r>
              <a:rPr lang="en-US" sz="1600" dirty="0" err="1">
                <a:solidFill>
                  <a:srgbClr val="666666"/>
                </a:solidFill>
                <a:latin typeface="Courier New" panose="02070309020205020404" pitchFamily="49" charset="0"/>
              </a:rPr>
              <a:t>Application.DefaultFilePath</a:t>
            </a:r>
            <a:r>
              <a:rPr lang="en-US" sz="1600" dirty="0">
                <a:solidFill>
                  <a:srgbClr val="666666"/>
                </a:solidFill>
                <a:latin typeface="Courier New" panose="02070309020205020404" pitchFamily="49" charset="0"/>
              </a:rPr>
              <a:t> &amp; "\</a:t>
            </a:r>
            <a:r>
              <a:rPr lang="en-US" sz="1600" dirty="0" smtClean="0">
                <a:solidFill>
                  <a:srgbClr val="666666"/>
                </a:solidFill>
                <a:latin typeface="Courier New" panose="02070309020205020404" pitchFamily="49" charset="0"/>
              </a:rPr>
              <a:t>sales.csv</a:t>
            </a:r>
            <a:r>
              <a:rPr lang="en-US" sz="1600" dirty="0">
                <a:solidFill>
                  <a:srgbClr val="666666"/>
                </a:solidFill>
                <a:latin typeface="Courier New" panose="02070309020205020404" pitchFamily="49" charset="0"/>
              </a:rPr>
              <a:t>"</a:t>
            </a:r>
            <a:endParaRPr lang="tr-TR" sz="1600" dirty="0" smtClean="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Open</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myFile</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 Output As</a:t>
            </a:r>
            <a:r>
              <a:rPr lang="en-US" sz="1600" dirty="0">
                <a:solidFill>
                  <a:srgbClr val="666666"/>
                </a:solidFill>
                <a:latin typeface="Courier New" panose="02070309020205020404" pitchFamily="49" charset="0"/>
              </a:rPr>
              <a:t> #1</a:t>
            </a:r>
            <a:endParaRPr lang="en-US" sz="1600" dirty="0"/>
          </a:p>
        </p:txBody>
      </p:sp>
    </p:spTree>
    <p:extLst>
      <p:ext uri="{BB962C8B-B14F-4D97-AF65-F5344CB8AC3E}">
        <p14:creationId xmlns:p14="http://schemas.microsoft.com/office/powerpoint/2010/main" val="2192196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Write Text Files</a:t>
            </a:r>
            <a:endParaRPr lang="en-US" dirty="0"/>
          </a:p>
        </p:txBody>
      </p:sp>
      <p:sp>
        <p:nvSpPr>
          <p:cNvPr id="3" name="Content Placeholder 2"/>
          <p:cNvSpPr>
            <a:spLocks noGrp="1"/>
          </p:cNvSpPr>
          <p:nvPr>
            <p:ph idx="1"/>
          </p:nvPr>
        </p:nvSpPr>
        <p:spPr/>
        <p:txBody>
          <a:bodyPr/>
          <a:lstStyle/>
          <a:p>
            <a:r>
              <a:rPr lang="tr-TR" dirty="0" smtClean="0"/>
              <a:t>We set the range to write </a:t>
            </a:r>
          </a:p>
          <a:p>
            <a:pPr marL="400050" lvl="1" indent="0"/>
            <a:r>
              <a:rPr lang="en-US" sz="1600" dirty="0">
                <a:solidFill>
                  <a:srgbClr val="339CCB"/>
                </a:solidFill>
                <a:latin typeface="Courier New" panose="02070309020205020404" pitchFamily="49" charset="0"/>
              </a:rPr>
              <a:t>Set</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a:t>
            </a:r>
            <a:r>
              <a:rPr lang="en-US" sz="1600" dirty="0">
                <a:solidFill>
                  <a:srgbClr val="666666"/>
                </a:solidFill>
                <a:latin typeface="Courier New" panose="02070309020205020404" pitchFamily="49" charset="0"/>
              </a:rPr>
              <a:t> = </a:t>
            </a:r>
            <a:r>
              <a:rPr lang="en-US" sz="1600" dirty="0" smtClean="0">
                <a:solidFill>
                  <a:srgbClr val="666666"/>
                </a:solidFill>
                <a:latin typeface="Courier New" panose="02070309020205020404" pitchFamily="49" charset="0"/>
              </a:rPr>
              <a:t>Selection</a:t>
            </a:r>
            <a:endParaRPr lang="tr-TR" sz="1600" dirty="0" smtClean="0">
              <a:solidFill>
                <a:srgbClr val="666666"/>
              </a:solidFill>
              <a:latin typeface="Courier New" panose="02070309020205020404" pitchFamily="49" charset="0"/>
            </a:endParaRPr>
          </a:p>
          <a:p>
            <a:pPr marL="285750">
              <a:buFont typeface="Arial" panose="020B0604020202020204" pitchFamily="34" charset="0"/>
              <a:buChar char="•"/>
            </a:pPr>
            <a:r>
              <a:rPr lang="tr-TR" dirty="0" smtClean="0"/>
              <a:t>Loop through the range and write each cell one by one</a:t>
            </a:r>
            <a:endParaRPr lang="tr-TR" dirty="0"/>
          </a:p>
          <a:p>
            <a:pPr marL="400050" lvl="1" indent="0"/>
            <a:endParaRPr lang="tr-TR" sz="1600" dirty="0">
              <a:solidFill>
                <a:srgbClr val="666666"/>
              </a:solidFill>
              <a:latin typeface="Courier New" panose="02070309020205020404" pitchFamily="49" charset="0"/>
            </a:endParaRPr>
          </a:p>
          <a:p>
            <a:pPr marL="400050" lvl="1" indent="0"/>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rng.Rows.Count</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For</a:t>
            </a:r>
            <a:r>
              <a:rPr lang="en-US" sz="1600" dirty="0">
                <a:solidFill>
                  <a:srgbClr val="666666"/>
                </a:solidFill>
                <a:latin typeface="Courier New" panose="02070309020205020404" pitchFamily="49" charset="0"/>
              </a:rPr>
              <a:t> j = 1 </a:t>
            </a:r>
            <a:r>
              <a:rPr lang="en-US" sz="1600" dirty="0">
                <a:solidFill>
                  <a:srgbClr val="339CCB"/>
                </a:solidFill>
                <a:latin typeface="Courier New" panose="02070309020205020404" pitchFamily="49" charset="0"/>
              </a:rPr>
              <a:t>To</a:t>
            </a:r>
            <a:r>
              <a:rPr lang="en-US" sz="1600" dirty="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rng.Columns.Count</a:t>
            </a:r>
            <a:endParaRPr lang="tr-TR" sz="1600" dirty="0" smtClean="0">
              <a:solidFill>
                <a:srgbClr val="666666"/>
              </a:solidFill>
              <a:latin typeface="Courier New" panose="02070309020205020404" pitchFamily="49" charset="0"/>
            </a:endParaRPr>
          </a:p>
          <a:p>
            <a:pPr marL="400050" lvl="1" indent="0"/>
            <a:r>
              <a:rPr lang="tr-TR" sz="1600" dirty="0" smtClean="0">
                <a:solidFill>
                  <a:srgbClr val="666666"/>
                </a:solidFill>
                <a:latin typeface="Courier New" panose="02070309020205020404" pitchFamily="49" charset="0"/>
              </a:rPr>
              <a:t>		</a:t>
            </a:r>
            <a:r>
              <a:rPr lang="en-US" sz="1600" dirty="0" err="1" smtClean="0">
                <a:solidFill>
                  <a:srgbClr val="666666"/>
                </a:solidFill>
                <a:latin typeface="Courier New" panose="02070309020205020404" pitchFamily="49" charset="0"/>
              </a:rPr>
              <a:t>cellValue</a:t>
            </a:r>
            <a:r>
              <a:rPr lang="en-US" sz="1600" dirty="0" smtClean="0">
                <a:solidFill>
                  <a:srgbClr val="666666"/>
                </a:solidFill>
                <a:latin typeface="Courier New" panose="02070309020205020404" pitchFamily="49" charset="0"/>
              </a:rPr>
              <a:t> </a:t>
            </a:r>
            <a:r>
              <a:rPr lang="en-US" sz="1600" dirty="0">
                <a:solidFill>
                  <a:srgbClr val="666666"/>
                </a:solidFill>
                <a:latin typeface="Courier New" panose="02070309020205020404" pitchFamily="49" charset="0"/>
              </a:rPr>
              <a:t>= </a:t>
            </a:r>
            <a:r>
              <a:rPr lang="en-US" sz="1600" dirty="0" err="1">
                <a:solidFill>
                  <a:srgbClr val="666666"/>
                </a:solidFill>
                <a:latin typeface="Courier New" panose="02070309020205020404" pitchFamily="49" charset="0"/>
              </a:rPr>
              <a:t>rng.Cells</a:t>
            </a:r>
            <a:r>
              <a:rPr lang="en-US" sz="1600" dirty="0">
                <a:solidFill>
                  <a:srgbClr val="666666"/>
                </a:solidFill>
                <a:latin typeface="Courier New" panose="02070309020205020404" pitchFamily="49" charset="0"/>
              </a:rPr>
              <a:t>(</a:t>
            </a:r>
            <a:r>
              <a:rPr lang="en-US" sz="1600" dirty="0" err="1">
                <a:solidFill>
                  <a:srgbClr val="666666"/>
                </a:solidFill>
                <a:latin typeface="Courier New" panose="02070309020205020404" pitchFamily="49" charset="0"/>
              </a:rPr>
              <a:t>i</a:t>
            </a:r>
            <a:r>
              <a:rPr lang="en-US" sz="1600" dirty="0">
                <a:solidFill>
                  <a:srgbClr val="666666"/>
                </a:solidFill>
                <a:latin typeface="Courier New" panose="02070309020205020404" pitchFamily="49" charset="0"/>
              </a:rPr>
              <a:t>, j).</a:t>
            </a:r>
            <a:r>
              <a:rPr lang="en-US" sz="1600" dirty="0" smtClean="0">
                <a:solidFill>
                  <a:srgbClr val="666666"/>
                </a:solidFill>
                <a:latin typeface="Courier New" panose="02070309020205020404" pitchFamily="49" charset="0"/>
              </a:rPr>
              <a:t>Value</a:t>
            </a:r>
            <a:endParaRPr lang="tr-TR" sz="1600" dirty="0" smtClean="0">
              <a:solidFill>
                <a:srgbClr val="666666"/>
              </a:solidFill>
              <a:latin typeface="Courier New" panose="02070309020205020404" pitchFamily="49" charset="0"/>
            </a:endParaRPr>
          </a:p>
          <a:p>
            <a:pPr marL="2171700" lvl="5" indent="0">
              <a:buNone/>
            </a:pPr>
            <a:r>
              <a:rPr lang="en-US" sz="1600" dirty="0">
                <a:solidFill>
                  <a:srgbClr val="339CCB"/>
                </a:solidFill>
                <a:latin typeface="Courier New" panose="02070309020205020404" pitchFamily="49" charset="0"/>
              </a:rPr>
              <a:t>If</a:t>
            </a:r>
            <a:r>
              <a:rPr lang="en-US" sz="1600" dirty="0">
                <a:solidFill>
                  <a:srgbClr val="666666"/>
                </a:solidFill>
                <a:latin typeface="Courier New" panose="02070309020205020404" pitchFamily="49" charset="0"/>
              </a:rPr>
              <a:t> j = </a:t>
            </a:r>
            <a:r>
              <a:rPr lang="en-US" sz="1600" dirty="0" err="1">
                <a:solidFill>
                  <a:srgbClr val="666666"/>
                </a:solidFill>
                <a:latin typeface="Courier New" panose="02070309020205020404" pitchFamily="49" charset="0"/>
              </a:rPr>
              <a:t>rng.Columns.Count</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Then</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t/>
            </a:r>
            <a:br>
              <a:rPr lang="en-US" sz="1600" dirty="0"/>
            </a:br>
            <a:r>
              <a:rPr lang="en-US" sz="1600" dirty="0">
                <a:solidFill>
                  <a:srgbClr val="339CCB"/>
                </a:solidFill>
                <a:latin typeface="Courier New" panose="02070309020205020404" pitchFamily="49" charset="0"/>
              </a:rPr>
              <a:t>Else</a:t>
            </a:r>
            <a:r>
              <a:rPr lang="en-US" sz="1600" dirty="0"/>
              <a:t/>
            </a:r>
            <a:br>
              <a:rPr lang="en-US" sz="1600" dirty="0"/>
            </a:b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Write</a:t>
            </a:r>
            <a:r>
              <a:rPr lang="en-US" sz="1600" dirty="0">
                <a:solidFill>
                  <a:srgbClr val="666666"/>
                </a:solidFill>
                <a:latin typeface="Courier New" panose="02070309020205020404" pitchFamily="49" charset="0"/>
              </a:rPr>
              <a:t> #1, </a:t>
            </a:r>
            <a:r>
              <a:rPr lang="en-US" sz="1600" dirty="0" err="1">
                <a:solidFill>
                  <a:srgbClr val="666666"/>
                </a:solidFill>
                <a:latin typeface="Courier New" panose="02070309020205020404" pitchFamily="49" charset="0"/>
              </a:rPr>
              <a:t>cellValue</a:t>
            </a:r>
            <a:r>
              <a:rPr lang="en-US" sz="1600" dirty="0">
                <a:solidFill>
                  <a:srgbClr val="666666"/>
                </a:solidFill>
                <a:latin typeface="Courier New" panose="02070309020205020404" pitchFamily="49" charset="0"/>
              </a:rPr>
              <a:t>,</a:t>
            </a:r>
            <a:r>
              <a:rPr lang="en-US" sz="1600" dirty="0"/>
              <a:t/>
            </a:r>
            <a:br>
              <a:rPr lang="en-US" sz="1600" dirty="0"/>
            </a:br>
            <a:r>
              <a:rPr lang="en-US" sz="1600" dirty="0">
                <a:solidFill>
                  <a:srgbClr val="339CCB"/>
                </a:solidFill>
                <a:latin typeface="Courier New" panose="02070309020205020404" pitchFamily="49" charset="0"/>
              </a:rPr>
              <a:t>End</a:t>
            </a:r>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If</a:t>
            </a:r>
            <a:endParaRPr lang="tr-TR" sz="1600" dirty="0" smtClean="0">
              <a:solidFill>
                <a:srgbClr val="666666"/>
              </a:solidFill>
              <a:latin typeface="Courier New" panose="02070309020205020404" pitchFamily="49" charset="0"/>
            </a:endParaRPr>
          </a:p>
          <a:p>
            <a:pPr marL="400050" lvl="1" indent="0"/>
            <a:r>
              <a:rPr lang="en-US" sz="1600" dirty="0">
                <a:solidFill>
                  <a:srgbClr val="666666"/>
                </a:solidFill>
                <a:latin typeface="Courier New" panose="02070309020205020404" pitchFamily="49" charset="0"/>
              </a:rPr>
              <a:t> </a:t>
            </a: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j</a:t>
            </a:r>
            <a:r>
              <a:rPr lang="en-US" sz="1600" dirty="0"/>
              <a:t/>
            </a:r>
            <a:br>
              <a:rPr lang="en-US" sz="1600" dirty="0"/>
            </a:br>
            <a:r>
              <a:rPr lang="en-US" sz="1600" dirty="0">
                <a:solidFill>
                  <a:srgbClr val="339CCB"/>
                </a:solidFill>
                <a:latin typeface="Courier New" panose="02070309020205020404" pitchFamily="49" charset="0"/>
              </a:rPr>
              <a:t>Next</a:t>
            </a:r>
            <a:r>
              <a:rPr lang="en-US" sz="1600" dirty="0">
                <a:solidFill>
                  <a:srgbClr val="666666"/>
                </a:solidFill>
                <a:latin typeface="Courier New" panose="02070309020205020404" pitchFamily="49" charset="0"/>
              </a:rPr>
              <a:t> </a:t>
            </a:r>
            <a:r>
              <a:rPr lang="tr-TR" sz="1600" dirty="0">
                <a:solidFill>
                  <a:srgbClr val="666666"/>
                </a:solidFill>
                <a:latin typeface="Courier New" panose="02070309020205020404" pitchFamily="49" charset="0"/>
              </a:rPr>
              <a:t>i</a:t>
            </a:r>
          </a:p>
          <a:p>
            <a:pPr marL="400050" lvl="1" indent="0"/>
            <a:r>
              <a:rPr lang="en-US" sz="1600" dirty="0" smtClean="0">
                <a:solidFill>
                  <a:srgbClr val="339CCB"/>
                </a:solidFill>
                <a:latin typeface="Courier New" panose="02070309020205020404" pitchFamily="49" charset="0"/>
              </a:rPr>
              <a:t>Close</a:t>
            </a:r>
            <a:r>
              <a:rPr lang="en-US" sz="1600" dirty="0">
                <a:solidFill>
                  <a:srgbClr val="666666"/>
                </a:solidFill>
                <a:latin typeface="Courier New" panose="02070309020205020404" pitchFamily="49" charset="0"/>
              </a:rPr>
              <a:t> #1</a:t>
            </a:r>
            <a:endParaRPr lang="tr-TR" sz="1600" dirty="0" smtClean="0">
              <a:solidFill>
                <a:srgbClr val="666666"/>
              </a:solidFill>
              <a:latin typeface="Courier New" panose="02070309020205020404" pitchFamily="49" charset="0"/>
            </a:endParaRPr>
          </a:p>
          <a:p>
            <a:pPr marL="400050" lvl="1" indent="0"/>
            <a:endParaRPr lang="en-US" sz="1600" dirty="0"/>
          </a:p>
        </p:txBody>
      </p:sp>
    </p:spTree>
    <p:extLst>
      <p:ext uri="{BB962C8B-B14F-4D97-AF65-F5344CB8AC3E}">
        <p14:creationId xmlns:p14="http://schemas.microsoft.com/office/powerpoint/2010/main" val="216242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Write Text Files</a:t>
            </a:r>
            <a:endParaRPr lang="en-US" dirty="0"/>
          </a:p>
        </p:txBody>
      </p:sp>
      <p:pic>
        <p:nvPicPr>
          <p:cNvPr id="31746" name="Picture 2" descr="Write Data to Text File Resul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9924" y="1495662"/>
            <a:ext cx="4180952" cy="37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739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NEXT TIME</a:t>
            </a:r>
            <a:endParaRPr lang="en-US" dirty="0"/>
          </a:p>
        </p:txBody>
      </p:sp>
      <p:sp>
        <p:nvSpPr>
          <p:cNvPr id="3" name="Content Placeholder 2"/>
          <p:cNvSpPr>
            <a:spLocks noGrp="1"/>
          </p:cNvSpPr>
          <p:nvPr>
            <p:ph idx="1"/>
          </p:nvPr>
        </p:nvSpPr>
        <p:spPr/>
        <p:txBody>
          <a:bodyPr/>
          <a:lstStyle/>
          <a:p>
            <a:r>
              <a:rPr lang="tr-TR" dirty="0" smtClean="0"/>
              <a:t>ActiveX Controls and User Forms</a:t>
            </a:r>
          </a:p>
          <a:p>
            <a:pPr marL="0" indent="0">
              <a:buNone/>
            </a:pPr>
            <a:endParaRPr lang="en-US" dirty="0"/>
          </a:p>
        </p:txBody>
      </p:sp>
    </p:spTree>
    <p:extLst>
      <p:ext uri="{BB962C8B-B14F-4D97-AF65-F5344CB8AC3E}">
        <p14:creationId xmlns:p14="http://schemas.microsoft.com/office/powerpoint/2010/main" val="463968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Subroutines with Input </a:t>
            </a:r>
            <a:r>
              <a:rPr lang="en-US" dirty="0" smtClean="0"/>
              <a:t>Arguments</a:t>
            </a:r>
            <a:endParaRPr lang="en-US" dirty="0"/>
          </a:p>
        </p:txBody>
      </p:sp>
      <p:sp>
        <p:nvSpPr>
          <p:cNvPr id="3" name="Content Placeholder 2"/>
          <p:cNvSpPr>
            <a:spLocks noGrp="1"/>
          </p:cNvSpPr>
          <p:nvPr>
            <p:ph idx="1"/>
          </p:nvPr>
        </p:nvSpPr>
        <p:spPr/>
        <p:txBody>
          <a:bodyPr/>
          <a:lstStyle/>
          <a:p>
            <a:r>
              <a:rPr lang="en-US" dirty="0"/>
              <a:t>The limitation of Shifter is that it only corrects Row 8.</a:t>
            </a:r>
          </a:p>
          <a:p>
            <a:r>
              <a:rPr lang="en-US" dirty="0" smtClean="0"/>
              <a:t>We </a:t>
            </a:r>
            <a:r>
              <a:rPr lang="en-US" dirty="0"/>
              <a:t>can solve this by creating a subroutine which will take a row number as an input </a:t>
            </a:r>
            <a:r>
              <a:rPr lang="en-US" dirty="0" smtClean="0"/>
              <a:t>parameter</a:t>
            </a:r>
            <a:r>
              <a:rPr lang="en-US" dirty="0"/>
              <a:t>.</a:t>
            </a:r>
          </a:p>
          <a:p>
            <a:pPr marL="0" indent="0">
              <a:buNone/>
            </a:pPr>
            <a:r>
              <a:rPr lang="tr-TR" dirty="0" smtClean="0"/>
              <a:t>	</a:t>
            </a:r>
            <a:r>
              <a:rPr lang="en-US" sz="1600" dirty="0" smtClean="0">
                <a:latin typeface="Courier New" panose="02070309020205020404" pitchFamily="49" charset="0"/>
                <a:cs typeface="Courier New" panose="02070309020205020404" pitchFamily="49" charset="0"/>
              </a:rPr>
              <a:t>Sub   </a:t>
            </a:r>
            <a:r>
              <a:rPr lang="en-US" sz="1600" dirty="0" err="1">
                <a:latin typeface="Courier New" panose="02070309020205020404" pitchFamily="49" charset="0"/>
                <a:cs typeface="Courier New" panose="02070309020205020404" pitchFamily="49" charset="0"/>
              </a:rPr>
              <a:t>ShiftOneColumn</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RowNum</a:t>
            </a:r>
            <a:r>
              <a:rPr lang="en-US" sz="1600" dirty="0">
                <a:latin typeface="Courier New" panose="02070309020205020404" pitchFamily="49" charset="0"/>
                <a:cs typeface="Courier New" panose="02070309020205020404" pitchFamily="49" charset="0"/>
              </a:rPr>
              <a:t>  As  Integer</a:t>
            </a:r>
            <a:r>
              <a:rPr lang="en-US" sz="1600" dirty="0" smtClean="0">
                <a:latin typeface="Courier New" panose="02070309020205020404" pitchFamily="49" charset="0"/>
                <a:cs typeface="Courier New" panose="02070309020205020404" pitchFamily="49" charset="0"/>
              </a:rPr>
              <a:t>)</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CODE   BLOCK</a:t>
            </a:r>
            <a:r>
              <a:rPr lang="en-US" sz="1600" dirty="0">
                <a:latin typeface="Courier New" panose="02070309020205020404" pitchFamily="49" charset="0"/>
                <a:cs typeface="Courier New" panose="02070309020205020404" pitchFamily="49" charset="0"/>
              </a:rPr>
              <a:t>		</a:t>
            </a:r>
          </a:p>
          <a:p>
            <a:pPr marL="0" indent="0">
              <a:buNone/>
            </a:pPr>
            <a:r>
              <a:rPr lang="tr-TR" sz="1600" dirty="0" smtClean="0">
                <a:latin typeface="Courier New" panose="02070309020205020404" pitchFamily="49" charset="0"/>
                <a:cs typeface="Courier New" panose="02070309020205020404" pitchFamily="49" charset="0"/>
              </a:rPr>
              <a:t>	</a:t>
            </a:r>
            <a:r>
              <a:rPr lang="en-US" sz="1600" dirty="0" smtClean="0">
                <a:latin typeface="Courier New" panose="02070309020205020404" pitchFamily="49" charset="0"/>
                <a:cs typeface="Courier New" panose="02070309020205020404" pitchFamily="49" charset="0"/>
              </a:rPr>
              <a:t>End   </a:t>
            </a:r>
            <a:r>
              <a:rPr lang="en-US" sz="1600" dirty="0">
                <a:latin typeface="Courier New" panose="02070309020205020404" pitchFamily="49" charset="0"/>
                <a:cs typeface="Courier New" panose="02070309020205020404" pitchFamily="49" charset="0"/>
              </a:rPr>
              <a:t>Sub</a:t>
            </a:r>
          </a:p>
          <a:p>
            <a:r>
              <a:rPr lang="en-US" dirty="0" err="1" smtClean="0"/>
              <a:t>RowNum</a:t>
            </a:r>
            <a:r>
              <a:rPr lang="en-US" dirty="0" smtClean="0"/>
              <a:t> </a:t>
            </a:r>
            <a:r>
              <a:rPr lang="en-US" dirty="0"/>
              <a:t>is the input variable. </a:t>
            </a:r>
            <a:endParaRPr lang="tr-TR" dirty="0" smtClean="0"/>
          </a:p>
          <a:p>
            <a:r>
              <a:rPr lang="en-US" dirty="0" smtClean="0"/>
              <a:t>As  </a:t>
            </a:r>
            <a:r>
              <a:rPr lang="en-US" dirty="0"/>
              <a:t>Integer part declares the data type of our input variable.</a:t>
            </a:r>
          </a:p>
          <a:p>
            <a:pPr marL="0" indent="0">
              <a:buNone/>
            </a:pPr>
            <a:endParaRPr lang="en-US" dirty="0"/>
          </a:p>
        </p:txBody>
      </p:sp>
    </p:spTree>
    <p:extLst>
      <p:ext uri="{BB962C8B-B14F-4D97-AF65-F5344CB8AC3E}">
        <p14:creationId xmlns:p14="http://schemas.microsoft.com/office/powerpoint/2010/main" val="1210928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Any Given </a:t>
            </a:r>
            <a:r>
              <a:rPr lang="en-US" dirty="0" smtClean="0"/>
              <a:t>Column</a:t>
            </a:r>
            <a:endParaRPr lang="en-US" dirty="0"/>
          </a:p>
        </p:txBody>
      </p:sp>
      <p:sp>
        <p:nvSpPr>
          <p:cNvPr id="3" name="Content Placeholder 2"/>
          <p:cNvSpPr>
            <a:spLocks noGrp="1"/>
          </p:cNvSpPr>
          <p:nvPr>
            <p:ph idx="1"/>
          </p:nvPr>
        </p:nvSpPr>
        <p:spPr/>
        <p:txBody>
          <a:bodyPr/>
          <a:lstStyle/>
          <a:p>
            <a:r>
              <a:rPr lang="en-US" dirty="0"/>
              <a:t>How do we tell VBA to shift the row according to our input, </a:t>
            </a:r>
            <a:r>
              <a:rPr lang="en-US" dirty="0" err="1" smtClean="0"/>
              <a:t>RowNum</a:t>
            </a:r>
            <a:r>
              <a:rPr lang="en-US" dirty="0" smtClean="0"/>
              <a:t>?</a:t>
            </a:r>
            <a:endParaRPr lang="tr-TR" dirty="0" smtClean="0"/>
          </a:p>
          <a:p>
            <a:pPr marL="800100" lvl="1" indent="-342900">
              <a:buFont typeface="Arial" panose="020B0604020202020204" pitchFamily="34" charset="0"/>
              <a:buChar char="•"/>
            </a:pPr>
            <a:r>
              <a:rPr lang="en-US" dirty="0" smtClean="0"/>
              <a:t>Currently</a:t>
            </a:r>
            <a:r>
              <a:rPr lang="en-US" dirty="0"/>
              <a:t>, we select cells D8,E8,F8 by writing "D8:F8</a:t>
            </a:r>
            <a:r>
              <a:rPr lang="en-US" dirty="0" smtClean="0"/>
              <a:t>".</a:t>
            </a:r>
            <a:endParaRPr lang="tr-TR" dirty="0" smtClean="0"/>
          </a:p>
          <a:p>
            <a:pPr marL="800100" lvl="1" indent="-342900">
              <a:buFont typeface="Arial" panose="020B0604020202020204" pitchFamily="34" charset="0"/>
              <a:buChar char="•"/>
            </a:pPr>
            <a:r>
              <a:rPr lang="en-US" dirty="0" smtClean="0"/>
              <a:t>We </a:t>
            </a:r>
            <a:r>
              <a:rPr lang="en-US" dirty="0"/>
              <a:t>will construct that D#:F# syntax, for our row # (i.e., </a:t>
            </a:r>
            <a:r>
              <a:rPr lang="en-US" dirty="0" err="1" smtClean="0"/>
              <a:t>RowNum</a:t>
            </a:r>
            <a:r>
              <a:rPr lang="en-US" dirty="0" smtClean="0"/>
              <a:t>)</a:t>
            </a:r>
            <a:endParaRPr lang="tr-TR" dirty="0"/>
          </a:p>
          <a:p>
            <a:pPr marL="457200" lvl="1" indent="0"/>
            <a:r>
              <a:rPr lang="tr-TR" dirty="0" smtClean="0"/>
              <a:t>	</a:t>
            </a:r>
            <a:r>
              <a:rPr lang="en-US" dirty="0" smtClean="0"/>
              <a:t>Range</a:t>
            </a:r>
            <a:r>
              <a:rPr lang="en-US" dirty="0"/>
              <a:t>("D"   &amp;  </a:t>
            </a:r>
            <a:r>
              <a:rPr lang="en-US" dirty="0" err="1"/>
              <a:t>RowNum</a:t>
            </a:r>
            <a:r>
              <a:rPr lang="en-US" dirty="0"/>
              <a:t>   &amp;   ":F"  &amp;   </a:t>
            </a:r>
            <a:r>
              <a:rPr lang="en-US" dirty="0" err="1"/>
              <a:t>RowNum</a:t>
            </a:r>
            <a:r>
              <a:rPr lang="en-US" dirty="0"/>
              <a:t>).</a:t>
            </a:r>
            <a:r>
              <a:rPr lang="en-US" dirty="0" smtClean="0"/>
              <a:t>Select</a:t>
            </a:r>
            <a:endParaRPr lang="tr-TR" dirty="0" smtClean="0"/>
          </a:p>
          <a:p>
            <a:pPr marL="800100" lvl="1" indent="-342900">
              <a:buFont typeface="Arial" panose="020B0604020202020204" pitchFamily="34" charset="0"/>
              <a:buChar char="•"/>
            </a:pPr>
            <a:r>
              <a:rPr lang="en-US" dirty="0" smtClean="0"/>
              <a:t>In </a:t>
            </a:r>
            <a:r>
              <a:rPr lang="en-US" dirty="0"/>
              <a:t>Excel and VBA the &amp; operator simply combines (“concatenates”) text together</a:t>
            </a:r>
          </a:p>
          <a:p>
            <a:pPr marL="0" indent="0">
              <a:buNone/>
            </a:pPr>
            <a:endParaRPr lang="tr-TR"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As   Integer)</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("D"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   &amp;   ":F"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Selection.Cut</a:t>
            </a:r>
            <a:endParaRPr lang="tr-TR" sz="1400" dirty="0" smtClean="0">
              <a:latin typeface="Courier New" panose="02070309020205020404" pitchFamily="49" charset="0"/>
              <a:cs typeface="Courier New" panose="02070309020205020404" pitchFamily="49" charset="0"/>
            </a:endParaRPr>
          </a:p>
          <a:p>
            <a:pPr marL="0" indent="0">
              <a:buNone/>
            </a:pPr>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Range</a:t>
            </a:r>
            <a:r>
              <a:rPr lang="en-US" sz="1400" dirty="0">
                <a:latin typeface="Courier New" panose="02070309020205020404" pitchFamily="49" charset="0"/>
                <a:cs typeface="Courier New" panose="02070309020205020404" pitchFamily="49" charset="0"/>
              </a:rPr>
              <a:t>("C"   &amp;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).Select</a:t>
            </a:r>
          </a:p>
          <a:p>
            <a:pPr marL="0" indent="0">
              <a:buNone/>
            </a:pPr>
            <a:r>
              <a:rPr lang="tr-TR" sz="1400" dirty="0" smtClean="0">
                <a:latin typeface="Courier New" panose="02070309020205020404" pitchFamily="49" charset="0"/>
                <a:cs typeface="Courier New" panose="02070309020205020404" pitchFamily="49" charset="0"/>
              </a:rPr>
              <a:t>	</a:t>
            </a:r>
            <a:r>
              <a:rPr lang="en-US" sz="1400" dirty="0" err="1" smtClean="0">
                <a:latin typeface="Courier New" panose="02070309020205020404" pitchFamily="49" charset="0"/>
                <a:cs typeface="Courier New" panose="02070309020205020404" pitchFamily="49" charset="0"/>
              </a:rPr>
              <a:t>ActiveSheet.Paste</a:t>
            </a:r>
            <a:endParaRPr lang="en-US" sz="1400" dirty="0">
              <a:latin typeface="Courier New" panose="02070309020205020404" pitchFamily="49" charset="0"/>
              <a:cs typeface="Courier New" panose="02070309020205020404" pitchFamily="49" charset="0"/>
            </a:endParaRPr>
          </a:p>
          <a:p>
            <a:pPr marL="0" indent="0">
              <a:buNone/>
            </a:pPr>
            <a:r>
              <a:rPr lang="en-US" sz="1400" dirty="0" smtClean="0">
                <a:latin typeface="Courier New" panose="02070309020205020404" pitchFamily="49" charset="0"/>
                <a:cs typeface="Courier New" panose="02070309020205020404" pitchFamily="49" charset="0"/>
              </a:rPr>
              <a:t>End   Sub</a:t>
            </a:r>
            <a:endParaRPr lang="tr-TR" sz="1400" dirty="0" smtClean="0">
              <a:latin typeface="Courier New" panose="02070309020205020404" pitchFamily="49" charset="0"/>
              <a:cs typeface="Courier New" panose="02070309020205020404" pitchFamily="49" charset="0"/>
            </a:endParaRPr>
          </a:p>
          <a:p>
            <a:pPr marL="0" indent="0">
              <a:buNone/>
            </a:pPr>
            <a:endParaRPr lang="tr-TR" sz="1400" dirty="0">
              <a:latin typeface="Courier New" panose="02070309020205020404" pitchFamily="49" charset="0"/>
              <a:cs typeface="Courier New" panose="02070309020205020404" pitchFamily="49" charset="0"/>
            </a:endParaRPr>
          </a:p>
          <a:p>
            <a:pPr marL="0" indent="0">
              <a:buNone/>
            </a:pPr>
            <a:endParaRPr lang="en-US" sz="1400" dirty="0">
              <a:latin typeface="Courier New" panose="02070309020205020404" pitchFamily="49" charset="0"/>
              <a:cs typeface="Courier New" panose="02070309020205020404" pitchFamily="49" charset="0"/>
            </a:endParaRPr>
          </a:p>
          <a:p>
            <a:endParaRPr lang="en-US" dirty="0"/>
          </a:p>
        </p:txBody>
      </p:sp>
    </p:spTree>
    <p:extLst>
      <p:ext uri="{BB962C8B-B14F-4D97-AF65-F5344CB8AC3E}">
        <p14:creationId xmlns:p14="http://schemas.microsoft.com/office/powerpoint/2010/main" val="2515658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Shifting </a:t>
            </a:r>
            <a:r>
              <a:rPr lang="en-US" dirty="0" smtClean="0"/>
              <a:t>Repeatedly</a:t>
            </a:r>
            <a:endParaRPr lang="en-US" dirty="0"/>
          </a:p>
        </p:txBody>
      </p:sp>
      <p:sp>
        <p:nvSpPr>
          <p:cNvPr id="3" name="Content Placeholder 2"/>
          <p:cNvSpPr>
            <a:spLocks noGrp="1"/>
          </p:cNvSpPr>
          <p:nvPr>
            <p:ph idx="1"/>
          </p:nvPr>
        </p:nvSpPr>
        <p:spPr/>
        <p:txBody>
          <a:bodyPr/>
          <a:lstStyle/>
          <a:p>
            <a:r>
              <a:rPr lang="en-US" dirty="0"/>
              <a:t>We now have a subroutine that can correct any given </a:t>
            </a:r>
            <a:r>
              <a:rPr lang="en-US" dirty="0" smtClean="0"/>
              <a:t>row.</a:t>
            </a:r>
            <a:endParaRPr lang="tr-TR" dirty="0" smtClean="0"/>
          </a:p>
          <a:p>
            <a:pPr marL="800100" lvl="1" indent="-342900">
              <a:buFont typeface="Arial" panose="020B0604020202020204" pitchFamily="34" charset="0"/>
              <a:buChar char="•"/>
            </a:pPr>
            <a:r>
              <a:rPr lang="en-US" dirty="0" smtClean="0"/>
              <a:t>We </a:t>
            </a:r>
            <a:r>
              <a:rPr lang="en-US" dirty="0"/>
              <a:t>want to apply this subroutine to any rows between 6 and </a:t>
            </a:r>
            <a:r>
              <a:rPr lang="en-US" dirty="0" smtClean="0"/>
              <a:t>18.</a:t>
            </a:r>
            <a:endParaRPr lang="tr-TR" dirty="0" smtClean="0"/>
          </a:p>
          <a:p>
            <a:pPr marL="800100" lvl="1" indent="-342900">
              <a:buFont typeface="Arial" panose="020B0604020202020204" pitchFamily="34" charset="0"/>
              <a:buChar char="•"/>
            </a:pPr>
            <a:r>
              <a:rPr lang="en-US" dirty="0" smtClean="0"/>
              <a:t>We </a:t>
            </a:r>
            <a:r>
              <a:rPr lang="en-US" dirty="0"/>
              <a:t>use a loop (e.g., a FOR-NEXT  Loop) for this task</a:t>
            </a:r>
            <a:r>
              <a:rPr lang="en-US" dirty="0" smtClean="0"/>
              <a:t>:</a:t>
            </a:r>
            <a:endParaRPr lang="tr-TR" dirty="0" smtClean="0"/>
          </a:p>
          <a:p>
            <a:pPr marL="800100" lvl="1" indent="-342900">
              <a:buFont typeface="Arial" panose="020B0604020202020204" pitchFamily="34" charset="0"/>
              <a:buChar char="•"/>
            </a:pPr>
            <a:endParaRPr lang="tr-TR" dirty="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Sub   </a:t>
            </a:r>
            <a:r>
              <a:rPr lang="en-US" sz="1400" dirty="0" err="1" smtClean="0">
                <a:latin typeface="Courier New" panose="02070309020205020404" pitchFamily="49" charset="0"/>
                <a:cs typeface="Courier New" panose="02070309020205020404" pitchFamily="49" charset="0"/>
              </a:rPr>
              <a:t>ShifterLoop</a:t>
            </a:r>
            <a:r>
              <a:rPr lang="tr-TR" sz="1400" dirty="0" smtClean="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a:t>
            </a:r>
          </a:p>
          <a:p>
            <a:pPr marL="457200" lvl="1" indent="0"/>
            <a:r>
              <a:rPr lang="tr-TR" sz="1400" dirty="0" smtClean="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en-US"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C</a:t>
            </a:r>
            <a:r>
              <a:rPr lang="en-US" sz="1400" dirty="0" smtClean="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a:t>
            </a:r>
          </a:p>
          <a:p>
            <a:pPr marL="457200" lvl="1" indent="0"/>
            <a:r>
              <a:rPr lang="en-US" sz="1400" dirty="0">
                <a:latin typeface="Courier New" panose="02070309020205020404" pitchFamily="49" charset="0"/>
                <a:cs typeface="Courier New" panose="02070309020205020404" pitchFamily="49" charset="0"/>
              </a:rPr>
              <a:t>	</a:t>
            </a:r>
            <a:r>
              <a:rPr lang="en-US" sz="1400" dirty="0" smtClean="0">
                <a:latin typeface="Courier New" panose="02070309020205020404" pitchFamily="49" charset="0"/>
                <a:cs typeface="Courier New" panose="02070309020205020404" pitchFamily="49" charset="0"/>
              </a:rPr>
              <a:t>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smtClean="0">
                <a:latin typeface="Courier New" panose="02070309020205020404" pitchFamily="49" charset="0"/>
                <a:cs typeface="Courier New" panose="02070309020205020404" pitchFamily="49" charset="0"/>
              </a:rPr>
              <a:t>End   </a:t>
            </a:r>
            <a:r>
              <a:rPr lang="en-US" sz="1400" dirty="0">
                <a:latin typeface="Courier New" panose="02070309020205020404" pitchFamily="49" charset="0"/>
                <a:cs typeface="Courier New" panose="02070309020205020404" pitchFamily="49" charset="0"/>
              </a:rPr>
              <a:t>Sub</a:t>
            </a:r>
          </a:p>
          <a:p>
            <a:pPr marL="457200" lvl="1" indent="0"/>
            <a:endParaRPr lang="en-US" dirty="0"/>
          </a:p>
          <a:p>
            <a:endParaRPr lang="en-US" dirty="0"/>
          </a:p>
        </p:txBody>
      </p:sp>
    </p:spTree>
    <p:extLst>
      <p:ext uri="{BB962C8B-B14F-4D97-AF65-F5344CB8AC3E}">
        <p14:creationId xmlns:p14="http://schemas.microsoft.com/office/powerpoint/2010/main" val="166083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Checking If First Column is </a:t>
            </a:r>
            <a:r>
              <a:rPr lang="en-US" dirty="0" smtClean="0"/>
              <a:t>Empty</a:t>
            </a:r>
            <a:endParaRPr lang="en-US" dirty="0"/>
          </a:p>
        </p:txBody>
      </p:sp>
      <p:sp>
        <p:nvSpPr>
          <p:cNvPr id="3" name="Content Placeholder 2"/>
          <p:cNvSpPr>
            <a:spLocks noGrp="1"/>
          </p:cNvSpPr>
          <p:nvPr>
            <p:ph idx="1"/>
          </p:nvPr>
        </p:nvSpPr>
        <p:spPr/>
        <p:txBody>
          <a:bodyPr/>
          <a:lstStyle/>
          <a:p>
            <a:r>
              <a:rPr lang="en-US" dirty="0"/>
              <a:t>We need to check whether the ﬁrst column of a row is empty or </a:t>
            </a:r>
            <a:r>
              <a:rPr lang="en-US" dirty="0" smtClean="0"/>
              <a:t>not.</a:t>
            </a:r>
            <a:endParaRPr lang="tr-TR" dirty="0" smtClean="0"/>
          </a:p>
          <a:p>
            <a:r>
              <a:rPr lang="en-US" dirty="0" smtClean="0"/>
              <a:t>VBA’s </a:t>
            </a:r>
            <a:r>
              <a:rPr lang="en-US" dirty="0"/>
              <a:t>conditional statement IF-THEN-ELSE allows us to achieve </a:t>
            </a:r>
            <a:r>
              <a:rPr lang="en-US" dirty="0" smtClean="0"/>
              <a:t>this</a:t>
            </a:r>
            <a:r>
              <a:rPr lang="tr-TR" dirty="0" smtClean="0"/>
              <a:t>  </a:t>
            </a:r>
            <a:r>
              <a:rPr lang="en-US" dirty="0" smtClean="0"/>
              <a:t>goal.</a:t>
            </a:r>
            <a:endParaRPr lang="tr-TR" dirty="0" smtClean="0"/>
          </a:p>
          <a:p>
            <a:pPr marL="457200" lvl="1" indent="0"/>
            <a:endParaRPr lang="tr-TR" sz="1400" dirty="0" smtClean="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Sub   </a:t>
            </a:r>
            <a:r>
              <a:rPr lang="en-US" sz="1400" dirty="0" err="1">
                <a:latin typeface="Courier New" panose="02070309020205020404" pitchFamily="49" charset="0"/>
                <a:cs typeface="Courier New" panose="02070309020205020404" pitchFamily="49" charset="0"/>
              </a:rPr>
              <a:t>ShifterLoop</a:t>
            </a:r>
            <a:r>
              <a:rPr lang="tr-TR" sz="1400" dirty="0">
                <a:latin typeface="Courier New" panose="02070309020205020404" pitchFamily="49" charset="0"/>
                <a:cs typeface="Courier New" panose="02070309020205020404" pitchFamily="49" charset="0"/>
              </a:rPr>
              <a:t>()</a:t>
            </a:r>
            <a:endParaRPr lang="en-US"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p>
          <a:p>
            <a:pPr marL="457200" lvl="1" indent="0"/>
            <a:r>
              <a:rPr lang="tr-TR" sz="1400" dirty="0">
                <a:latin typeface="Courier New" panose="02070309020205020404" pitchFamily="49" charset="0"/>
                <a:cs typeface="Courier New" panose="02070309020205020404" pitchFamily="49" charset="0"/>
              </a:rPr>
              <a:t>	Dim RowNum As Integer</a:t>
            </a:r>
            <a:r>
              <a:rPr lang="en-US" sz="1400" dirty="0">
                <a:latin typeface="Courier New" panose="02070309020205020404" pitchFamily="49" charset="0"/>
                <a:cs typeface="Courier New" panose="02070309020205020404" pitchFamily="49" charset="0"/>
              </a:rPr>
              <a:t>	</a:t>
            </a:r>
            <a:endParaRPr lang="tr-TR" sz="1400" dirty="0">
              <a:latin typeface="Courier New" panose="02070309020205020404" pitchFamily="49" charset="0"/>
              <a:cs typeface="Courier New" panose="02070309020205020404" pitchFamily="49" charset="0"/>
            </a:endParaRPr>
          </a:p>
          <a:p>
            <a:pPr marL="457200" lvl="1" indent="0"/>
            <a:endParaRPr lang="tr-TR" sz="1400" dirty="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en-US" sz="1400" dirty="0">
                <a:latin typeface="Courier New" panose="02070309020205020404" pitchFamily="49" charset="0"/>
                <a:cs typeface="Courier New" panose="02070309020205020404" pitchFamily="49" charset="0"/>
              </a:rPr>
              <a:t>For   </a:t>
            </a:r>
            <a:r>
              <a:rPr lang="en-US" sz="1400" dirty="0" err="1">
                <a:latin typeface="Courier New" panose="02070309020205020404" pitchFamily="49" charset="0"/>
                <a:cs typeface="Courier New" panose="02070309020205020404" pitchFamily="49" charset="0"/>
              </a:rPr>
              <a:t>RowNum</a:t>
            </a:r>
            <a:r>
              <a:rPr lang="en-US" sz="1400" dirty="0">
                <a:latin typeface="Courier New" panose="02070309020205020404" pitchFamily="49" charset="0"/>
                <a:cs typeface="Courier New" panose="02070309020205020404" pitchFamily="49" charset="0"/>
              </a:rPr>
              <a:t>=6  To  18   Step  1</a:t>
            </a:r>
          </a:p>
          <a:p>
            <a:pPr marL="457200" lvl="1" indent="0"/>
            <a:r>
              <a:rPr lang="tr-TR" sz="1400" dirty="0" smtClean="0">
                <a:latin typeface="Courier New" panose="02070309020205020404" pitchFamily="49" charset="0"/>
                <a:cs typeface="Courier New" panose="02070309020205020404" pitchFamily="49" charset="0"/>
              </a:rPr>
              <a:t>		If Cells(RowNum,3</a:t>
            </a:r>
            <a:r>
              <a:rPr lang="tr-TR" sz="1400" dirty="0">
                <a:latin typeface="Courier New" panose="02070309020205020404" pitchFamily="49" charset="0"/>
                <a:cs typeface="Courier New" panose="02070309020205020404" pitchFamily="49" charset="0"/>
              </a:rPr>
              <a:t>).Value</a:t>
            </a:r>
            <a:r>
              <a:rPr lang="tr-TR" sz="1400" dirty="0" smtClean="0">
                <a:latin typeface="Courier New" panose="02070309020205020404" pitchFamily="49" charset="0"/>
                <a:cs typeface="Courier New" panose="02070309020205020404" pitchFamily="49" charset="0"/>
              </a:rPr>
              <a:t>="</a:t>
            </a:r>
            <a:r>
              <a:rPr lang="tr-TR" sz="1400" dirty="0">
                <a:latin typeface="Courier New" panose="02070309020205020404" pitchFamily="49" charset="0"/>
                <a:cs typeface="Courier New" panose="02070309020205020404" pitchFamily="49" charset="0"/>
              </a:rPr>
              <a:t>"</a:t>
            </a:r>
            <a:r>
              <a:rPr lang="tr-TR" sz="1400" dirty="0" smtClean="0">
                <a:latin typeface="Courier New" panose="02070309020205020404" pitchFamily="49" charset="0"/>
                <a:cs typeface="Courier New" panose="02070309020205020404" pitchFamily="49" charset="0"/>
              </a:rPr>
              <a:t> Then</a:t>
            </a:r>
            <a:r>
              <a:rPr lang="en-US" sz="1400" dirty="0">
                <a:latin typeface="Courier New" panose="02070309020205020404" pitchFamily="49" charset="0"/>
                <a:cs typeface="Courier New" panose="02070309020205020404" pitchFamily="49" charset="0"/>
              </a:rPr>
              <a:t>	</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smtClean="0">
                <a:latin typeface="Courier New" panose="02070309020205020404" pitchFamily="49" charset="0"/>
                <a:cs typeface="Courier New" panose="02070309020205020404" pitchFamily="49" charset="0"/>
              </a:rPr>
              <a:t>			C</a:t>
            </a:r>
            <a:r>
              <a:rPr lang="en-US" sz="1400" dirty="0">
                <a:latin typeface="Courier New" panose="02070309020205020404" pitchFamily="49" charset="0"/>
                <a:cs typeface="Courier New" panose="02070309020205020404" pitchFamily="49" charset="0"/>
              </a:rPr>
              <a:t>all   </a:t>
            </a:r>
            <a:r>
              <a:rPr lang="en-US" sz="1400" dirty="0" err="1">
                <a:latin typeface="Courier New" panose="02070309020205020404" pitchFamily="49" charset="0"/>
                <a:cs typeface="Courier New" panose="02070309020205020404" pitchFamily="49" charset="0"/>
              </a:rPr>
              <a:t>ShiftOneColumn</a:t>
            </a:r>
            <a:r>
              <a:rPr lang="en-US" sz="1400" dirty="0">
                <a:latin typeface="Courier New" panose="02070309020205020404" pitchFamily="49" charset="0"/>
                <a:cs typeface="Courier New" panose="02070309020205020404" pitchFamily="49" charset="0"/>
              </a:rPr>
              <a:t>(</a:t>
            </a:r>
            <a:r>
              <a:rPr lang="en-US" sz="1400" dirty="0" err="1">
                <a:latin typeface="Courier New" panose="02070309020205020404" pitchFamily="49" charset="0"/>
                <a:cs typeface="Courier New" panose="02070309020205020404" pitchFamily="49" charset="0"/>
              </a:rPr>
              <a:t>RowNum</a:t>
            </a:r>
            <a:r>
              <a:rPr lang="en-US" sz="1400" dirty="0" smtClean="0">
                <a:latin typeface="Courier New" panose="02070309020205020404" pitchFamily="49" charset="0"/>
                <a:cs typeface="Courier New" panose="02070309020205020404" pitchFamily="49" charset="0"/>
              </a:rPr>
              <a:t>)</a:t>
            </a:r>
            <a:endParaRPr lang="tr-TR" sz="1400" dirty="0" smtClean="0">
              <a:latin typeface="Courier New" panose="02070309020205020404" pitchFamily="49" charset="0"/>
              <a:cs typeface="Courier New" panose="02070309020205020404" pitchFamily="49" charset="0"/>
            </a:endParaRPr>
          </a:p>
          <a:p>
            <a:pPr marL="457200" lvl="1" indent="0"/>
            <a:r>
              <a:rPr lang="tr-TR" sz="1400" dirty="0">
                <a:latin typeface="Courier New" panose="02070309020205020404" pitchFamily="49" charset="0"/>
                <a:cs typeface="Courier New" panose="02070309020205020404" pitchFamily="49" charset="0"/>
              </a:rPr>
              <a:t>	</a:t>
            </a:r>
            <a:r>
              <a:rPr lang="tr-TR" sz="1400" dirty="0" smtClean="0">
                <a:latin typeface="Courier New" panose="02070309020205020404" pitchFamily="49" charset="0"/>
                <a:cs typeface="Courier New" panose="02070309020205020404" pitchFamily="49" charset="0"/>
              </a:rPr>
              <a:t>	End If</a:t>
            </a:r>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	Next   </a:t>
            </a:r>
            <a:r>
              <a:rPr lang="en-US" sz="1400" dirty="0" err="1">
                <a:latin typeface="Courier New" panose="02070309020205020404" pitchFamily="49" charset="0"/>
                <a:cs typeface="Courier New" panose="02070309020205020404" pitchFamily="49" charset="0"/>
              </a:rPr>
              <a:t>RowNum</a:t>
            </a:r>
            <a:endParaRPr lang="en-US" sz="1400" dirty="0">
              <a:latin typeface="Courier New" panose="02070309020205020404" pitchFamily="49" charset="0"/>
              <a:cs typeface="Courier New" panose="02070309020205020404" pitchFamily="49" charset="0"/>
            </a:endParaRPr>
          </a:p>
          <a:p>
            <a:pPr marL="457200" lvl="1" indent="0"/>
            <a:endParaRPr lang="en-US" sz="1400" dirty="0">
              <a:latin typeface="Courier New" panose="02070309020205020404" pitchFamily="49" charset="0"/>
              <a:cs typeface="Courier New" panose="02070309020205020404" pitchFamily="49" charset="0"/>
            </a:endParaRPr>
          </a:p>
          <a:p>
            <a:pPr marL="457200" lvl="1" indent="0"/>
            <a:r>
              <a:rPr lang="en-US" sz="1400" dirty="0">
                <a:latin typeface="Courier New" panose="02070309020205020404" pitchFamily="49" charset="0"/>
                <a:cs typeface="Courier New" panose="02070309020205020404" pitchFamily="49" charset="0"/>
              </a:rPr>
              <a:t>End   Sub</a:t>
            </a:r>
          </a:p>
          <a:p>
            <a:endParaRPr lang="en-US" dirty="0"/>
          </a:p>
          <a:p>
            <a:endParaRPr lang="en-US" dirty="0"/>
          </a:p>
        </p:txBody>
      </p:sp>
    </p:spTree>
    <p:extLst>
      <p:ext uri="{BB962C8B-B14F-4D97-AF65-F5344CB8AC3E}">
        <p14:creationId xmlns:p14="http://schemas.microsoft.com/office/powerpoint/2010/main" val="2242638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Practice Problem</a:t>
            </a:r>
            <a:endParaRPr lang="en-US" dirty="0"/>
          </a:p>
        </p:txBody>
      </p:sp>
      <p:sp>
        <p:nvSpPr>
          <p:cNvPr id="3" name="Content Placeholder 2"/>
          <p:cNvSpPr>
            <a:spLocks noGrp="1"/>
          </p:cNvSpPr>
          <p:nvPr>
            <p:ph idx="1"/>
          </p:nvPr>
        </p:nvSpPr>
        <p:spPr/>
        <p:txBody>
          <a:bodyPr/>
          <a:lstStyle/>
          <a:p>
            <a:r>
              <a:rPr lang="en-US" dirty="0"/>
              <a:t>How would we extend our program if we wanted to have the program highlight each moved row with a yellow background?</a:t>
            </a:r>
          </a:p>
          <a:p>
            <a:endParaRPr lang="en-US" dirty="0"/>
          </a:p>
        </p:txBody>
      </p:sp>
    </p:spTree>
    <p:extLst>
      <p:ext uri="{BB962C8B-B14F-4D97-AF65-F5344CB8AC3E}">
        <p14:creationId xmlns:p14="http://schemas.microsoft.com/office/powerpoint/2010/main" val="349750164"/>
      </p:ext>
    </p:extLst>
  </p:cSld>
  <p:clrMapOvr>
    <a:masterClrMapping/>
  </p:clrMapOvr>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4845</TotalTime>
  <Words>1050</Words>
  <Application>Microsoft Office PowerPoint</Application>
  <PresentationFormat>On-screen Show (4:3)</PresentationFormat>
  <Paragraphs>282</Paragraphs>
  <Slides>46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MS PGothic</vt:lpstr>
      <vt:lpstr>Arial</vt:lpstr>
      <vt:lpstr>Calibri</vt:lpstr>
      <vt:lpstr>Courier New</vt:lpstr>
      <vt:lpstr>inherit</vt:lpstr>
      <vt:lpstr>bilkent-theme</vt:lpstr>
      <vt:lpstr>More VBA</vt:lpstr>
      <vt:lpstr>Recall The Problem</vt:lpstr>
      <vt:lpstr>Problem</vt:lpstr>
      <vt:lpstr>Last Time</vt:lpstr>
      <vt:lpstr>Subroutines with Input Arguments</vt:lpstr>
      <vt:lpstr>Shifting Any Given Column</vt:lpstr>
      <vt:lpstr>Shifting Repeatedly</vt:lpstr>
      <vt:lpstr>Checking If First Column is Empty</vt:lpstr>
      <vt:lpstr>Practice Problem</vt:lpstr>
      <vt:lpstr>Loops (Cont’d)</vt:lpstr>
      <vt:lpstr>Loops (Cont’d)</vt:lpstr>
      <vt:lpstr>Loops (Cont’d)</vt:lpstr>
      <vt:lpstr>Strings</vt:lpstr>
      <vt:lpstr>Strings (Cont’d)</vt:lpstr>
      <vt:lpstr>Strings (Cont’d)</vt:lpstr>
      <vt:lpstr>Date and Time</vt:lpstr>
      <vt:lpstr>Date and Time</vt:lpstr>
      <vt:lpstr>Date and Time (Cont’d)</vt:lpstr>
      <vt:lpstr>Date and Time (Cont’d)</vt:lpstr>
      <vt:lpstr>Date and Time</vt:lpstr>
      <vt:lpstr>Arrays</vt:lpstr>
      <vt:lpstr>Arrays</vt:lpstr>
      <vt:lpstr>Arrays</vt:lpstr>
      <vt:lpstr>Functions</vt:lpstr>
      <vt:lpstr>Functions</vt:lpstr>
      <vt:lpstr>User Defined Functions</vt:lpstr>
      <vt:lpstr>User Defined Functions</vt:lpstr>
      <vt:lpstr>Events</vt:lpstr>
      <vt:lpstr>Events</vt:lpstr>
      <vt:lpstr>Events</vt:lpstr>
      <vt:lpstr>Events</vt:lpstr>
      <vt:lpstr>Events</vt:lpstr>
      <vt:lpstr>Events</vt:lpstr>
      <vt:lpstr>Application Object</vt:lpstr>
      <vt:lpstr>Application Object</vt:lpstr>
      <vt:lpstr>Application Object</vt:lpstr>
      <vt:lpstr>Application Object</vt:lpstr>
      <vt:lpstr>Read Text Files</vt:lpstr>
      <vt:lpstr>Read Text Files</vt:lpstr>
      <vt:lpstr>Read Text Files</vt:lpstr>
      <vt:lpstr>Read Text Files</vt:lpstr>
      <vt:lpstr>Write Text Files</vt:lpstr>
      <vt:lpstr>Write Text Files</vt:lpstr>
      <vt:lpstr>Write Text Files</vt:lpstr>
      <vt:lpstr>Write Text Files</vt:lpstr>
      <vt:lpstr>NEXT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Emre Uzun</dc:creator>
  <cp:lastModifiedBy>Emre Uzun</cp:lastModifiedBy>
  <cp:revision>80</cp:revision>
  <dcterms:created xsi:type="dcterms:W3CDTF">2017-03-17T05:30:42Z</dcterms:created>
  <dcterms:modified xsi:type="dcterms:W3CDTF">2017-11-02T06:09:08Z</dcterms:modified>
</cp:coreProperties>
</file>