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95" r:id="rId3"/>
    <p:sldId id="314" r:id="rId4"/>
    <p:sldId id="315" r:id="rId5"/>
    <p:sldId id="316" r:id="rId6"/>
    <p:sldId id="317" r:id="rId7"/>
    <p:sldId id="318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tr-TR" dirty="0" smtClean="0"/>
              <a:t>Fall </a:t>
            </a:r>
            <a:r>
              <a:rPr lang="tr-TR" dirty="0" smtClean="0"/>
              <a:t>2017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Heuristic Algorithms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Heuristic Algorithms after all?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 could use Excel Solver or Open Solver to solve optimization problems.</a:t>
            </a:r>
          </a:p>
          <a:p>
            <a:r>
              <a:rPr lang="tr-TR" dirty="0" smtClean="0"/>
              <a:t>So, why is there a need to consider heuristic algorithms?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8" y="-228600"/>
            <a:ext cx="8304898" cy="1143000"/>
          </a:xfrm>
        </p:spPr>
        <p:txBody>
          <a:bodyPr/>
          <a:lstStyle/>
          <a:p>
            <a:r>
              <a:rPr lang="tr-TR" dirty="0" smtClean="0"/>
              <a:t>Why </a:t>
            </a:r>
            <a:r>
              <a:rPr lang="tr-TR" dirty="0"/>
              <a:t>do we need Heuristic Algorithms after all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Some problems are </a:t>
            </a:r>
            <a:r>
              <a:rPr lang="tr-TR" b="1" dirty="0" smtClean="0"/>
              <a:t>very hard </a:t>
            </a:r>
            <a:r>
              <a:rPr lang="tr-TR" dirty="0" smtClean="0"/>
              <a:t>to solve.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Even though given a solution instance it is </a:t>
            </a:r>
            <a:r>
              <a:rPr lang="tr-TR" b="1" dirty="0" smtClean="0"/>
              <a:t>very easy </a:t>
            </a:r>
            <a:r>
              <a:rPr lang="tr-TR" dirty="0" smtClean="0"/>
              <a:t>to verify if it is feasible and if so, the value of the objective function; there is </a:t>
            </a:r>
            <a:r>
              <a:rPr lang="tr-TR" b="1" dirty="0" smtClean="0"/>
              <a:t>no efficient way</a:t>
            </a:r>
            <a:r>
              <a:rPr lang="tr-TR" dirty="0" smtClean="0"/>
              <a:t> to find the optimal solution.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As the problem size grows bigger it gets even harder to solve them optimally.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Example: TSP problem</a:t>
            </a:r>
          </a:p>
          <a:p>
            <a:r>
              <a:rPr lang="tr-TR" dirty="0" smtClean="0"/>
              <a:t>It all comes down to computational complexity.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Many of these hard probems are said to be NP-Complete.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3822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start working, you will have </a:t>
            </a:r>
            <a:r>
              <a:rPr lang="tr-TR" b="1" dirty="0" smtClean="0"/>
              <a:t>absolutely no excuse</a:t>
            </a:r>
            <a:r>
              <a:rPr lang="tr-TR" dirty="0" smtClean="0"/>
              <a:t> to your manager if you fail to solve a problem assigned to you or your team!</a:t>
            </a:r>
          </a:p>
          <a:p>
            <a:r>
              <a:rPr lang="tr-TR" dirty="0" smtClean="0"/>
              <a:t>Don’t worry, in real life circumstances you do NOT usually need the OPTIMAL solution after all!</a:t>
            </a:r>
          </a:p>
          <a:p>
            <a:r>
              <a:rPr lang="tr-TR" dirty="0" smtClean="0"/>
              <a:t>A </a:t>
            </a:r>
            <a:r>
              <a:rPr lang="tr-TR" i="1" dirty="0" smtClean="0"/>
              <a:t>satisfactory</a:t>
            </a:r>
            <a:r>
              <a:rPr lang="tr-TR" dirty="0" smtClean="0"/>
              <a:t> solution provided in a reasonable time would be sufficient in many circumstances.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Usually, these </a:t>
            </a:r>
            <a:r>
              <a:rPr lang="tr-TR" i="1" dirty="0" smtClean="0"/>
              <a:t>satisfactory </a:t>
            </a:r>
            <a:r>
              <a:rPr lang="tr-TR" dirty="0" smtClean="0"/>
              <a:t>solutions are not too far away from the optimal.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In some cases and if you are lucky enough, they </a:t>
            </a:r>
            <a:r>
              <a:rPr lang="tr-TR" i="1" dirty="0" smtClean="0"/>
              <a:t>may</a:t>
            </a:r>
            <a:r>
              <a:rPr lang="tr-TR" dirty="0" smtClean="0"/>
              <a:t> even be the </a:t>
            </a:r>
            <a:r>
              <a:rPr lang="tr-TR" i="1" dirty="0" smtClean="0"/>
              <a:t>optimal</a:t>
            </a:r>
            <a:r>
              <a:rPr lang="tr-TR" dirty="0" smtClean="0"/>
              <a:t> solution you were looking for. (But there is no guarantee!)</a:t>
            </a:r>
          </a:p>
          <a:p>
            <a:pPr marL="571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7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This course is NOT a heuristic algorithm design course.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are NOT expected to come up with a heuristic algorithm.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BUT, given a heuristic algorithm design – sometimes a pseudocode, you should be able to code them in VBA.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mtClean="0"/>
              <a:t>These will not be complex algorithms – I promise </a:t>
            </a:r>
            <a:r>
              <a:rPr lang="tr-TR" smtClean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98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Given a graph, we should find the minimum distance tour that will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Start and end at the same node.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All nodes are visited once.</a:t>
            </a:r>
          </a:p>
        </p:txBody>
      </p:sp>
      <p:pic>
        <p:nvPicPr>
          <p:cNvPr id="1026" name="Picture 2" descr="Image result for tsp probl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 r="13991"/>
          <a:stretch/>
        </p:blipFill>
        <p:spPr bwMode="auto">
          <a:xfrm>
            <a:off x="4983892" y="1797178"/>
            <a:ext cx="2331308" cy="24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sp probl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11" y="2665828"/>
            <a:ext cx="2907613" cy="312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99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algorithm we will use is called the </a:t>
            </a:r>
            <a:r>
              <a:rPr lang="tr-TR" i="1" dirty="0"/>
              <a:t>Nearest Neighbor Algorithm</a:t>
            </a:r>
            <a:r>
              <a:rPr lang="tr-TR" dirty="0" smtClean="0"/>
              <a:t>. (Constructive Heuristic)</a:t>
            </a:r>
            <a:endParaRPr lang="tr-TR" dirty="0"/>
          </a:p>
          <a:p>
            <a:r>
              <a:rPr lang="tr-TR" dirty="0"/>
              <a:t>Assumption: The graph is fully connected!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tr-TR" dirty="0"/>
              <a:t>Algorithm: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Start from an arbitrary node </a:t>
            </a:r>
            <a:r>
              <a:rPr lang="tr-TR" i="1" dirty="0"/>
              <a:t>a</a:t>
            </a:r>
            <a:r>
              <a:rPr lang="tr-TR" dirty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From </a:t>
            </a:r>
            <a:r>
              <a:rPr lang="tr-TR" i="1" dirty="0"/>
              <a:t>a</a:t>
            </a:r>
            <a:r>
              <a:rPr lang="tr-TR" dirty="0"/>
              <a:t>, go to another node, </a:t>
            </a:r>
            <a:r>
              <a:rPr lang="tr-TR" i="1" dirty="0"/>
              <a:t>b such that the node b </a:t>
            </a:r>
            <a:r>
              <a:rPr lang="tr-TR" b="1" i="1" dirty="0"/>
              <a:t>has not been visited</a:t>
            </a:r>
            <a:r>
              <a:rPr lang="tr-TR" i="1" dirty="0"/>
              <a:t> before and the distance (a,b) is the </a:t>
            </a:r>
            <a:r>
              <a:rPr lang="tr-TR" b="1" i="1" dirty="0"/>
              <a:t>shortest</a:t>
            </a:r>
            <a:r>
              <a:rPr lang="tr-TR" i="1" dirty="0"/>
              <a:t> among all other unvisited nodes.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Stop when all nodes are visited.</a:t>
            </a:r>
          </a:p>
          <a:p>
            <a:r>
              <a:rPr lang="tr-TR" dirty="0" smtClean="0"/>
              <a:t>Now, let’s code it!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576974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9001</TotalTime>
  <Words>410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MS PGothic</vt:lpstr>
      <vt:lpstr>Arial</vt:lpstr>
      <vt:lpstr>Calibri</vt:lpstr>
      <vt:lpstr>Wingdings</vt:lpstr>
      <vt:lpstr>bilkent-theme</vt:lpstr>
      <vt:lpstr>Heuristic Algorithms via VBA</vt:lpstr>
      <vt:lpstr>Why do we need Heuristic Algorithms after all?</vt:lpstr>
      <vt:lpstr>Why do we need Heuristic Algorithms after all?</vt:lpstr>
      <vt:lpstr>Heuristic Algorithms</vt:lpstr>
      <vt:lpstr>Heuristic Algorithms</vt:lpstr>
      <vt:lpstr>Traveling Salesman Problem</vt:lpstr>
      <vt:lpstr>Traveling Salesman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Emre Uzun</cp:lastModifiedBy>
  <cp:revision>138</cp:revision>
  <dcterms:created xsi:type="dcterms:W3CDTF">2017-03-17T05:30:42Z</dcterms:created>
  <dcterms:modified xsi:type="dcterms:W3CDTF">2017-11-30T06:02:26Z</dcterms:modified>
</cp:coreProperties>
</file>