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5"/>
  </p:notesMasterIdLst>
  <p:sldIdLst>
    <p:sldId id="256" r:id="rId2"/>
    <p:sldId id="278" r:id="rId3"/>
    <p:sldId id="272" r:id="rId4"/>
    <p:sldId id="258" r:id="rId5"/>
    <p:sldId id="259" r:id="rId6"/>
    <p:sldId id="260" r:id="rId7"/>
    <p:sldId id="279" r:id="rId8"/>
    <p:sldId id="280" r:id="rId9"/>
    <p:sldId id="275" r:id="rId10"/>
    <p:sldId id="267" r:id="rId11"/>
    <p:sldId id="264" r:id="rId12"/>
    <p:sldId id="282" r:id="rId13"/>
    <p:sldId id="287" r:id="rId14"/>
    <p:sldId id="285" r:id="rId15"/>
    <p:sldId id="291" r:id="rId16"/>
    <p:sldId id="292" r:id="rId17"/>
    <p:sldId id="293" r:id="rId18"/>
    <p:sldId id="294" r:id="rId19"/>
    <p:sldId id="286" r:id="rId20"/>
    <p:sldId id="283" r:id="rId21"/>
    <p:sldId id="276" r:id="rId22"/>
    <p:sldId id="266" r:id="rId23"/>
    <p:sldId id="269" r:id="rId24"/>
    <p:sldId id="281" r:id="rId25"/>
    <p:sldId id="270" r:id="rId26"/>
    <p:sldId id="288" r:id="rId27"/>
    <p:sldId id="290" r:id="rId28"/>
    <p:sldId id="289" r:id="rId29"/>
    <p:sldId id="274" r:id="rId30"/>
    <p:sldId id="257" r:id="rId31"/>
    <p:sldId id="277" r:id="rId32"/>
    <p:sldId id="265" r:id="rId33"/>
    <p:sldId id="273" r:id="rId3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34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518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BAD3FF-A102-4B1D-9BC8-1501310F2EC9}" type="datetimeFigureOut">
              <a:rPr lang="en-US" smtClean="0"/>
              <a:t>01/29/18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9B7D11-DCEB-4337-BBDB-620B76790D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1388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30A298B-473B-450E-ADFA-B5DCF724FF34}" type="slidenum">
              <a:rPr lang="en-US" smtClean="0">
                <a:latin typeface="Arial" pitchFamily="34" charset="0"/>
              </a:rPr>
              <a:pPr/>
              <a:t>22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71585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30A298B-473B-450E-ADFA-B5DCF724FF34}" type="slidenum">
              <a:rPr lang="en-US" smtClean="0">
                <a:latin typeface="Arial" pitchFamily="34" charset="0"/>
              </a:rPr>
              <a:pPr/>
              <a:t>32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3962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4"/>
          <p:cNvSpPr>
            <a:spLocks noChangeArrowheads="1"/>
          </p:cNvSpPr>
          <p:nvPr/>
        </p:nvSpPr>
        <p:spPr bwMode="auto">
          <a:xfrm>
            <a:off x="0" y="0"/>
            <a:ext cx="9144000" cy="4648200"/>
          </a:xfrm>
          <a:prstGeom prst="rect">
            <a:avLst/>
          </a:prstGeom>
          <a:solidFill>
            <a:srgbClr val="000E78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tr-TR" sz="1350">
              <a:latin typeface="Arial" charset="0"/>
            </a:endParaRPr>
          </a:p>
        </p:txBody>
      </p:sp>
      <p:sp>
        <p:nvSpPr>
          <p:cNvPr id="5" name="Line 55"/>
          <p:cNvSpPr>
            <a:spLocks noChangeShapeType="1"/>
          </p:cNvSpPr>
          <p:nvPr/>
        </p:nvSpPr>
        <p:spPr bwMode="auto">
          <a:xfrm>
            <a:off x="0" y="4648200"/>
            <a:ext cx="9144000" cy="0"/>
          </a:xfrm>
          <a:prstGeom prst="line">
            <a:avLst/>
          </a:prstGeom>
          <a:noFill/>
          <a:ln w="476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tr-TR" sz="1350">
              <a:latin typeface="Arial" charset="0"/>
            </a:endParaRPr>
          </a:p>
        </p:txBody>
      </p:sp>
      <p:pic>
        <p:nvPicPr>
          <p:cNvPr id="6" name="Picture 56" descr="logo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6214" y="4956177"/>
            <a:ext cx="3671887" cy="176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Line 57"/>
          <p:cNvSpPr>
            <a:spLocks noChangeShapeType="1"/>
          </p:cNvSpPr>
          <p:nvPr/>
        </p:nvSpPr>
        <p:spPr bwMode="auto">
          <a:xfrm>
            <a:off x="1295400" y="2184400"/>
            <a:ext cx="6553200" cy="0"/>
          </a:xfrm>
          <a:prstGeom prst="line">
            <a:avLst/>
          </a:prstGeom>
          <a:noFill/>
          <a:ln w="44450" cap="sq">
            <a:solidFill>
              <a:schemeClr val="bg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tr-TR" sz="1350">
              <a:latin typeface="Arial" charset="0"/>
            </a:endParaRPr>
          </a:p>
        </p:txBody>
      </p:sp>
      <p:sp>
        <p:nvSpPr>
          <p:cNvPr id="8" name="Line 58"/>
          <p:cNvSpPr>
            <a:spLocks noChangeShapeType="1"/>
          </p:cNvSpPr>
          <p:nvPr/>
        </p:nvSpPr>
        <p:spPr bwMode="auto">
          <a:xfrm>
            <a:off x="1295400" y="2565400"/>
            <a:ext cx="6553200" cy="0"/>
          </a:xfrm>
          <a:prstGeom prst="line">
            <a:avLst/>
          </a:prstGeom>
          <a:noFill/>
          <a:ln w="44450" cap="sq">
            <a:solidFill>
              <a:schemeClr val="bg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tr-TR" sz="1350">
              <a:latin typeface="Arial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52575" y="2133600"/>
            <a:ext cx="6019800" cy="508000"/>
          </a:xfrm>
        </p:spPr>
        <p:txBody>
          <a:bodyPr anchor="ctr"/>
          <a:lstStyle>
            <a:lvl1pPr marL="0" indent="0" algn="ctr">
              <a:buFontTx/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3091" name="Rectangle 19"/>
          <p:cNvSpPr>
            <a:spLocks noGrp="1" noChangeArrowheads="1"/>
          </p:cNvSpPr>
          <p:nvPr>
            <p:ph type="ctrTitle" sz="quarter"/>
          </p:nvPr>
        </p:nvSpPr>
        <p:spPr>
          <a:xfrm>
            <a:off x="455614" y="1014415"/>
            <a:ext cx="8226425" cy="776287"/>
          </a:xfrm>
        </p:spPr>
        <p:txBody>
          <a:bodyPr/>
          <a:lstStyle>
            <a:lvl1pPr algn="ctr">
              <a:defRPr sz="285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2344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7199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29388" y="-228600"/>
            <a:ext cx="2106612" cy="5943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4788" y="-228600"/>
            <a:ext cx="6172200" cy="59436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5376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0626528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80836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4089400" cy="46482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46601" y="1066800"/>
            <a:ext cx="4089400" cy="46482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5187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34027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0338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32132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41760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tr-TR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73859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3" name="Rectangle 39"/>
          <p:cNvSpPr>
            <a:spLocks noChangeArrowheads="1"/>
          </p:cNvSpPr>
          <p:nvPr/>
        </p:nvSpPr>
        <p:spPr bwMode="auto">
          <a:xfrm>
            <a:off x="0" y="6172200"/>
            <a:ext cx="9144000" cy="685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350" noProof="0">
              <a:latin typeface="Arial" charset="0"/>
            </a:endParaRP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04789" y="-228600"/>
            <a:ext cx="711041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Asıl başlık stili için tıklatın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1" y="1066800"/>
            <a:ext cx="83312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Asıl metin stillerini düzenlemek için tıklatın</a:t>
            </a:r>
          </a:p>
          <a:p>
            <a:pPr lvl="1"/>
            <a:r>
              <a:rPr lang="en-US" noProof="0" smtClean="0"/>
              <a:t>İkinci düzey</a:t>
            </a:r>
          </a:p>
          <a:p>
            <a:pPr lvl="2"/>
            <a:r>
              <a:rPr lang="en-US" noProof="0" smtClean="0"/>
              <a:t>Üçüncü düzey</a:t>
            </a:r>
          </a:p>
          <a:p>
            <a:pPr lvl="3"/>
            <a:r>
              <a:rPr lang="en-US" noProof="0" smtClean="0"/>
              <a:t>Dördüncü düzey</a:t>
            </a:r>
          </a:p>
          <a:p>
            <a:pPr lvl="4"/>
            <a:r>
              <a:rPr lang="en-US" noProof="0" smtClean="0"/>
              <a:t>Beşinci düzey</a:t>
            </a:r>
          </a:p>
        </p:txBody>
      </p:sp>
      <p:sp>
        <p:nvSpPr>
          <p:cNvPr id="1060" name="Line 36"/>
          <p:cNvSpPr>
            <a:spLocks noChangeShapeType="1"/>
          </p:cNvSpPr>
          <p:nvPr/>
        </p:nvSpPr>
        <p:spPr bwMode="auto">
          <a:xfrm>
            <a:off x="0" y="685800"/>
            <a:ext cx="914400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350" noProof="0">
              <a:latin typeface="Arial" charset="0"/>
            </a:endParaRPr>
          </a:p>
        </p:txBody>
      </p:sp>
      <p:pic>
        <p:nvPicPr>
          <p:cNvPr id="1030" name="Picture 46" descr="logo3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3500" y="6364288"/>
            <a:ext cx="2505075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71" name="Line 47"/>
          <p:cNvSpPr>
            <a:spLocks noChangeShapeType="1"/>
          </p:cNvSpPr>
          <p:nvPr/>
        </p:nvSpPr>
        <p:spPr bwMode="auto">
          <a:xfrm>
            <a:off x="0" y="6019800"/>
            <a:ext cx="9144000" cy="0"/>
          </a:xfrm>
          <a:prstGeom prst="line">
            <a:avLst/>
          </a:prstGeom>
          <a:noFill/>
          <a:ln w="50800">
            <a:solidFill>
              <a:srgbClr val="C4000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sz="1350" noProof="0">
              <a:latin typeface="Arial" charset="0"/>
            </a:endParaRPr>
          </a:p>
        </p:txBody>
      </p:sp>
      <p:sp>
        <p:nvSpPr>
          <p:cNvPr id="1072" name="Line 48"/>
          <p:cNvSpPr>
            <a:spLocks noChangeShapeType="1"/>
          </p:cNvSpPr>
          <p:nvPr/>
        </p:nvSpPr>
        <p:spPr bwMode="auto">
          <a:xfrm>
            <a:off x="0" y="6067425"/>
            <a:ext cx="9144000" cy="0"/>
          </a:xfrm>
          <a:prstGeom prst="line">
            <a:avLst/>
          </a:prstGeom>
          <a:noFill/>
          <a:ln w="50800">
            <a:solidFill>
              <a:srgbClr val="000E78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sz="1350" noProof="0">
              <a:latin typeface="Arial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90600" y="6124576"/>
            <a:ext cx="990600" cy="2308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900" noProof="0" dirty="0" smtClean="0">
                <a:latin typeface="Arial" charset="0"/>
              </a:rPr>
              <a:t>Slide </a:t>
            </a:r>
            <a:fld id="{4380C059-C1E3-4168-AB6E-87E020317F4D}" type="slidenum">
              <a:rPr lang="en-US" sz="900" noProof="0" smtClean="0">
                <a:latin typeface="Arial" charset="0"/>
              </a:rPr>
              <a:pPr>
                <a:defRPr/>
              </a:pPr>
              <a:t>‹#›</a:t>
            </a:fld>
            <a:endParaRPr lang="en-US" sz="900" noProof="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8289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E78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E78"/>
          </a:solidFill>
          <a:latin typeface="Arial" charset="0"/>
          <a:ea typeface="MS PGothic" pitchFamily="34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E78"/>
          </a:solidFill>
          <a:latin typeface="Arial" charset="0"/>
          <a:ea typeface="MS PGothic" pitchFamily="34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E78"/>
          </a:solidFill>
          <a:latin typeface="Arial" charset="0"/>
          <a:ea typeface="MS PGothic" pitchFamily="34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E78"/>
          </a:solidFill>
          <a:latin typeface="Arial" charset="0"/>
          <a:ea typeface="MS PGothic" pitchFamily="34" charset="-128"/>
        </a:defRPr>
      </a:lvl5pPr>
      <a:lvl6pPr marL="3429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E78"/>
          </a:solidFill>
          <a:latin typeface="Arial" charset="0"/>
          <a:ea typeface="MS PGothic" pitchFamily="34" charset="-128"/>
        </a:defRPr>
      </a:lvl6pPr>
      <a:lvl7pPr marL="685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E78"/>
          </a:solidFill>
          <a:latin typeface="Arial" charset="0"/>
          <a:ea typeface="MS PGothic" pitchFamily="34" charset="-128"/>
        </a:defRPr>
      </a:lvl7pPr>
      <a:lvl8pPr marL="10287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E78"/>
          </a:solidFill>
          <a:latin typeface="Arial" charset="0"/>
          <a:ea typeface="MS PGothic" pitchFamily="34" charset="-128"/>
        </a:defRPr>
      </a:lvl8pPr>
      <a:lvl9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E78"/>
          </a:solidFill>
          <a:latin typeface="Arial" charset="0"/>
          <a:ea typeface="MS PGothic" pitchFamily="34" charset="-128"/>
        </a:defRPr>
      </a:lvl9pPr>
    </p:titleStyle>
    <p:bodyStyle>
      <a:lvl1pPr marL="257175" indent="-257175" algn="l" rtl="0" eaLnBrk="1" fontAlgn="base" hangingPunct="1">
        <a:spcBef>
          <a:spcPct val="20000"/>
        </a:spcBef>
        <a:spcAft>
          <a:spcPct val="0"/>
        </a:spcAft>
        <a:buClr>
          <a:srgbClr val="C80000"/>
        </a:buClr>
        <a:buChar char="•"/>
        <a:defRPr sz="21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1" fontAlgn="base" hangingPunct="1">
        <a:spcBef>
          <a:spcPct val="20000"/>
        </a:spcBef>
        <a:spcAft>
          <a:spcPct val="0"/>
        </a:spcAft>
        <a:defRPr sz="2100">
          <a:solidFill>
            <a:schemeClr val="tx1"/>
          </a:solidFill>
          <a:latin typeface="+mn-lt"/>
          <a:ea typeface="+mn-ea"/>
        </a:defRPr>
      </a:lvl2pPr>
      <a:lvl3pPr marL="857250" indent="-171450" algn="l" rtl="0" eaLnBrk="1" fontAlgn="base" hangingPunct="1">
        <a:spcBef>
          <a:spcPct val="20000"/>
        </a:spcBef>
        <a:spcAft>
          <a:spcPct val="0"/>
        </a:spcAft>
        <a:buClr>
          <a:srgbClr val="000E78"/>
        </a:buClr>
        <a:buChar char="•"/>
        <a:defRPr sz="1800">
          <a:solidFill>
            <a:schemeClr val="tx1"/>
          </a:solidFill>
          <a:latin typeface="+mn-lt"/>
          <a:ea typeface="+mn-ea"/>
        </a:defRPr>
      </a:lvl3pPr>
      <a:lvl4pPr marL="1200150" indent="-171450" algn="l" rtl="0" eaLnBrk="1" fontAlgn="base" hangingPunct="1">
        <a:spcBef>
          <a:spcPct val="20000"/>
        </a:spcBef>
        <a:spcAft>
          <a:spcPct val="0"/>
        </a:spcAft>
        <a:buChar char="–"/>
        <a:defRPr sz="1500">
          <a:solidFill>
            <a:schemeClr val="tx1"/>
          </a:solidFill>
          <a:latin typeface="+mn-lt"/>
          <a:ea typeface="+mn-ea"/>
        </a:defRPr>
      </a:lvl4pPr>
      <a:lvl5pPr marL="15430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</a:defRPr>
      </a:lvl5pPr>
      <a:lvl6pPr marL="18859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</a:defRPr>
      </a:lvl6pPr>
      <a:lvl7pPr marL="22288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</a:defRPr>
      </a:lvl7pPr>
      <a:lvl8pPr marL="25717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</a:defRPr>
      </a:lvl8pPr>
      <a:lvl9pPr marL="29146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emreu@bilkent.edu.tr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syl.pdf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Spring </a:t>
            </a:r>
            <a:r>
              <a:rPr lang="en-US" dirty="0" smtClean="0"/>
              <a:t>201</a:t>
            </a:r>
            <a:r>
              <a:rPr lang="tr-TR" dirty="0"/>
              <a:t>8</a:t>
            </a:r>
            <a:endParaRPr lang="tr-TR" dirty="0" smtClean="0"/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 smtClean="0"/>
              <a:t>IE 469</a:t>
            </a:r>
            <a:br>
              <a:rPr lang="en-US" dirty="0" smtClean="0"/>
            </a:br>
            <a:r>
              <a:rPr lang="en-US" dirty="0" smtClean="0"/>
              <a:t>Industrial Applications of Operations Research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169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Spreadsheets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836712"/>
            <a:ext cx="8331200" cy="5040560"/>
          </a:xfrm>
        </p:spPr>
        <p:txBody>
          <a:bodyPr>
            <a:noAutofit/>
          </a:bodyPr>
          <a:lstStyle/>
          <a:p>
            <a:pPr algn="just">
              <a:lnSpc>
                <a:spcPct val="110000"/>
              </a:lnSpc>
            </a:pPr>
            <a:r>
              <a:rPr lang="en-US" sz="2400" dirty="0"/>
              <a:t>A spreadsheet is an </a:t>
            </a:r>
            <a:r>
              <a:rPr lang="en-US" sz="2400" dirty="0">
                <a:solidFill>
                  <a:srgbClr val="C80000"/>
                </a:solidFill>
              </a:rPr>
              <a:t>interactive</a:t>
            </a:r>
            <a:r>
              <a:rPr lang="en-US" sz="2400" dirty="0"/>
              <a:t> computer application program for organization, analysis and storage of data in </a:t>
            </a:r>
            <a:r>
              <a:rPr lang="en-US" sz="2400" dirty="0">
                <a:solidFill>
                  <a:srgbClr val="C80000"/>
                </a:solidFill>
              </a:rPr>
              <a:t>tabular</a:t>
            </a:r>
            <a:r>
              <a:rPr lang="en-US" sz="2400" dirty="0"/>
              <a:t> form. </a:t>
            </a:r>
            <a:endParaRPr lang="en-US" sz="2400" dirty="0" smtClean="0"/>
          </a:p>
          <a:p>
            <a:pPr algn="just">
              <a:lnSpc>
                <a:spcPct val="110000"/>
              </a:lnSpc>
            </a:pPr>
            <a:r>
              <a:rPr lang="en-US" sz="2400" dirty="0" smtClean="0"/>
              <a:t>Spreadsheets </a:t>
            </a:r>
            <a:r>
              <a:rPr lang="en-US" sz="2400" dirty="0"/>
              <a:t>are developed as </a:t>
            </a:r>
            <a:r>
              <a:rPr lang="en-US" sz="2400" dirty="0">
                <a:solidFill>
                  <a:srgbClr val="C80000"/>
                </a:solidFill>
              </a:rPr>
              <a:t>computerized simulations of paper </a:t>
            </a:r>
            <a:r>
              <a:rPr lang="en-US" sz="2400" dirty="0">
                <a:solidFill>
                  <a:srgbClr val="FF0000"/>
                </a:solidFill>
              </a:rPr>
              <a:t>accounting </a:t>
            </a:r>
            <a:r>
              <a:rPr lang="en-US" sz="2400" dirty="0">
                <a:solidFill>
                  <a:srgbClr val="C80000"/>
                </a:solidFill>
              </a:rPr>
              <a:t>worksheets</a:t>
            </a:r>
            <a:r>
              <a:rPr lang="en-US" sz="2400" dirty="0"/>
              <a:t>. </a:t>
            </a:r>
            <a:endParaRPr lang="en-US" sz="2400" dirty="0" smtClean="0"/>
          </a:p>
          <a:p>
            <a:pPr algn="just">
              <a:lnSpc>
                <a:spcPct val="110000"/>
              </a:lnSpc>
            </a:pPr>
            <a:r>
              <a:rPr lang="en-US" sz="2400" dirty="0" smtClean="0"/>
              <a:t>The </a:t>
            </a:r>
            <a:r>
              <a:rPr lang="en-US" sz="2400" dirty="0"/>
              <a:t>program operates on data represented as </a:t>
            </a:r>
            <a:r>
              <a:rPr lang="en-US" sz="2400" dirty="0">
                <a:solidFill>
                  <a:srgbClr val="C80000"/>
                </a:solidFill>
              </a:rPr>
              <a:t>cells of an array</a:t>
            </a:r>
            <a:r>
              <a:rPr lang="en-US" sz="2400" dirty="0"/>
              <a:t>, organized in rows and </a:t>
            </a:r>
            <a:r>
              <a:rPr lang="en-US" sz="2400" dirty="0" smtClean="0"/>
              <a:t>columns.</a:t>
            </a:r>
          </a:p>
          <a:p>
            <a:pPr algn="just">
              <a:lnSpc>
                <a:spcPct val="110000"/>
              </a:lnSpc>
            </a:pPr>
            <a:r>
              <a:rPr lang="en-US" sz="2400" dirty="0"/>
              <a:t>Besides performing basic arithmetic and mathematical functions, modern spreadsheets provide </a:t>
            </a:r>
            <a:r>
              <a:rPr lang="en-US" sz="2400" dirty="0">
                <a:solidFill>
                  <a:srgbClr val="C80000"/>
                </a:solidFill>
              </a:rPr>
              <a:t>built-in functions </a:t>
            </a:r>
            <a:r>
              <a:rPr lang="en-US" sz="2400" dirty="0"/>
              <a:t>for common financial and statistical operations. </a:t>
            </a:r>
          </a:p>
        </p:txBody>
      </p:sp>
    </p:spTree>
    <p:extLst>
      <p:ext uri="{BB962C8B-B14F-4D97-AF65-F5344CB8AC3E}">
        <p14:creationId xmlns:p14="http://schemas.microsoft.com/office/powerpoint/2010/main" val="222318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Spreadsheets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MS Excel lets you do many different applications: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/>
              <a:t>Production Planning – Use excel functions to make EOQ calculations to make production </a:t>
            </a:r>
            <a:r>
              <a:rPr lang="en-US" dirty="0" smtClean="0"/>
              <a:t>planning.</a:t>
            </a:r>
            <a:endParaRPr lang="en-US" dirty="0"/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/>
              <a:t>Capacity Planning – You can use Excel Solver to solve a mathematical model to make a decision on increasing the production capacity.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/>
              <a:t>Transportation – You can code network flow algorithms (like </a:t>
            </a:r>
            <a:r>
              <a:rPr lang="en-US" dirty="0" err="1"/>
              <a:t>Dijkstra</a:t>
            </a:r>
            <a:r>
              <a:rPr lang="en-US" dirty="0"/>
              <a:t>, Floyd </a:t>
            </a:r>
            <a:r>
              <a:rPr lang="en-US" dirty="0" err="1"/>
              <a:t>Warshall</a:t>
            </a:r>
            <a:r>
              <a:rPr lang="en-US" dirty="0"/>
              <a:t>) and </a:t>
            </a:r>
            <a:r>
              <a:rPr lang="en-US" dirty="0" smtClean="0"/>
              <a:t>make</a:t>
            </a:r>
            <a:r>
              <a:rPr lang="tr-TR" dirty="0"/>
              <a:t> </a:t>
            </a:r>
            <a:r>
              <a:rPr lang="tr-TR" dirty="0" smtClean="0"/>
              <a:t>routing decisions</a:t>
            </a:r>
            <a:r>
              <a:rPr lang="en-US" dirty="0" smtClean="0"/>
              <a:t>.</a:t>
            </a:r>
            <a:endParaRPr lang="en-US" dirty="0"/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/>
              <a:t>Queuing Systems – You can write codes to simulate a queuing system (like a bank, airport) and make a decision on number of tellers to hire.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9920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What else?</a:t>
            </a:r>
            <a:endParaRPr lang="en-US" dirty="0"/>
          </a:p>
        </p:txBody>
      </p:sp>
      <p:pic>
        <p:nvPicPr>
          <p:cNvPr id="1028" name="Picture 4" descr="image0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251" y="914400"/>
            <a:ext cx="6400800" cy="4800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1030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What else?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122" name="Picture 2" descr="tetri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1" y="1674039"/>
            <a:ext cx="6096000" cy="3000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4860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What else?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4" name="Picture 2" descr="flight_simulator_1_ht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4732" y="727117"/>
            <a:ext cx="6667500" cy="5114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0349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914399"/>
            <a:ext cx="9144000" cy="5017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8426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914400"/>
            <a:ext cx="9144000" cy="5017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304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914400"/>
            <a:ext cx="9157236" cy="5025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757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914400"/>
            <a:ext cx="9142224" cy="5016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776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What else?</a:t>
            </a:r>
            <a:endParaRPr lang="en-US" dirty="0"/>
          </a:p>
        </p:txBody>
      </p:sp>
      <p:pic>
        <p:nvPicPr>
          <p:cNvPr id="4098" name="Picture 2" descr="Image result for excel mosai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773" y="914400"/>
            <a:ext cx="6802738" cy="4882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1425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Teaching Staff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4" name="Content Placeholder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2168515"/>
              </p:ext>
            </p:extLst>
          </p:nvPr>
        </p:nvGraphicFramePr>
        <p:xfrm>
          <a:off x="1681163" y="1665288"/>
          <a:ext cx="5781675" cy="3023806"/>
        </p:xfrm>
        <a:graphic>
          <a:graphicData uri="http://schemas.openxmlformats.org/drawingml/2006/table">
            <a:tbl>
              <a:tblPr/>
              <a:tblGrid>
                <a:gridCol w="1260475">
                  <a:extLst>
                    <a:ext uri="{9D8B030D-6E8A-4147-A177-3AD203B41FA5}">
                      <a16:colId xmlns:a16="http://schemas.microsoft.com/office/drawing/2014/main" val="3679066445"/>
                    </a:ext>
                  </a:extLst>
                </a:gridCol>
                <a:gridCol w="4521200">
                  <a:extLst>
                    <a:ext uri="{9D8B030D-6E8A-4147-A177-3AD203B41FA5}">
                      <a16:colId xmlns:a16="http://schemas.microsoft.com/office/drawing/2014/main" val="278445094"/>
                    </a:ext>
                  </a:extLst>
                </a:gridCol>
              </a:tblGrid>
              <a:tr h="148156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endParaRPr kumimoji="0" lang="en-US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kumimoji="0" lang="en-US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Instructor</a:t>
                      </a:r>
                      <a:endParaRPr kumimoji="0" lang="tr-TR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8" marR="68588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2C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C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kumimoji="0" lang="tr-TR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Dr. Emre Uzun</a:t>
                      </a:r>
                      <a:r>
                        <a:rPr kumimoji="0" lang="tr-TR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endParaRPr kumimoji="0" lang="tr-TR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E-mail</a:t>
                      </a:r>
                      <a:r>
                        <a:rPr kumimoji="0" lang="en-US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: </a:t>
                      </a:r>
                      <a:r>
                        <a:rPr kumimoji="0" lang="en-US" altLang="en-US" sz="11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emreu@bilkent.edu.tr</a:t>
                      </a:r>
                      <a:endParaRPr kumimoji="0" lang="tr-TR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Offıce: EA 328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Tel: x3484</a:t>
                      </a:r>
                      <a:endParaRPr kumimoji="0" lang="tr-TR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Of</a:t>
                      </a:r>
                      <a:r>
                        <a:rPr kumimoji="0" lang="tr-TR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f</a:t>
                      </a:r>
                      <a:r>
                        <a:rPr kumimoji="0" lang="en-US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ice Hours: By appointment via email</a:t>
                      </a:r>
                      <a:endParaRPr kumimoji="0" lang="tr-TR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8" marR="68588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2C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C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2539757"/>
                  </a:ext>
                </a:extLst>
              </a:tr>
              <a:tr h="154224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endParaRPr kumimoji="0" lang="en-US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Teaching Assistant</a:t>
                      </a:r>
                      <a:endParaRPr kumimoji="0" lang="tr-TR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8" marR="68588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2C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C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CAAA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endParaRPr kumimoji="0" lang="en-US" alt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tr-TR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Utku Karaca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endParaRPr kumimoji="0" lang="en-US" alt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8" marR="68588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2C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C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CAAA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00744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4031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What else?</a:t>
            </a:r>
            <a:endParaRPr lang="en-US" dirty="0"/>
          </a:p>
        </p:txBody>
      </p:sp>
      <p:pic>
        <p:nvPicPr>
          <p:cNvPr id="2050" name="Picture 2" descr="Grumpy Cat in Excel pixel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8548" y="1000898"/>
            <a:ext cx="6474278" cy="464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4401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Course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You will learn how to </a:t>
            </a:r>
            <a:r>
              <a:rPr lang="en-US" dirty="0" smtClean="0"/>
              <a:t>write</a:t>
            </a:r>
            <a:r>
              <a:rPr lang="tr-TR" dirty="0" smtClean="0"/>
              <a:t> complex formulas using MS Excel.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Not limited to simple sums, averages...etc 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Decision making, data analyzing (if, vlookup, pivot tables)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 smtClean="0"/>
              <a:t>You will learn how to use MS Excel Solver (and OpenSolver) to handle </a:t>
            </a:r>
            <a:r>
              <a:rPr lang="tr-TR" b="1" dirty="0" smtClean="0"/>
              <a:t>linear</a:t>
            </a:r>
            <a:r>
              <a:rPr lang="tr-TR" dirty="0" smtClean="0"/>
              <a:t> and </a:t>
            </a:r>
            <a:r>
              <a:rPr lang="tr-TR" b="1" dirty="0" smtClean="0"/>
              <a:t>integer programming </a:t>
            </a:r>
            <a:r>
              <a:rPr lang="tr-TR" dirty="0" smtClean="0"/>
              <a:t>problems. (There may even be non-linear programming models)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 smtClean="0"/>
              <a:t>You will learn how to handle </a:t>
            </a:r>
            <a:r>
              <a:rPr lang="tr-TR" b="1" dirty="0"/>
              <a:t>s</a:t>
            </a:r>
            <a:r>
              <a:rPr lang="tr-TR" b="1" dirty="0" smtClean="0"/>
              <a:t>tochastic</a:t>
            </a:r>
            <a:r>
              <a:rPr lang="tr-TR" dirty="0" smtClean="0"/>
              <a:t> and </a:t>
            </a:r>
            <a:r>
              <a:rPr lang="tr-TR" b="1" dirty="0"/>
              <a:t>s</a:t>
            </a:r>
            <a:r>
              <a:rPr lang="tr-TR" b="1" dirty="0" smtClean="0"/>
              <a:t>tatistical</a:t>
            </a:r>
            <a:r>
              <a:rPr lang="tr-TR" dirty="0" smtClean="0"/>
              <a:t> </a:t>
            </a:r>
            <a:r>
              <a:rPr lang="tr-TR" dirty="0"/>
              <a:t>m</a:t>
            </a:r>
            <a:r>
              <a:rPr lang="tr-TR" dirty="0" smtClean="0"/>
              <a:t>odels and do </a:t>
            </a:r>
            <a:r>
              <a:rPr lang="tr-TR" b="1" dirty="0"/>
              <a:t>s</a:t>
            </a:r>
            <a:r>
              <a:rPr lang="tr-TR" b="1" dirty="0" smtClean="0"/>
              <a:t>imulation</a:t>
            </a:r>
            <a:r>
              <a:rPr lang="tr-TR" dirty="0" smtClean="0"/>
              <a:t> in Excel.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 smtClean="0"/>
              <a:t>You will learn how to code in VBA. (Not the algorithm logic!)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You will write codes that will enable you to solve problems utilizing </a:t>
            </a:r>
            <a:r>
              <a:rPr lang="tr-TR" b="1" dirty="0" smtClean="0"/>
              <a:t>heuristic algorithms</a:t>
            </a:r>
            <a:r>
              <a:rPr lang="tr-TR" dirty="0" smtClean="0"/>
              <a:t>.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 smtClean="0"/>
              <a:t>You will develop some small applications using VBA.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3938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Course Objectives</a:t>
            </a:r>
            <a:endParaRPr lang="en-US" dirty="0" smtClean="0"/>
          </a:p>
        </p:txBody>
      </p:sp>
      <p:sp>
        <p:nvSpPr>
          <p:cNvPr id="15362" name="Content Placeholder 11"/>
          <p:cNvSpPr>
            <a:spLocks noGrp="1"/>
          </p:cNvSpPr>
          <p:nvPr>
            <p:ph idx="1"/>
          </p:nvPr>
        </p:nvSpPr>
        <p:spPr>
          <a:xfrm>
            <a:off x="304800" y="838200"/>
            <a:ext cx="8458200" cy="5105400"/>
          </a:xfrm>
          <a:noFill/>
        </p:spPr>
        <p:txBody>
          <a:bodyPr>
            <a:normAutofit/>
          </a:bodyPr>
          <a:lstStyle/>
          <a:p>
            <a:pPr>
              <a:lnSpc>
                <a:spcPct val="130000"/>
              </a:lnSpc>
            </a:pPr>
            <a:r>
              <a:rPr lang="tr-TR" sz="2200" dirty="0" smtClean="0"/>
              <a:t>This is a hands-on interactive course!</a:t>
            </a:r>
          </a:p>
          <a:p>
            <a:pPr lvl="1">
              <a:lnSpc>
                <a:spcPct val="130000"/>
              </a:lnSpc>
            </a:pPr>
            <a:r>
              <a:rPr lang="tr-TR" sz="2200" dirty="0" smtClean="0"/>
              <a:t>(That’s why we are in a computer lab!)</a:t>
            </a:r>
          </a:p>
          <a:p>
            <a:pPr>
              <a:lnSpc>
                <a:spcPct val="130000"/>
              </a:lnSpc>
            </a:pPr>
            <a:r>
              <a:rPr lang="tr-TR" sz="2200" dirty="0" smtClean="0"/>
              <a:t>In some classes, there will be demos which you should follow on your computers.</a:t>
            </a:r>
          </a:p>
          <a:p>
            <a:pPr>
              <a:lnSpc>
                <a:spcPct val="130000"/>
              </a:lnSpc>
            </a:pPr>
            <a:r>
              <a:rPr lang="tr-TR" sz="2200" dirty="0" smtClean="0"/>
              <a:t>In some classes, you will be assigned some </a:t>
            </a:r>
            <a:r>
              <a:rPr lang="tr-TR" sz="2200" smtClean="0"/>
              <a:t>case or lab studies</a:t>
            </a:r>
            <a:r>
              <a:rPr lang="tr-TR" sz="2200" dirty="0" smtClean="0"/>
              <a:t>.</a:t>
            </a:r>
          </a:p>
          <a:p>
            <a:pPr>
              <a:lnSpc>
                <a:spcPct val="130000"/>
              </a:lnSpc>
            </a:pPr>
            <a:endParaRPr lang="tr-TR" sz="2200" dirty="0" smtClean="0"/>
          </a:p>
        </p:txBody>
      </p:sp>
    </p:spTree>
    <p:extLst>
      <p:ext uri="{BB962C8B-B14F-4D97-AF65-F5344CB8AC3E}">
        <p14:creationId xmlns:p14="http://schemas.microsoft.com/office/powerpoint/2010/main" val="1225980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Case Studies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You will be assinged some case studies as much real as I can possibly get for this course!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There will be real datasets.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There will be almost real situations.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 smtClean="0"/>
              <a:t>You should prepare a presentable product for each case.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Presentable: Neat, clean, easy-to-follow and result oriented.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Just like you present to your manager.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 smtClean="0"/>
              <a:t>The case studies will be on Thursdays at regular class hours.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 smtClean="0"/>
              <a:t>Will be done with groups of 3 students.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 smtClean="0"/>
              <a:t>You will have approximately </a:t>
            </a:r>
            <a:r>
              <a:rPr lang="tr-TR" b="1" dirty="0" smtClean="0"/>
              <a:t>ONE</a:t>
            </a:r>
            <a:r>
              <a:rPr lang="tr-TR" dirty="0" smtClean="0"/>
              <a:t> day to submit your work.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If submitted before the lecture ends </a:t>
            </a:r>
            <a:r>
              <a:rPr lang="tr-TR" dirty="0" smtClean="0">
                <a:sym typeface="Wingdings" panose="05000000000000000000" pitchFamily="2" charset="2"/>
              </a:rPr>
              <a:t> Graded on full credits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If submitted until 17:30 the next day </a:t>
            </a:r>
            <a:r>
              <a:rPr lang="tr-TR" dirty="0" smtClean="0">
                <a:sym typeface="Wingdings" panose="05000000000000000000" pitchFamily="2" charset="2"/>
              </a:rPr>
              <a:t> Graded on 70% of the total credits.</a:t>
            </a:r>
            <a:endParaRPr lang="tr-TR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6663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Lab Studies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Lab Studies will help you learn the syntax of VBA.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These will be similar to CS113-114 labs.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You will follow instructions to first learn some syntax/functions and then will be asked to solve a related problem.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endParaRPr lang="tr-TR" dirty="0"/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 smtClean="0"/>
              <a:t>This will be </a:t>
            </a:r>
            <a:r>
              <a:rPr lang="tr-TR" b="1" dirty="0" smtClean="0"/>
              <a:t>individual work! </a:t>
            </a:r>
            <a:r>
              <a:rPr lang="tr-TR" dirty="0" smtClean="0"/>
              <a:t>No group submission permitted!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endParaRPr lang="tr-TR" dirty="0" smtClean="0"/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/>
              <a:t>You will have approximately </a:t>
            </a:r>
            <a:r>
              <a:rPr lang="tr-TR" b="1" dirty="0" smtClean="0"/>
              <a:t>ONE</a:t>
            </a:r>
            <a:r>
              <a:rPr lang="tr-TR" dirty="0" smtClean="0"/>
              <a:t> day </a:t>
            </a:r>
            <a:r>
              <a:rPr lang="tr-TR" dirty="0"/>
              <a:t>to submit your work.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/>
              <a:t>If submitted before the lecture ends </a:t>
            </a:r>
            <a:r>
              <a:rPr lang="tr-TR" dirty="0">
                <a:sym typeface="Wingdings" panose="05000000000000000000" pitchFamily="2" charset="2"/>
              </a:rPr>
              <a:t> Graded on full credits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/>
              <a:t>If submitted until 17:30 the next day </a:t>
            </a:r>
            <a:r>
              <a:rPr lang="tr-TR" dirty="0">
                <a:sym typeface="Wingdings" panose="05000000000000000000" pitchFamily="2" charset="2"/>
              </a:rPr>
              <a:t> Graded on 70% of the total credits.</a:t>
            </a:r>
            <a:endParaRPr lang="tr-TR" dirty="0"/>
          </a:p>
          <a:p>
            <a:pPr marL="385762" indent="-342900">
              <a:buFont typeface="Arial" panose="020B0604020202020204" pitchFamily="34" charset="0"/>
              <a:buChar char="•"/>
            </a:pPr>
            <a:endParaRPr lang="tr-TR" dirty="0" smtClean="0"/>
          </a:p>
          <a:p>
            <a:pPr marL="385762" indent="-342900">
              <a:buFont typeface="Arial" panose="020B0604020202020204" pitchFamily="34" charset="0"/>
              <a:buChar char="•"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61960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Project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This is going to be a very challenging project!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Again a real-like project with real dataset.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You will be ABSOLUTELY free to choose the method to solve the problems.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Groups will compete as they will present their findings at the end of the semester.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You will have at least a month to submit it. Start as early as you could.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You </a:t>
            </a:r>
            <a:r>
              <a:rPr lang="tr-TR" dirty="0"/>
              <a:t>should </a:t>
            </a:r>
            <a:r>
              <a:rPr lang="tr-TR" dirty="0" smtClean="0"/>
              <a:t>again prepare </a:t>
            </a:r>
            <a:r>
              <a:rPr lang="tr-TR" dirty="0"/>
              <a:t>a presentable </a:t>
            </a:r>
            <a:r>
              <a:rPr lang="tr-TR" dirty="0" smtClean="0"/>
              <a:t>product.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 smtClean="0"/>
              <a:t>Failing to submit the project will result in an </a:t>
            </a:r>
            <a:r>
              <a:rPr lang="tr-TR" b="1" dirty="0" smtClean="0"/>
              <a:t>FZ</a:t>
            </a:r>
            <a:r>
              <a:rPr lang="tr-TR" dirty="0" smtClean="0"/>
              <a:t> grade!</a:t>
            </a:r>
            <a:endParaRPr lang="tr-TR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2877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Last Year’s Project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Long Island Railroad Scheduling and Capacity Planning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1511" y="1629958"/>
            <a:ext cx="7444197" cy="4085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341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Last Semester’s Project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Newark Airport Gate Allocation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257" y="1554793"/>
            <a:ext cx="7858889" cy="4312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5291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This Year’s Project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Who knows... </a:t>
            </a:r>
            <a:r>
              <a:rPr lang="tr-TR" sz="3200" dirty="0" smtClean="0">
                <a:sym typeface="Wingdings" panose="05000000000000000000" pitchFamily="2" charset="2"/>
              </a:rPr>
              <a:t>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9402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Groups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Case studies and Project can be done with a group of maximum 3 students.</a:t>
            </a:r>
            <a:endParaRPr lang="tr-TR" dirty="0"/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Not </a:t>
            </a:r>
            <a:r>
              <a:rPr lang="tr-TR" b="1" dirty="0" smtClean="0"/>
              <a:t>any</a:t>
            </a:r>
            <a:r>
              <a:rPr lang="tr-TR" dirty="0" smtClean="0"/>
              <a:t> three students!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No more than two students in the same group, who are also group members in IE477-IE478 courses.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 smtClean="0"/>
              <a:t>Send your group info to the course TA by the end of this week!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03523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Industrial Applications of Operations Research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30000"/>
              </a:lnSpc>
              <a:buNone/>
            </a:pPr>
            <a:r>
              <a:rPr lang="tr-TR" sz="2000" b="1" dirty="0" smtClean="0"/>
              <a:t>The course is named as ‘Industrial’ ‘Applications’ of ‘Operations Research’</a:t>
            </a:r>
          </a:p>
          <a:p>
            <a:pPr>
              <a:lnSpc>
                <a:spcPct val="130000"/>
              </a:lnSpc>
            </a:pPr>
            <a:r>
              <a:rPr lang="tr-TR" sz="2000" dirty="0" smtClean="0"/>
              <a:t>We will do some </a:t>
            </a:r>
            <a:r>
              <a:rPr lang="tr-TR" sz="2000" b="1" dirty="0" smtClean="0"/>
              <a:t>applications</a:t>
            </a:r>
            <a:r>
              <a:rPr lang="tr-TR" sz="2000" dirty="0" smtClean="0"/>
              <a:t> related to </a:t>
            </a:r>
            <a:r>
              <a:rPr lang="tr-TR" sz="2000" b="1" dirty="0" smtClean="0"/>
              <a:t>industry</a:t>
            </a:r>
            <a:r>
              <a:rPr lang="tr-TR" sz="2000" dirty="0" smtClean="0"/>
              <a:t> where you will utilize your </a:t>
            </a:r>
            <a:r>
              <a:rPr lang="tr-TR" sz="2000" b="1" dirty="0" smtClean="0"/>
              <a:t>OR</a:t>
            </a:r>
            <a:r>
              <a:rPr lang="tr-TR" sz="2000" dirty="0" smtClean="0"/>
              <a:t> background (and more...)</a:t>
            </a:r>
          </a:p>
          <a:p>
            <a:pPr marL="0" indent="0">
              <a:lnSpc>
                <a:spcPct val="130000"/>
              </a:lnSpc>
              <a:buNone/>
            </a:pPr>
            <a:endParaRPr lang="tr-TR" sz="2000" dirty="0" smtClean="0"/>
          </a:p>
          <a:p>
            <a:pPr marL="0" indent="0">
              <a:lnSpc>
                <a:spcPct val="130000"/>
              </a:lnSpc>
              <a:buNone/>
            </a:pPr>
            <a:r>
              <a:rPr lang="tr-TR" sz="2000" dirty="0" smtClean="0"/>
              <a:t>As </a:t>
            </a:r>
            <a:r>
              <a:rPr lang="tr-TR" sz="2000" dirty="0"/>
              <a:t>you progress in this course, think of it as a real life job experience!</a:t>
            </a:r>
          </a:p>
          <a:p>
            <a:pPr>
              <a:lnSpc>
                <a:spcPct val="130000"/>
              </a:lnSpc>
            </a:pPr>
            <a:r>
              <a:rPr lang="tr-TR" sz="2000" dirty="0"/>
              <a:t>Pretend that you work at a consulting company and some </a:t>
            </a:r>
            <a:r>
              <a:rPr lang="tr-TR" sz="2000" dirty="0" smtClean="0"/>
              <a:t>tasks </a:t>
            </a:r>
            <a:r>
              <a:rPr lang="tr-TR" sz="2000" dirty="0"/>
              <a:t>are assigned to you.</a:t>
            </a:r>
          </a:p>
          <a:p>
            <a:pPr>
              <a:lnSpc>
                <a:spcPct val="130000"/>
              </a:lnSpc>
            </a:pPr>
            <a:r>
              <a:rPr lang="tr-TR" sz="2000" dirty="0"/>
              <a:t>Whether they are easy or challenging, you will have to do them</a:t>
            </a:r>
            <a:r>
              <a:rPr lang="tr-TR" sz="2000" dirty="0" smtClean="0"/>
              <a:t>.</a:t>
            </a:r>
          </a:p>
          <a:p>
            <a:pPr>
              <a:lnSpc>
                <a:spcPct val="130000"/>
              </a:lnSpc>
            </a:pPr>
            <a:r>
              <a:rPr lang="tr-TR" sz="2000" dirty="0" smtClean="0"/>
              <a:t>Otherwise...</a:t>
            </a:r>
            <a:endParaRPr lang="tr-TR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150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Industrial Applications of Operations Research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8550875" cy="4648200"/>
          </a:xfrm>
        </p:spPr>
        <p:txBody>
          <a:bodyPr/>
          <a:lstStyle/>
          <a:p>
            <a:r>
              <a:rPr lang="tr-TR" b="1" dirty="0" smtClean="0"/>
              <a:t>Assessment:</a:t>
            </a:r>
            <a:endParaRPr lang="en-US" b="1" dirty="0"/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30</a:t>
            </a:r>
            <a:r>
              <a:rPr lang="en-US" dirty="0" smtClean="0"/>
              <a:t>%</a:t>
            </a:r>
            <a:r>
              <a:rPr lang="tr-TR" dirty="0" smtClean="0"/>
              <a:t> -</a:t>
            </a:r>
            <a:r>
              <a:rPr lang="en-US" dirty="0" smtClean="0"/>
              <a:t> </a:t>
            </a:r>
            <a:r>
              <a:rPr lang="tr-TR" dirty="0"/>
              <a:t>2</a:t>
            </a:r>
            <a:r>
              <a:rPr lang="tr-TR" dirty="0" smtClean="0"/>
              <a:t> Midterm Exams (15% each)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16</a:t>
            </a:r>
            <a:r>
              <a:rPr lang="en-US" dirty="0" smtClean="0"/>
              <a:t>% </a:t>
            </a:r>
            <a:r>
              <a:rPr lang="tr-TR" dirty="0" smtClean="0"/>
              <a:t>- 9 </a:t>
            </a:r>
            <a:r>
              <a:rPr lang="tr-TR" dirty="0"/>
              <a:t>i</a:t>
            </a:r>
            <a:r>
              <a:rPr lang="tr-TR" dirty="0" smtClean="0"/>
              <a:t>n-class Case/Lab Studies (Lowest dropped) (2% each)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24</a:t>
            </a:r>
            <a:r>
              <a:rPr lang="en-US" dirty="0" smtClean="0"/>
              <a:t>% </a:t>
            </a:r>
            <a:r>
              <a:rPr lang="tr-TR" dirty="0" smtClean="0"/>
              <a:t>- </a:t>
            </a:r>
            <a:r>
              <a:rPr lang="en-US" dirty="0" smtClean="0"/>
              <a:t>Group Project</a:t>
            </a:r>
            <a:r>
              <a:rPr lang="tr-TR" dirty="0"/>
              <a:t> (Groups of max 3 students</a:t>
            </a:r>
            <a:r>
              <a:rPr lang="tr-TR" dirty="0" smtClean="0"/>
              <a:t>)</a:t>
            </a:r>
            <a:endParaRPr lang="en-US" dirty="0" smtClean="0"/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30% </a:t>
            </a:r>
            <a:r>
              <a:rPr lang="tr-TR" dirty="0" smtClean="0"/>
              <a:t>- </a:t>
            </a:r>
            <a:r>
              <a:rPr lang="en-US" dirty="0" smtClean="0"/>
              <a:t>Final Exam</a:t>
            </a:r>
          </a:p>
        </p:txBody>
      </p:sp>
    </p:spTree>
    <p:extLst>
      <p:ext uri="{BB962C8B-B14F-4D97-AF65-F5344CB8AC3E}">
        <p14:creationId xmlns:p14="http://schemas.microsoft.com/office/powerpoint/2010/main" val="2860861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Prerequisites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Even though there are no formal prerequisites for this course, you must be comfortable with core IE courses: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IE 202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IE 303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IE 324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IE 325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IE 342</a:t>
            </a:r>
          </a:p>
          <a:p>
            <a:pPr marL="42862" indent="0">
              <a:buNone/>
            </a:pPr>
            <a:r>
              <a:rPr lang="tr-TR" dirty="0" smtClean="0"/>
              <a:t>    Statistics: 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MATH 260 </a:t>
            </a:r>
          </a:p>
          <a:p>
            <a:pPr marL="42862" indent="0">
              <a:buNone/>
            </a:pPr>
            <a:r>
              <a:rPr lang="tr-TR" dirty="0" smtClean="0"/>
              <a:t>    Computer programming logic: 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CS 113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CS 114</a:t>
            </a:r>
          </a:p>
          <a:p>
            <a:pPr marL="0" indent="0">
              <a:buNone/>
            </a:pPr>
            <a:endParaRPr lang="tr-TR" dirty="0" smtClean="0"/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911694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Available texts</a:t>
            </a:r>
          </a:p>
        </p:txBody>
      </p:sp>
      <p:pic>
        <p:nvPicPr>
          <p:cNvPr id="8" name="Content Placeholder 7" descr="download.jpg">
            <a:hlinkClick r:id="rId3" action="ppaction://hlinkfile"/>
          </p:cNvPr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243841" y="2500306"/>
            <a:ext cx="1279994" cy="1649223"/>
          </a:xfrm>
        </p:spPr>
      </p:pic>
      <p:sp>
        <p:nvSpPr>
          <p:cNvPr id="9" name="Rectangle 8"/>
          <p:cNvSpPr/>
          <p:nvPr/>
        </p:nvSpPr>
        <p:spPr>
          <a:xfrm>
            <a:off x="1600200" y="2418702"/>
            <a:ext cx="75438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000" dirty="0" smtClean="0"/>
              <a:t> </a:t>
            </a:r>
            <a:r>
              <a:rPr lang="en-US" sz="2000" dirty="0" smtClean="0"/>
              <a:t>Developing Spreadsheet-Based Decision Support Systems</a:t>
            </a:r>
          </a:p>
          <a:p>
            <a:pPr>
              <a:buFont typeface="Arial" pitchFamily="34" charset="0"/>
              <a:buChar char="•"/>
            </a:pPr>
            <a:r>
              <a:rPr lang="tr-TR" sz="2000" i="0" dirty="0" smtClean="0"/>
              <a:t> </a:t>
            </a:r>
            <a:r>
              <a:rPr lang="en-US" sz="2000" i="0" dirty="0" smtClean="0"/>
              <a:t>Authors: M.H. </a:t>
            </a:r>
            <a:r>
              <a:rPr lang="en-US" sz="2000" i="0" dirty="0" err="1" smtClean="0"/>
              <a:t>Seref</a:t>
            </a:r>
            <a:r>
              <a:rPr lang="en-US" sz="2000" i="0" dirty="0" smtClean="0"/>
              <a:t>, </a:t>
            </a:r>
            <a:r>
              <a:rPr lang="en-US" sz="2000" i="0" dirty="0" err="1" smtClean="0"/>
              <a:t>Ravindra</a:t>
            </a:r>
            <a:r>
              <a:rPr lang="en-US" sz="2000" i="0" dirty="0" smtClean="0"/>
              <a:t> A. </a:t>
            </a:r>
            <a:r>
              <a:rPr lang="en-US" sz="2000" i="0" dirty="0" err="1" smtClean="0"/>
              <a:t>Ahuja</a:t>
            </a:r>
            <a:r>
              <a:rPr lang="en-US" sz="2000" i="0" dirty="0" smtClean="0"/>
              <a:t>, Wayne L. Winston (2007), University of Florida, Department of Industrial &amp; Systems Engineering</a:t>
            </a:r>
            <a:endParaRPr lang="tr-TR" sz="2000" i="0" dirty="0" smtClean="0"/>
          </a:p>
        </p:txBody>
      </p:sp>
      <p:pic>
        <p:nvPicPr>
          <p:cNvPr id="11" name="Picture 10" descr="download (1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43840" y="877042"/>
            <a:ext cx="1280160" cy="1580506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600200" y="857232"/>
            <a:ext cx="73152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000" dirty="0" smtClean="0"/>
              <a:t> </a:t>
            </a:r>
            <a:r>
              <a:rPr lang="en-US" sz="2000" dirty="0" smtClean="0"/>
              <a:t>VBA for Modelers: Developing Decision Support Systems </a:t>
            </a:r>
          </a:p>
          <a:p>
            <a:pPr>
              <a:buFont typeface="Arial" pitchFamily="34" charset="0"/>
              <a:buChar char="•"/>
            </a:pPr>
            <a:r>
              <a:rPr lang="tr-TR" sz="2000" i="0" dirty="0" smtClean="0"/>
              <a:t> </a:t>
            </a:r>
            <a:r>
              <a:rPr lang="en-US" sz="2000" i="0" dirty="0" smtClean="0"/>
              <a:t>Author: S. Christian Albright (2007), </a:t>
            </a:r>
            <a:r>
              <a:rPr lang="tr-TR" sz="2000" i="0" dirty="0" smtClean="0"/>
              <a:t>I</a:t>
            </a:r>
            <a:r>
              <a:rPr lang="en-US" sz="2000" i="0" dirty="0" err="1" smtClean="0"/>
              <a:t>ndiana</a:t>
            </a:r>
            <a:r>
              <a:rPr lang="en-US" sz="2000" i="0" dirty="0" smtClean="0"/>
              <a:t> University Kelley School of Business</a:t>
            </a:r>
            <a:endParaRPr lang="tr-TR" sz="2000" i="0" dirty="0" smtClean="0"/>
          </a:p>
          <a:p>
            <a:endParaRPr lang="en-US" sz="2000" i="0" dirty="0" smtClean="0"/>
          </a:p>
          <a:p>
            <a:pPr>
              <a:buFont typeface="Arial" pitchFamily="34" charset="0"/>
              <a:buChar char="•"/>
            </a:pPr>
            <a:endParaRPr lang="en-US" sz="2000" i="0" dirty="0" smtClean="0"/>
          </a:p>
        </p:txBody>
      </p:sp>
      <p:sp>
        <p:nvSpPr>
          <p:cNvPr id="13" name="Rectangle 12"/>
          <p:cNvSpPr/>
          <p:nvPr/>
        </p:nvSpPr>
        <p:spPr>
          <a:xfrm>
            <a:off x="1676400" y="4343400"/>
            <a:ext cx="74676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000" dirty="0" smtClean="0"/>
              <a:t> </a:t>
            </a:r>
            <a:r>
              <a:rPr lang="en-US" sz="2000" dirty="0" smtClean="0"/>
              <a:t>Spreadsheet Modeling and Decision Analysis: A Practical Introduction to Business Analytics (2014)</a:t>
            </a:r>
          </a:p>
          <a:p>
            <a:pPr>
              <a:buFont typeface="Arial" pitchFamily="34" charset="0"/>
              <a:buChar char="•"/>
            </a:pPr>
            <a:r>
              <a:rPr lang="tr-TR" sz="2000" i="0" dirty="0" smtClean="0"/>
              <a:t> </a:t>
            </a:r>
            <a:r>
              <a:rPr lang="en-US" sz="2000" i="0" dirty="0" smtClean="0"/>
              <a:t>Author : Cliff Ragsdale (College of Business at Virginia Tech)</a:t>
            </a:r>
            <a:endParaRPr lang="tr-TR" sz="2000" i="0" dirty="0" smtClean="0"/>
          </a:p>
          <a:p>
            <a:pPr>
              <a:buFont typeface="Arial" pitchFamily="34" charset="0"/>
              <a:buChar char="•"/>
            </a:pPr>
            <a:endParaRPr lang="en-US" sz="2000" i="0" dirty="0"/>
          </a:p>
        </p:txBody>
      </p:sp>
      <p:pic>
        <p:nvPicPr>
          <p:cNvPr id="14" name="Picture 13" descr="download (2)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00549" y="4163824"/>
            <a:ext cx="1323451" cy="1649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279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Questions?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2461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Industrial Applications of Operations Research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can be an example application of OR in industry?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Production Planning 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Inventory Management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Transportation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Queuing Systems</a:t>
            </a:r>
          </a:p>
          <a:p>
            <a:pPr lvl="1"/>
            <a:endParaRPr lang="en-US" dirty="0" smtClean="0"/>
          </a:p>
          <a:p>
            <a:pPr marL="257175" lvl="1" indent="-257175">
              <a:buClr>
                <a:srgbClr val="C80000"/>
              </a:buClr>
              <a:buFontTx/>
              <a:buChar char="•"/>
            </a:pPr>
            <a:r>
              <a:rPr lang="en-US" dirty="0" smtClean="0"/>
              <a:t>How do you </a:t>
            </a:r>
            <a:r>
              <a:rPr lang="en-US" dirty="0"/>
              <a:t>solve these problems?</a:t>
            </a:r>
          </a:p>
          <a:p>
            <a:pPr marL="257175" lvl="1" indent="-257175">
              <a:buClr>
                <a:srgbClr val="C80000"/>
              </a:buClr>
              <a:buFontTx/>
              <a:buChar char="•"/>
            </a:pPr>
            <a:r>
              <a:rPr lang="en-US" dirty="0"/>
              <a:t>What tools to use?</a:t>
            </a:r>
          </a:p>
          <a:p>
            <a:r>
              <a:rPr lang="en-US" dirty="0"/>
              <a:t>Availability?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1852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Industrial Applications of Operations Research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Many commercial software you use to handle these problems will NOT be available to you!</a:t>
            </a:r>
          </a:p>
          <a:p>
            <a:endParaRPr lang="en-US" dirty="0" smtClean="0"/>
          </a:p>
          <a:p>
            <a:r>
              <a:rPr lang="en-US" dirty="0" smtClean="0"/>
              <a:t>There will be no CPLEX, no GAMS, no </a:t>
            </a:r>
            <a:r>
              <a:rPr lang="en-US" dirty="0" err="1" smtClean="0"/>
              <a:t>XPress</a:t>
            </a:r>
            <a:r>
              <a:rPr lang="en-US" dirty="0" smtClean="0"/>
              <a:t>, no </a:t>
            </a:r>
            <a:r>
              <a:rPr lang="en-US" dirty="0" err="1" smtClean="0"/>
              <a:t>Aren</a:t>
            </a:r>
            <a:r>
              <a:rPr lang="tr-TR" dirty="0"/>
              <a:t>a</a:t>
            </a:r>
            <a:r>
              <a:rPr lang="en-US" dirty="0" smtClean="0"/>
              <a:t>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These software will cost $10,000+ each to get a license for a single computer. </a:t>
            </a:r>
          </a:p>
          <a:p>
            <a:endParaRPr lang="en-US" dirty="0" smtClean="0"/>
          </a:p>
          <a:p>
            <a:r>
              <a:rPr lang="en-US" dirty="0" smtClean="0"/>
              <a:t>In some instances there will be </a:t>
            </a:r>
            <a:r>
              <a:rPr lang="en-US" u="sng" dirty="0" smtClean="0"/>
              <a:t>no Internet connection</a:t>
            </a:r>
            <a:r>
              <a:rPr lang="en-US" dirty="0" smtClean="0"/>
              <a:t> except for </a:t>
            </a:r>
            <a:r>
              <a:rPr lang="tr-TR" dirty="0" smtClean="0"/>
              <a:t>e</a:t>
            </a:r>
            <a:r>
              <a:rPr lang="en-US" dirty="0" smtClean="0"/>
              <a:t>mail.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Especially in military or government based companies.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You will not be able to download any “trial” version of these software.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697883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Industrial Applications of Operations Research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The most commonly installed software is MS Office Applications.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Word, Excel, PowerPoint, Access, Visio, Project…</a:t>
            </a:r>
          </a:p>
          <a:p>
            <a:r>
              <a:rPr lang="en-US" sz="2400" dirty="0" smtClean="0"/>
              <a:t>Can you guess which one you would use the most?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794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789" y="1121863"/>
            <a:ext cx="8700314" cy="4757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792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r="33315" b="28223"/>
          <a:stretch/>
        </p:blipFill>
        <p:spPr>
          <a:xfrm>
            <a:off x="168144" y="789452"/>
            <a:ext cx="8555726" cy="5053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253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Spreadsheets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85762" indent="-342900">
              <a:buFont typeface="Arial" panose="020B0604020202020204" pitchFamily="34" charset="0"/>
              <a:buChar char="•"/>
            </a:pPr>
            <a:r>
              <a:rPr lang="en-US" dirty="0"/>
              <a:t>MS Excel is actually for tables like: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/>
              <a:t>Annual budget items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/>
              <a:t>Distance matrices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/>
              <a:t>Production plans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/>
              <a:t>Inventory levels</a:t>
            </a:r>
          </a:p>
          <a:p>
            <a:pPr marL="342900" lvl="1" indent="0"/>
            <a:r>
              <a:rPr lang="en-US" dirty="0"/>
              <a:t>i.e. Tables that include big datasets, calculations, algorithms…etc.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7700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ilkent-theme">
  <a:themeElements>
    <a:clrScheme name="bilkent2 2">
      <a:dk1>
        <a:srgbClr val="000000"/>
      </a:dk1>
      <a:lt1>
        <a:srgbClr val="FFFFFF"/>
      </a:lt1>
      <a:dk2>
        <a:srgbClr val="000E78"/>
      </a:dk2>
      <a:lt2>
        <a:srgbClr val="B0B2B4"/>
      </a:lt2>
      <a:accent1>
        <a:srgbClr val="000E78"/>
      </a:accent1>
      <a:accent2>
        <a:srgbClr val="FF0000"/>
      </a:accent2>
      <a:accent3>
        <a:srgbClr val="FFFFFF"/>
      </a:accent3>
      <a:accent4>
        <a:srgbClr val="000000"/>
      </a:accent4>
      <a:accent5>
        <a:srgbClr val="AAAABE"/>
      </a:accent5>
      <a:accent6>
        <a:srgbClr val="E70000"/>
      </a:accent6>
      <a:hlink>
        <a:srgbClr val="000E78"/>
      </a:hlink>
      <a:folHlink>
        <a:srgbClr val="6D6E70"/>
      </a:folHlink>
    </a:clrScheme>
    <a:fontScheme name="bilkent2">
      <a:majorFont>
        <a:latin typeface="Arial"/>
        <a:ea typeface="MS PGothic"/>
        <a:cs typeface=""/>
      </a:majorFont>
      <a:minorFont>
        <a:latin typeface="Arial"/>
        <a:ea typeface="MS P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>
          <a:defRPr sz="1600" dirty="0"/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MS PGothic" pitchFamily="34" charset="-128"/>
          </a:defRPr>
        </a:defPPr>
      </a:lstStyle>
    </a:lnDef>
  </a:objectDefaults>
  <a:extraClrSchemeLst>
    <a:extraClrScheme>
      <a:clrScheme name="bilkent2 1">
        <a:dk1>
          <a:srgbClr val="000000"/>
        </a:dk1>
        <a:lt1>
          <a:srgbClr val="FFFFFF"/>
        </a:lt1>
        <a:dk2>
          <a:srgbClr val="F8F3D2"/>
        </a:dk2>
        <a:lt2>
          <a:srgbClr val="B0B2B4"/>
        </a:lt2>
        <a:accent1>
          <a:srgbClr val="7D110C"/>
        </a:accent1>
        <a:accent2>
          <a:srgbClr val="AF906A"/>
        </a:accent2>
        <a:accent3>
          <a:srgbClr val="FFFFFF"/>
        </a:accent3>
        <a:accent4>
          <a:srgbClr val="000000"/>
        </a:accent4>
        <a:accent5>
          <a:srgbClr val="BFAAAA"/>
        </a:accent5>
        <a:accent6>
          <a:srgbClr val="9E825F"/>
        </a:accent6>
        <a:hlink>
          <a:srgbClr val="7D110C"/>
        </a:hlink>
        <a:folHlink>
          <a:srgbClr val="6D6E7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ilkent2 2">
        <a:dk1>
          <a:srgbClr val="000000"/>
        </a:dk1>
        <a:lt1>
          <a:srgbClr val="FFFFFF"/>
        </a:lt1>
        <a:dk2>
          <a:srgbClr val="000E78"/>
        </a:dk2>
        <a:lt2>
          <a:srgbClr val="B0B2B4"/>
        </a:lt2>
        <a:accent1>
          <a:srgbClr val="000E78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AAAABE"/>
        </a:accent5>
        <a:accent6>
          <a:srgbClr val="E70000"/>
        </a:accent6>
        <a:hlink>
          <a:srgbClr val="000E78"/>
        </a:hlink>
        <a:folHlink>
          <a:srgbClr val="6D6E7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bilkent-theme" id="{3F80A6D5-8211-47CE-A266-C4044D1B881C}" vid="{B6ABEE5A-B9CB-4AB8-9ECB-B289EC7B816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bilkent-theme</Template>
  <TotalTime>13389</TotalTime>
  <Words>1167</Words>
  <Application>Microsoft Office PowerPoint</Application>
  <PresentationFormat>On-screen Show (4:3)</PresentationFormat>
  <Paragraphs>152</Paragraphs>
  <Slides>33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9" baseType="lpstr">
      <vt:lpstr>MS PGothic</vt:lpstr>
      <vt:lpstr>Arial</vt:lpstr>
      <vt:lpstr>Calibri</vt:lpstr>
      <vt:lpstr>Times New Roman</vt:lpstr>
      <vt:lpstr>Wingdings</vt:lpstr>
      <vt:lpstr>bilkent-theme</vt:lpstr>
      <vt:lpstr>IE 469 Industrial Applications of Operations Research</vt:lpstr>
      <vt:lpstr>Teaching Staff</vt:lpstr>
      <vt:lpstr>Industrial Applications of Operations Research</vt:lpstr>
      <vt:lpstr>Industrial Applications of Operations Research</vt:lpstr>
      <vt:lpstr>Industrial Applications of Operations Research</vt:lpstr>
      <vt:lpstr>Industrial Applications of Operations Research</vt:lpstr>
      <vt:lpstr>PowerPoint Presentation</vt:lpstr>
      <vt:lpstr>PowerPoint Presentation</vt:lpstr>
      <vt:lpstr>Spreadsheets</vt:lpstr>
      <vt:lpstr>Spreadsheets</vt:lpstr>
      <vt:lpstr>Spreadsheets</vt:lpstr>
      <vt:lpstr>What else?</vt:lpstr>
      <vt:lpstr>What else?</vt:lpstr>
      <vt:lpstr>What else?</vt:lpstr>
      <vt:lpstr>PowerPoint Presentation</vt:lpstr>
      <vt:lpstr>PowerPoint Presentation</vt:lpstr>
      <vt:lpstr>PowerPoint Presentation</vt:lpstr>
      <vt:lpstr>PowerPoint Presentation</vt:lpstr>
      <vt:lpstr>What else?</vt:lpstr>
      <vt:lpstr>What else?</vt:lpstr>
      <vt:lpstr>Course Objectives</vt:lpstr>
      <vt:lpstr>Course Objectives</vt:lpstr>
      <vt:lpstr>Case Studies</vt:lpstr>
      <vt:lpstr>Lab Studies</vt:lpstr>
      <vt:lpstr>Project</vt:lpstr>
      <vt:lpstr>Last Year’s Project</vt:lpstr>
      <vt:lpstr>Last Semester’s Project</vt:lpstr>
      <vt:lpstr>This Year’s Project</vt:lpstr>
      <vt:lpstr>Groups</vt:lpstr>
      <vt:lpstr>Industrial Applications of Operations Research</vt:lpstr>
      <vt:lpstr>Prerequisites</vt:lpstr>
      <vt:lpstr>Available texts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 469 Industrial Applications of Operations Research</dc:title>
  <dc:creator>Emre Uzun</dc:creator>
  <cp:lastModifiedBy>Emre Uzun</cp:lastModifiedBy>
  <cp:revision>98</cp:revision>
  <dcterms:created xsi:type="dcterms:W3CDTF">2016-08-01T10:52:26Z</dcterms:created>
  <dcterms:modified xsi:type="dcterms:W3CDTF">2018-01-29T18:11:07Z</dcterms:modified>
</cp:coreProperties>
</file>