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95" r:id="rId3"/>
    <p:sldId id="296" r:id="rId4"/>
    <p:sldId id="297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lv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Spring 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SolverAdd 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&lt;=</a:t>
            </a:r>
            <a:endParaRPr lang="en-US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RHS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 bwMode="auto">
          <a:xfrm flipV="1">
            <a:off x="2054484" y="1351006"/>
            <a:ext cx="968802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>
            <a:stCxn id="5" idx="0"/>
          </p:cNvCxnSpPr>
          <p:nvPr/>
        </p:nvCxnSpPr>
        <p:spPr bwMode="auto">
          <a:xfrm flipV="1">
            <a:off x="3686175" y="1351005"/>
            <a:ext cx="529733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6" idx="0"/>
          </p:cNvCxnSpPr>
          <p:nvPr/>
        </p:nvCxnSpPr>
        <p:spPr bwMode="auto">
          <a:xfrm flipH="1" flipV="1">
            <a:off x="5329881" y="1416908"/>
            <a:ext cx="171132" cy="436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2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more functions which can be used to modify constraints: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b="1" i="1" dirty="0" err="1" smtClean="0"/>
              <a:t>SolverChange</a:t>
            </a:r>
            <a:r>
              <a:rPr lang="en-US" b="1" i="1" dirty="0" smtClean="0"/>
              <a:t> </a:t>
            </a:r>
            <a:r>
              <a:rPr lang="en-US" dirty="0"/>
              <a:t>and </a:t>
            </a:r>
            <a:r>
              <a:rPr lang="en-US" b="1" i="1" dirty="0"/>
              <a:t>SolverDelete</a:t>
            </a:r>
            <a:r>
              <a:rPr lang="en-US" dirty="0"/>
              <a:t>. These functions will allow you to modify or delete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constraints</a:t>
            </a:r>
            <a:r>
              <a:rPr lang="en-US" dirty="0"/>
              <a:t>, respectively. They both have the same arguments as the </a:t>
            </a:r>
            <a:r>
              <a:rPr lang="en-US" i="1" dirty="0" smtClean="0"/>
              <a:t>SolverAdd</a:t>
            </a:r>
            <a:r>
              <a:rPr lang="tr-TR" i="1" dirty="0" smtClean="0"/>
              <a:t> </a:t>
            </a:r>
            <a:r>
              <a:rPr lang="en-US" dirty="0" smtClean="0"/>
              <a:t>function</a:t>
            </a:r>
            <a:r>
              <a:rPr lang="tr-TR" dirty="0" smtClean="0"/>
              <a:t>.</a:t>
            </a:r>
          </a:p>
          <a:p>
            <a:r>
              <a:rPr lang="en-US" dirty="0"/>
              <a:t>If </a:t>
            </a:r>
            <a:r>
              <a:rPr lang="en-US" b="1" i="1" dirty="0" err="1"/>
              <a:t>CellRef</a:t>
            </a:r>
            <a:r>
              <a:rPr lang="en-US" dirty="0"/>
              <a:t> and </a:t>
            </a:r>
            <a:r>
              <a:rPr lang="en-US" b="1" i="1" dirty="0"/>
              <a:t>Relation</a:t>
            </a:r>
            <a:r>
              <a:rPr lang="en-US" dirty="0"/>
              <a:t> do not match an existing constraint, you must use the </a:t>
            </a:r>
            <a:r>
              <a:rPr lang="en-US" b="1" dirty="0"/>
              <a:t>SolverDelete</a:t>
            </a:r>
            <a:r>
              <a:rPr lang="en-US" dirty="0"/>
              <a:t> and </a:t>
            </a:r>
            <a:r>
              <a:rPr lang="en-US" b="1" dirty="0"/>
              <a:t>SolverAdd</a:t>
            </a:r>
            <a:r>
              <a:rPr lang="en-US" dirty="0"/>
              <a:t> functions to change the constraint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SolverChange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F15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1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set the Solver options in VBA, we use the </a:t>
            </a:r>
            <a:r>
              <a:rPr lang="en-US" b="1" i="1" dirty="0" err="1"/>
              <a:t>SolverOptions</a:t>
            </a:r>
            <a:r>
              <a:rPr lang="en-US" b="1" i="1" dirty="0"/>
              <a:t> </a:t>
            </a:r>
            <a:r>
              <a:rPr lang="en-US" dirty="0"/>
              <a:t>function. This function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arguments for each of the options we have seen previously in the Solver </a:t>
            </a:r>
            <a:r>
              <a:rPr lang="en-US" dirty="0" smtClean="0"/>
              <a:t>Options</a:t>
            </a:r>
            <a:r>
              <a:rPr lang="tr-TR" dirty="0" smtClean="0"/>
              <a:t> </a:t>
            </a:r>
            <a:r>
              <a:rPr lang="en-US" dirty="0" smtClean="0"/>
              <a:t>dialog </a:t>
            </a:r>
            <a:r>
              <a:rPr lang="en-US" dirty="0"/>
              <a:t>box.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Iterations, Precision,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StepThru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Estimates, Derivatives,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SearchOption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IntTolerance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Scaling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Convergence,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PopulationSize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RandomSeed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RequireBounds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MutationRate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MaxSubproblems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MaxIntegerSols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SolveWithout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MaxTimeNoImp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tr-TR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1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arguments which we will use more frequently, which are</a:t>
            </a:r>
            <a:r>
              <a:rPr lang="tr-TR" dirty="0"/>
              <a:t> </a:t>
            </a:r>
            <a:r>
              <a:rPr lang="en-US" b="1" i="1" dirty="0" err="1"/>
              <a:t>AssumeLinear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b="1" i="1" dirty="0" err="1"/>
              <a:t>AssumeNonNeg</a:t>
            </a:r>
            <a:r>
              <a:rPr lang="en-US" dirty="0"/>
              <a:t>. Both of these arguments take </a:t>
            </a:r>
            <a:r>
              <a:rPr lang="en-US" i="1" dirty="0"/>
              <a:t>True/False </a:t>
            </a:r>
            <a:r>
              <a:rPr lang="en-US" dirty="0"/>
              <a:t>values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i="1" dirty="0" smtClean="0"/>
              <a:t>True </a:t>
            </a:r>
            <a:r>
              <a:rPr lang="en-US" dirty="0"/>
              <a:t>makes the corresponding assumption. For most of our models, we will set both of</a:t>
            </a:r>
            <a:r>
              <a:rPr lang="tr-TR" dirty="0"/>
              <a:t> </a:t>
            </a:r>
            <a:r>
              <a:rPr lang="en-US" dirty="0"/>
              <a:t>these arguments to true as follows:</a:t>
            </a:r>
          </a:p>
          <a:p>
            <a:pPr marL="0" indent="0">
              <a:buNone/>
            </a:pP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5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Solver input has been entered and any options have been set, we are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run </a:t>
            </a:r>
            <a:r>
              <a:rPr lang="en-US" dirty="0"/>
              <a:t>the Solver. To run the Solver in VBA, we use the function </a:t>
            </a:r>
            <a:r>
              <a:rPr lang="en-US" b="1" i="1" dirty="0" err="1"/>
              <a:t>SolverSolve</a:t>
            </a:r>
            <a:r>
              <a:rPr lang="en-US" dirty="0"/>
              <a:t>. This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two arguments and is written as follows:</a:t>
            </a:r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715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 err="1"/>
              <a:t>UserFinish</a:t>
            </a:r>
            <a:r>
              <a:rPr lang="en-US" b="1" i="1" dirty="0"/>
              <a:t> </a:t>
            </a:r>
            <a:r>
              <a:rPr lang="en-US" dirty="0"/>
              <a:t>argument uses a </a:t>
            </a:r>
            <a:r>
              <a:rPr lang="en-US" i="1" dirty="0"/>
              <a:t>True/False </a:t>
            </a:r>
            <a:r>
              <a:rPr lang="en-US" dirty="0"/>
              <a:t>value to determine whether to return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results with or without showing the Solver Results dialog box.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will usually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argument value to </a:t>
            </a:r>
            <a:r>
              <a:rPr lang="en-US" i="1" dirty="0"/>
              <a:t>True</a:t>
            </a:r>
            <a:r>
              <a:rPr lang="en-US" dirty="0"/>
              <a:t>; if the value is </a:t>
            </a:r>
            <a:r>
              <a:rPr lang="en-US" i="1" dirty="0"/>
              <a:t>False </a:t>
            </a:r>
            <a:r>
              <a:rPr lang="en-US" dirty="0"/>
              <a:t>then the Solver Results dialog box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appear </a:t>
            </a:r>
            <a:r>
              <a:rPr lang="en-US" dirty="0"/>
              <a:t>after the Solver has run the model.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ShowRef</a:t>
            </a:r>
            <a:r>
              <a:rPr lang="en-US" b="1" i="1" dirty="0"/>
              <a:t> </a:t>
            </a:r>
            <a:r>
              <a:rPr lang="en-US" dirty="0"/>
              <a:t>argument is used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i="1" dirty="0" err="1" smtClean="0"/>
              <a:t>StepThru</a:t>
            </a:r>
            <a:r>
              <a:rPr lang="en-US" i="1" dirty="0" smtClean="0"/>
              <a:t> </a:t>
            </a:r>
            <a:r>
              <a:rPr lang="en-US" dirty="0"/>
              <a:t>option is set; hence, we will usually ignore this argument.</a:t>
            </a:r>
          </a:p>
          <a:p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the above example, we would type the following: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11225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 err="1"/>
              <a:t>SolverSolve</a:t>
            </a:r>
            <a:r>
              <a:rPr lang="en-US" i="1" dirty="0"/>
              <a:t> </a:t>
            </a:r>
            <a:r>
              <a:rPr lang="en-US" dirty="0"/>
              <a:t>function also returns an integer value classifying the result.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50611"/>
              </p:ext>
            </p:extLst>
          </p:nvPr>
        </p:nvGraphicFramePr>
        <p:xfrm>
          <a:off x="691978" y="1977082"/>
          <a:ext cx="7712761" cy="297798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196138095"/>
                    </a:ext>
                  </a:extLst>
                </a:gridCol>
                <a:gridCol w="7392086">
                  <a:extLst>
                    <a:ext uri="{9D8B030D-6E8A-4147-A177-3AD203B41FA5}">
                      <a16:colId xmlns:a16="http://schemas.microsoft.com/office/drawing/2014/main" val="3926161102"/>
                    </a:ext>
                  </a:extLst>
                </a:gridCol>
              </a:tblGrid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found a solution. All constraints and optimality conditions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1871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has converged to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9658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cannot improve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9235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Objective Cell values do not converge.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9776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could not find a feasible solution.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45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i="1" dirty="0" smtClean="0"/>
          </a:p>
          <a:p>
            <a:pPr marL="0" lvl="1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Dim result As Integer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(True)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5 Then</a:t>
            </a:r>
          </a:p>
          <a:p>
            <a:pPr marL="0" lvl="1" indent="0">
              <a:buClr>
                <a:srgbClr val="C80000"/>
              </a:buClr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MsgBox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“Your problem was infeasible. Please modify your model.”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</p:txBody>
      </p:sp>
    </p:spTree>
    <p:extLst>
      <p:ext uri="{BB962C8B-B14F-4D97-AF65-F5344CB8AC3E}">
        <p14:creationId xmlns:p14="http://schemas.microsoft.com/office/powerpoint/2010/main" val="290462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Other VBA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fullset of possible commands to run Solver via VBA: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SolverAdd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SolverChange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SolverDelete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SolverGet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SolverLoad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SolverReset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SolverSave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OpenSolver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OpenSolver also has similar commands.</a:t>
            </a:r>
          </a:p>
          <a:p>
            <a:r>
              <a:rPr lang="tr-TR" dirty="0" smtClean="0"/>
              <a:t>Check </a:t>
            </a:r>
            <a:r>
              <a:rPr lang="tr-TR" dirty="0" smtClean="0">
                <a:hlinkClick r:id="rId2"/>
              </a:rPr>
              <a:t>www.opensolver.org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to use VBA to call solver?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work with more complex codes that includes optimization, it is a good idea to embed solver commands into the VBA code.</a:t>
            </a:r>
          </a:p>
          <a:p>
            <a:r>
              <a:rPr lang="tr-TR" dirty="0" smtClean="0"/>
              <a:t>VBA has functions to run Solver.</a:t>
            </a:r>
          </a:p>
          <a:p>
            <a:r>
              <a:rPr lang="tr-TR" dirty="0" smtClean="0"/>
              <a:t>BUT!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need to have the problem setup on the worksheet – just as we did before.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Afterwards, you can use the VBA Solver functions to setup the solver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i.e., filling in the parameters in the Solver Dialog Box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NEXT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Improvement Heuristics with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9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using Solver commands in VBA, you must reference the Solver library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VBE. </a:t>
            </a:r>
            <a:endParaRPr lang="tr-TR" dirty="0" smtClean="0"/>
          </a:p>
          <a:p>
            <a:r>
              <a:rPr lang="en-US" dirty="0" smtClean="0"/>
              <a:t>To </a:t>
            </a:r>
            <a:r>
              <a:rPr lang="en-US" dirty="0"/>
              <a:t>do this, go to </a:t>
            </a:r>
            <a:r>
              <a:rPr lang="en-US" i="1" dirty="0"/>
              <a:t>Tools &gt; References </a:t>
            </a:r>
            <a:r>
              <a:rPr lang="en-US" dirty="0"/>
              <a:t>and choose Solver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275430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when using the Solver from the </a:t>
            </a:r>
            <a:r>
              <a:rPr lang="en-US" i="1" dirty="0"/>
              <a:t>Tools </a:t>
            </a:r>
            <a:r>
              <a:rPr lang="en-US" dirty="0"/>
              <a:t>menu in Excel, we identified the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contain the decision variables, objective function, and constraint equations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using the </a:t>
            </a:r>
            <a:r>
              <a:rPr lang="en-US" i="1" dirty="0"/>
              <a:t>Changing Cells</a:t>
            </a:r>
            <a:r>
              <a:rPr lang="en-US" dirty="0"/>
              <a:t>, </a:t>
            </a:r>
            <a:r>
              <a:rPr lang="en-US" i="1" dirty="0"/>
              <a:t>Target Cell</a:t>
            </a:r>
            <a:r>
              <a:rPr lang="en-US" dirty="0"/>
              <a:t>, and </a:t>
            </a:r>
            <a:r>
              <a:rPr lang="en-US" i="1" dirty="0"/>
              <a:t>Add </a:t>
            </a:r>
            <a:r>
              <a:rPr lang="tr-TR" i="1" dirty="0"/>
              <a:t>C</a:t>
            </a:r>
            <a:r>
              <a:rPr lang="en-US" i="1" dirty="0" err="1" smtClean="0"/>
              <a:t>onstraint</a:t>
            </a:r>
            <a:r>
              <a:rPr lang="en-US" i="1" dirty="0" smtClean="0"/>
              <a:t> </a:t>
            </a:r>
            <a:r>
              <a:rPr lang="en-US" dirty="0"/>
              <a:t>inputs, respectively.</a:t>
            </a:r>
          </a:p>
          <a:p>
            <a:r>
              <a:rPr lang="en-US" dirty="0"/>
              <a:t>We now learn how to identify these parts of the model as Solver input using VBA code.</a:t>
            </a:r>
          </a:p>
        </p:txBody>
      </p:sp>
    </p:spTree>
    <p:extLst>
      <p:ext uri="{BB962C8B-B14F-4D97-AF65-F5344CB8AC3E}">
        <p14:creationId xmlns:p14="http://schemas.microsoft.com/office/powerpoint/2010/main" val="316370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Solver functions used to input the Solver parameters in VBA.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i="1" dirty="0" err="1"/>
              <a:t>SolverOK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SolverAdd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i="1" dirty="0" err="1" smtClean="0"/>
              <a:t>SolverOK</a:t>
            </a:r>
            <a:r>
              <a:rPr lang="en-US" b="1" i="1" dirty="0" smtClean="0"/>
              <a:t> </a:t>
            </a:r>
            <a:r>
              <a:rPr lang="en-US" dirty="0"/>
              <a:t>is used to set the objective function (or </a:t>
            </a:r>
            <a:r>
              <a:rPr lang="en-US" i="1" dirty="0" smtClean="0"/>
              <a:t>Target</a:t>
            </a:r>
            <a:r>
              <a:rPr lang="tr-TR" i="1" dirty="0"/>
              <a:t> </a:t>
            </a:r>
            <a:r>
              <a:rPr lang="en-US" i="1" dirty="0" smtClean="0"/>
              <a:t>Cell</a:t>
            </a:r>
            <a:r>
              <a:rPr lang="en-US" dirty="0"/>
              <a:t>) and decision variables (or </a:t>
            </a:r>
            <a:r>
              <a:rPr lang="en-US" i="1" dirty="0"/>
              <a:t>Changing Cells</a:t>
            </a:r>
            <a:r>
              <a:rPr lang="en-US" dirty="0"/>
              <a:t>). The format of this function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argument </a:t>
            </a:r>
            <a:r>
              <a:rPr lang="en-US" dirty="0"/>
              <a:t>titles are: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SetCell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MaxMinVal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ByChange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Engine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SetCell</a:t>
            </a:r>
            <a:r>
              <a:rPr lang="en-US" b="1" i="1" dirty="0" smtClean="0"/>
              <a:t> </a:t>
            </a:r>
            <a:r>
              <a:rPr lang="en-US" dirty="0"/>
              <a:t>argument is used to specify the range of the objective function. This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contain the formula of the objective function which references the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MaxMinVal</a:t>
            </a:r>
            <a:r>
              <a:rPr lang="en-US" b="1" i="1" dirty="0"/>
              <a:t> </a:t>
            </a:r>
            <a:r>
              <a:rPr lang="en-US" dirty="0" smtClean="0"/>
              <a:t>argument</a:t>
            </a:r>
            <a:r>
              <a:rPr lang="tr-TR" dirty="0" smtClean="0"/>
              <a:t> specifies objective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(= </a:t>
            </a:r>
            <a:r>
              <a:rPr lang="en-US" dirty="0" smtClean="0"/>
              <a:t>maximize)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(= </a:t>
            </a:r>
            <a:r>
              <a:rPr lang="en-US" dirty="0" smtClean="0"/>
              <a:t>minimize)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(= value). </a:t>
            </a:r>
            <a:r>
              <a:rPr lang="tr-TR" dirty="0" smtClean="0"/>
              <a:t>If this is selected</a:t>
            </a:r>
            <a:r>
              <a:rPr lang="en-US" dirty="0" smtClean="0"/>
              <a:t>, 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i="1" dirty="0" err="1"/>
              <a:t>ValueOf</a:t>
            </a:r>
            <a:r>
              <a:rPr lang="en-US" b="1" i="1" dirty="0"/>
              <a:t> </a:t>
            </a:r>
            <a:r>
              <a:rPr lang="en-US" dirty="0"/>
              <a:t>argument is used to set this value; if the objective function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maximized </a:t>
            </a:r>
            <a:r>
              <a:rPr lang="en-US" dirty="0"/>
              <a:t>or minimized, then this argument is ignored. Some </a:t>
            </a:r>
            <a:r>
              <a:rPr lang="en-US" dirty="0" smtClean="0"/>
              <a:t>examples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be solving a problem to a break-even point</a:t>
            </a:r>
          </a:p>
          <a:p>
            <a:r>
              <a:rPr lang="en-US" b="1" i="1" dirty="0" err="1" smtClean="0"/>
              <a:t>ByChange</a:t>
            </a:r>
            <a:r>
              <a:rPr lang="en-US" b="1" i="1" dirty="0" smtClean="0"/>
              <a:t> </a:t>
            </a:r>
            <a:r>
              <a:rPr lang="en-US" dirty="0" smtClean="0"/>
              <a:t>argument specifies the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which contains the decision variables. This range of cells should not have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values </a:t>
            </a:r>
            <a:r>
              <a:rPr lang="en-US" dirty="0"/>
              <a:t>in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Range("D14"), 1, , Range("D10:H10"),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138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Maximize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Changing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680" y="1812322"/>
            <a:ext cx="114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 bwMode="auto">
          <a:xfrm flipV="1">
            <a:off x="2442410" y="1351005"/>
            <a:ext cx="580876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>
            <a:stCxn id="5" idx="0"/>
          </p:cNvCxnSpPr>
          <p:nvPr/>
        </p:nvCxnSpPr>
        <p:spPr bwMode="auto">
          <a:xfrm flipV="1">
            <a:off x="4134438" y="1351005"/>
            <a:ext cx="81470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6" idx="0"/>
          </p:cNvCxnSpPr>
          <p:nvPr/>
        </p:nvCxnSpPr>
        <p:spPr bwMode="auto">
          <a:xfrm flipH="1" flipV="1">
            <a:off x="5820409" y="1392195"/>
            <a:ext cx="22845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>
            <a:stCxn id="7" idx="0"/>
          </p:cNvCxnSpPr>
          <p:nvPr/>
        </p:nvCxnSpPr>
        <p:spPr bwMode="auto">
          <a:xfrm flipH="1" flipV="1">
            <a:off x="7026876" y="1351005"/>
            <a:ext cx="325698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297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 main Solver function will be used to input constraints; this is the </a:t>
            </a:r>
            <a:r>
              <a:rPr lang="en-US" b="1" i="1" dirty="0" smtClean="0"/>
              <a:t>SolverAdd</a:t>
            </a:r>
            <a:r>
              <a:rPr lang="tr-TR" b="1" i="1" dirty="0" smtClean="0"/>
              <a:t> </a:t>
            </a:r>
            <a:r>
              <a:rPr lang="tr-TR" dirty="0" smtClean="0"/>
              <a:t>which </a:t>
            </a:r>
            <a:r>
              <a:rPr lang="en-US" dirty="0" smtClean="0"/>
              <a:t>should </a:t>
            </a:r>
            <a:r>
              <a:rPr lang="en-US" dirty="0"/>
              <a:t>be used to add each individual constraint or each group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constraints. The SolverAdd function has three arguments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SolverAdd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Relation,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FormulaText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2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CellRef</a:t>
            </a:r>
            <a:r>
              <a:rPr lang="en-US" b="1" i="1" dirty="0" smtClean="0"/>
              <a:t> </a:t>
            </a:r>
            <a:r>
              <a:rPr lang="en-US" dirty="0"/>
              <a:t>argument specifies the range which contains a constraint equation.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equation </a:t>
            </a:r>
            <a:r>
              <a:rPr lang="en-US" dirty="0"/>
              <a:t>should reference the decision variable 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/>
              <a:t>Relation </a:t>
            </a:r>
            <a:r>
              <a:rPr lang="en-US" dirty="0"/>
              <a:t>argument </a:t>
            </a:r>
            <a:r>
              <a:rPr lang="en-US" dirty="0" err="1" smtClean="0"/>
              <a:t>specif</a:t>
            </a:r>
            <a:r>
              <a:rPr lang="tr-TR" dirty="0" smtClean="0"/>
              <a:t>ies</a:t>
            </a:r>
            <a:r>
              <a:rPr lang="en-US" dirty="0" smtClean="0"/>
              <a:t> </a:t>
            </a:r>
            <a:r>
              <a:rPr lang="en-US" dirty="0"/>
              <a:t>the inequality of the constraint: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is </a:t>
            </a:r>
            <a:r>
              <a:rPr lang="en-US" dirty="0" smtClean="0"/>
              <a:t>&lt;=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is 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is </a:t>
            </a:r>
            <a:r>
              <a:rPr lang="en-US" dirty="0" smtClean="0"/>
              <a:t>&gt;=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i="1" dirty="0" err="1"/>
              <a:t>int</a:t>
            </a:r>
            <a:r>
              <a:rPr lang="en-US" i="1" dirty="0"/>
              <a:t> </a:t>
            </a:r>
            <a:r>
              <a:rPr lang="en-US" dirty="0"/>
              <a:t>(integer </a:t>
            </a:r>
            <a:r>
              <a:rPr lang="en-US" dirty="0" smtClean="0"/>
              <a:t>values)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5 is </a:t>
            </a:r>
            <a:r>
              <a:rPr lang="en-US" i="1" dirty="0"/>
              <a:t>bin </a:t>
            </a:r>
            <a:r>
              <a:rPr lang="en-US" dirty="0"/>
              <a:t>(binary, 0/1, values). </a:t>
            </a:r>
            <a:endParaRPr lang="tr-TR" dirty="0" smtClean="0"/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i="1" dirty="0" err="1"/>
              <a:t>FormulaText</a:t>
            </a:r>
            <a:r>
              <a:rPr lang="en-US" b="1" i="1" dirty="0"/>
              <a:t> </a:t>
            </a:r>
            <a:r>
              <a:rPr lang="en-US" dirty="0" err="1" smtClean="0"/>
              <a:t>argumentspecifies</a:t>
            </a:r>
            <a:r>
              <a:rPr lang="en-US" dirty="0" smtClean="0"/>
              <a:t> </a:t>
            </a:r>
            <a:r>
              <a:rPr lang="en-US" dirty="0"/>
              <a:t>the range which contains the RHS value of the constraint. </a:t>
            </a:r>
          </a:p>
        </p:txBody>
      </p:sp>
    </p:spTree>
    <p:extLst>
      <p:ext uri="{BB962C8B-B14F-4D97-AF65-F5344CB8AC3E}">
        <p14:creationId xmlns:p14="http://schemas.microsoft.com/office/powerpoint/2010/main" val="1800928616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7468</TotalTime>
  <Words>937</Words>
  <Application>Microsoft Office PowerPoint</Application>
  <PresentationFormat>On-screen Show (4:3)</PresentationFormat>
  <Paragraphs>119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MS PGothic</vt:lpstr>
      <vt:lpstr>Arial</vt:lpstr>
      <vt:lpstr>Calibri</vt:lpstr>
      <vt:lpstr>Courier New</vt:lpstr>
      <vt:lpstr>bilkent-theme</vt:lpstr>
      <vt:lpstr>Solver via VBA</vt:lpstr>
      <vt:lpstr>Why do we need to use VBA to call solver?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Other VBA Commands</vt:lpstr>
      <vt:lpstr>OpenSolver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Windows User</cp:lastModifiedBy>
  <cp:revision>130</cp:revision>
  <dcterms:created xsi:type="dcterms:W3CDTF">2017-03-17T05:30:42Z</dcterms:created>
  <dcterms:modified xsi:type="dcterms:W3CDTF">2018-12-04T06:00:36Z</dcterms:modified>
</cp:coreProperties>
</file>