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95" r:id="rId3"/>
    <p:sldId id="296" r:id="rId4"/>
    <p:sldId id="297" r:id="rId5"/>
    <p:sldId id="305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CCB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46F32-9318-4FC4-9798-F2E47CC2DD28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DA6F9-8056-4F1A-B228-3BF172436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8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1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5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 dirty="0" smtClean="0"/>
              <a:t>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558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01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2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86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96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68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1200" noProof="0" smtClean="0">
                <a:latin typeface="Arial" charset="0"/>
              </a:rPr>
              <a:pPr>
                <a:defRPr/>
              </a:pPr>
              <a:t>‹#›</a:t>
            </a:fld>
            <a:endParaRPr lang="en-US" sz="12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7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solv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tr-TR" dirty="0" smtClean="0"/>
              <a:t>Spring </a:t>
            </a:r>
            <a:r>
              <a:rPr lang="tr-TR" dirty="0" smtClean="0"/>
              <a:t>201</a:t>
            </a:r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SolverAdd 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0" dirty="0" smtClean="0">
                <a:latin typeface="Calibri" panose="020F0502020204030204" pitchFamily="34" charset="0"/>
                <a:cs typeface="Calibri" panose="020F0502020204030204" pitchFamily="34" charset="0"/>
              </a:rPr>
              <a:t>&lt;=</a:t>
            </a:r>
            <a:endParaRPr lang="en-US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683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RHS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 bwMode="auto">
          <a:xfrm flipV="1">
            <a:off x="2054484" y="1351006"/>
            <a:ext cx="968802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>
            <a:stCxn id="5" idx="0"/>
          </p:cNvCxnSpPr>
          <p:nvPr/>
        </p:nvCxnSpPr>
        <p:spPr bwMode="auto">
          <a:xfrm flipV="1">
            <a:off x="3686175" y="1351005"/>
            <a:ext cx="529733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6" idx="0"/>
          </p:cNvCxnSpPr>
          <p:nvPr/>
        </p:nvCxnSpPr>
        <p:spPr bwMode="auto">
          <a:xfrm flipH="1" flipV="1">
            <a:off x="5329881" y="1416908"/>
            <a:ext cx="171132" cy="4366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98257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more functions which can be used to modify constraints: they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b="1" i="1" dirty="0" err="1" smtClean="0"/>
              <a:t>SolverChange</a:t>
            </a:r>
            <a:r>
              <a:rPr lang="en-US" b="1" i="1" dirty="0" smtClean="0"/>
              <a:t> </a:t>
            </a:r>
            <a:r>
              <a:rPr lang="en-US" dirty="0"/>
              <a:t>and </a:t>
            </a:r>
            <a:r>
              <a:rPr lang="en-US" b="1" i="1" dirty="0"/>
              <a:t>SolverDelete</a:t>
            </a:r>
            <a:r>
              <a:rPr lang="en-US" dirty="0"/>
              <a:t>. These functions will allow you to modify or delete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constraints</a:t>
            </a:r>
            <a:r>
              <a:rPr lang="en-US" dirty="0"/>
              <a:t>, respectively. They both have the same arguments as the </a:t>
            </a:r>
            <a:r>
              <a:rPr lang="en-US" i="1" dirty="0" smtClean="0"/>
              <a:t>SolverAdd</a:t>
            </a:r>
            <a:r>
              <a:rPr lang="tr-TR" i="1" dirty="0" smtClean="0"/>
              <a:t> </a:t>
            </a:r>
            <a:r>
              <a:rPr lang="en-US" dirty="0" smtClean="0"/>
              <a:t>function</a:t>
            </a:r>
            <a:r>
              <a:rPr lang="tr-TR" dirty="0" smtClean="0"/>
              <a:t>.</a:t>
            </a:r>
          </a:p>
          <a:p>
            <a:r>
              <a:rPr lang="en-US" dirty="0"/>
              <a:t>If </a:t>
            </a:r>
            <a:r>
              <a:rPr lang="en-US" b="1" i="1" dirty="0" err="1"/>
              <a:t>CellRef</a:t>
            </a:r>
            <a:r>
              <a:rPr lang="en-US" dirty="0"/>
              <a:t> and </a:t>
            </a:r>
            <a:r>
              <a:rPr lang="en-US" b="1" i="1" dirty="0"/>
              <a:t>Relation</a:t>
            </a:r>
            <a:r>
              <a:rPr lang="en-US" dirty="0"/>
              <a:t> do not match an existing constraint, you must use the </a:t>
            </a:r>
            <a:r>
              <a:rPr lang="en-US" b="1" dirty="0"/>
              <a:t>SolverDelete</a:t>
            </a:r>
            <a:r>
              <a:rPr lang="en-US" dirty="0"/>
              <a:t> and </a:t>
            </a:r>
            <a:r>
              <a:rPr lang="en-US" b="1" dirty="0"/>
              <a:t>SolverAdd</a:t>
            </a:r>
            <a:r>
              <a:rPr lang="en-US" dirty="0"/>
              <a:t> functions to change the constraint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SolverChange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D12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1, 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F15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18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set the Solver options in VBA, we use the </a:t>
            </a:r>
            <a:r>
              <a:rPr lang="en-US" b="1" i="1" dirty="0" err="1"/>
              <a:t>SolverOptions</a:t>
            </a:r>
            <a:r>
              <a:rPr lang="en-US" b="1" i="1" dirty="0"/>
              <a:t> </a:t>
            </a:r>
            <a:r>
              <a:rPr lang="en-US" dirty="0"/>
              <a:t>function. This function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arguments for each of the options we have seen previously in the Solver </a:t>
            </a:r>
            <a:r>
              <a:rPr lang="en-US" dirty="0" smtClean="0"/>
              <a:t>Options</a:t>
            </a:r>
            <a:r>
              <a:rPr lang="tr-TR" dirty="0" smtClean="0"/>
              <a:t> </a:t>
            </a:r>
            <a:r>
              <a:rPr lang="en-US" dirty="0" smtClean="0"/>
              <a:t>dialog </a:t>
            </a:r>
            <a:r>
              <a:rPr lang="en-US" dirty="0"/>
              <a:t>box. 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Iterations, Precision,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StepThru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Estimates, Derivatives,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SearchOption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IntTolerance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Scaling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Convergence,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PopulationSize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RandomSeed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MultiStart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RequireBounds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MutationRate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MaxSubproblems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MaxIntegerSols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SolveWithout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MaxTimeNoImp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tr-TR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1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arguments which we will use more frequently, which are</a:t>
            </a:r>
            <a:r>
              <a:rPr lang="tr-TR" dirty="0"/>
              <a:t> </a:t>
            </a:r>
            <a:r>
              <a:rPr lang="en-US" b="1" i="1" dirty="0" err="1"/>
              <a:t>AssumeLinear</a:t>
            </a:r>
            <a:r>
              <a:rPr lang="en-US" b="1" i="1" dirty="0"/>
              <a:t> </a:t>
            </a:r>
            <a:r>
              <a:rPr lang="en-US" dirty="0"/>
              <a:t>and </a:t>
            </a:r>
            <a:r>
              <a:rPr lang="en-US" b="1" i="1" dirty="0" err="1"/>
              <a:t>AssumeNonNeg</a:t>
            </a:r>
            <a:r>
              <a:rPr lang="en-US" dirty="0"/>
              <a:t>. Both of these arguments take </a:t>
            </a:r>
            <a:r>
              <a:rPr lang="en-US" i="1" dirty="0"/>
              <a:t>True/False </a:t>
            </a:r>
            <a:r>
              <a:rPr lang="en-US" dirty="0"/>
              <a:t>values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i="1" dirty="0" smtClean="0"/>
              <a:t>True </a:t>
            </a:r>
            <a:r>
              <a:rPr lang="en-US" dirty="0"/>
              <a:t>makes the corresponding assumption. For most of our models, we will set both of</a:t>
            </a:r>
            <a:r>
              <a:rPr lang="tr-TR" dirty="0"/>
              <a:t> </a:t>
            </a:r>
            <a:r>
              <a:rPr lang="en-US" dirty="0"/>
              <a:t>these arguments to true as follows:</a:t>
            </a:r>
          </a:p>
          <a:p>
            <a:pPr marL="0" indent="0">
              <a:buNone/>
            </a:pPr>
            <a:endParaRPr lang="tr-TR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AssumeLinear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AssumeNonNeg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:=True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95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Solver input has been entered and any options have been set, we are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run </a:t>
            </a:r>
            <a:r>
              <a:rPr lang="en-US" dirty="0"/>
              <a:t>the Solver. To run the Solver in VBA, we use the function </a:t>
            </a:r>
            <a:r>
              <a:rPr lang="en-US" b="1" i="1" dirty="0" err="1"/>
              <a:t>SolverSolve</a:t>
            </a:r>
            <a:r>
              <a:rPr lang="en-US" dirty="0"/>
              <a:t>. This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two arguments and is written as follows:</a:t>
            </a:r>
          </a:p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715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 err="1"/>
              <a:t>UserFinish</a:t>
            </a:r>
            <a:r>
              <a:rPr lang="en-US" b="1" i="1" dirty="0"/>
              <a:t> </a:t>
            </a:r>
            <a:r>
              <a:rPr lang="en-US" dirty="0"/>
              <a:t>argument uses a </a:t>
            </a:r>
            <a:r>
              <a:rPr lang="en-US" i="1" dirty="0"/>
              <a:t>True/False </a:t>
            </a:r>
            <a:r>
              <a:rPr lang="en-US" dirty="0"/>
              <a:t>value to determine whether to return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results with or without showing the Solver Results dialog box.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We </a:t>
            </a:r>
            <a:r>
              <a:rPr lang="en-US" dirty="0"/>
              <a:t>will usually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argument value to </a:t>
            </a:r>
            <a:r>
              <a:rPr lang="en-US" i="1" dirty="0"/>
              <a:t>True</a:t>
            </a:r>
            <a:r>
              <a:rPr lang="en-US" dirty="0"/>
              <a:t>; if the value is </a:t>
            </a:r>
            <a:r>
              <a:rPr lang="en-US" i="1" dirty="0"/>
              <a:t>False </a:t>
            </a:r>
            <a:r>
              <a:rPr lang="en-US" dirty="0"/>
              <a:t>then the Solver Results dialog box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appear </a:t>
            </a:r>
            <a:r>
              <a:rPr lang="en-US" dirty="0"/>
              <a:t>after the Solver has run the model.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ShowRef</a:t>
            </a:r>
            <a:r>
              <a:rPr lang="en-US" b="1" i="1" dirty="0"/>
              <a:t> </a:t>
            </a:r>
            <a:r>
              <a:rPr lang="en-US" dirty="0"/>
              <a:t>argument is used when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i="1" dirty="0" err="1" smtClean="0"/>
              <a:t>StepThru</a:t>
            </a:r>
            <a:r>
              <a:rPr lang="en-US" i="1" dirty="0" smtClean="0"/>
              <a:t> </a:t>
            </a:r>
            <a:r>
              <a:rPr lang="en-US" dirty="0"/>
              <a:t>option is set; hence, we will usually ignore this argument.</a:t>
            </a:r>
          </a:p>
          <a:p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the above example, we would type the following: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</p:txBody>
      </p:sp>
    </p:spTree>
    <p:extLst>
      <p:ext uri="{BB962C8B-B14F-4D97-AF65-F5344CB8AC3E}">
        <p14:creationId xmlns:p14="http://schemas.microsoft.com/office/powerpoint/2010/main" val="112255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 err="1"/>
              <a:t>SolverSolve</a:t>
            </a:r>
            <a:r>
              <a:rPr lang="en-US" i="1" dirty="0"/>
              <a:t> </a:t>
            </a:r>
            <a:r>
              <a:rPr lang="en-US" dirty="0"/>
              <a:t>function also returns an integer value classifying the result.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350611"/>
              </p:ext>
            </p:extLst>
          </p:nvPr>
        </p:nvGraphicFramePr>
        <p:xfrm>
          <a:off x="691978" y="1977082"/>
          <a:ext cx="7712761" cy="297798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196138095"/>
                    </a:ext>
                  </a:extLst>
                </a:gridCol>
                <a:gridCol w="7392086">
                  <a:extLst>
                    <a:ext uri="{9D8B030D-6E8A-4147-A177-3AD203B41FA5}">
                      <a16:colId xmlns:a16="http://schemas.microsoft.com/office/drawing/2014/main" val="3926161102"/>
                    </a:ext>
                  </a:extLst>
                </a:gridCol>
              </a:tblGrid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found a solution. All constraints and optimality conditions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1871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has converged to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19658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cannot improve the current solution. All constraints are satisfied.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892359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Objective Cell values do not converge.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9776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Solver could not find a feasible solution.</a:t>
                      </a:r>
                    </a:p>
                  </a:txBody>
                  <a:tcPr marL="76200" marR="76200" marT="95250" marB="95250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45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318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i="1" dirty="0" smtClean="0"/>
          </a:p>
          <a:p>
            <a:pPr marL="0" lvl="1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Dim result As Integer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(True)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5 Then</a:t>
            </a:r>
          </a:p>
          <a:p>
            <a:pPr marL="0" lvl="1" indent="0">
              <a:buClr>
                <a:srgbClr val="C80000"/>
              </a:buClr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MsgBox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“Your problem was infeasible. Please modify your model.”</a:t>
            </a:r>
          </a:p>
          <a:p>
            <a:pPr marL="0" lvl="1" indent="0">
              <a:buClr>
                <a:srgbClr val="C80000"/>
              </a:buClr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</a:p>
        </p:txBody>
      </p:sp>
    </p:spTree>
    <p:extLst>
      <p:ext uri="{BB962C8B-B14F-4D97-AF65-F5344CB8AC3E}">
        <p14:creationId xmlns:p14="http://schemas.microsoft.com/office/powerpoint/2010/main" val="2904622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Other VBA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fullset of possible commands to run Solver via VBA: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SolverAdd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SolverChange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SolverDelete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SolverFinishDialog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SolverGet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SolverLoad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SolverOkDialog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SolverOptions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SolverReset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SolverSave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marL="400050" lvl="2" indent="0">
              <a:buClr>
                <a:srgbClr val="C80000"/>
              </a:buClr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SolverSolve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OpenSolver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OpenSolver also has similar commands.</a:t>
            </a:r>
          </a:p>
          <a:p>
            <a:r>
              <a:rPr lang="tr-TR" dirty="0" smtClean="0"/>
              <a:t>Check </a:t>
            </a:r>
            <a:r>
              <a:rPr lang="tr-TR" dirty="0" smtClean="0">
                <a:hlinkClick r:id="rId2"/>
              </a:rPr>
              <a:t>www.opensolver.org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1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to use VBA to call solver?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work with more complex codes that includes optimization, it is a good idea to embed solver commands into the VBA code.</a:t>
            </a:r>
          </a:p>
          <a:p>
            <a:r>
              <a:rPr lang="tr-TR" dirty="0" smtClean="0"/>
              <a:t>VBA has functions to run Solver.</a:t>
            </a:r>
          </a:p>
          <a:p>
            <a:r>
              <a:rPr lang="tr-TR" dirty="0" smtClean="0"/>
              <a:t>BUT!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need to have the problem setup on the worksheet – just as we did before.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Afterwards, you can use the VBA Solver functions to setup the solver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i.e., filling in the parameters in the Solver Dialog Box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455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IE 469 </a:t>
            </a:r>
            <a:r>
              <a:rPr lang="en-US" dirty="0" smtClean="0"/>
              <a:t>Spring</a:t>
            </a:r>
            <a:r>
              <a:rPr lang="tr-TR" dirty="0" smtClean="0"/>
              <a:t> 201</a:t>
            </a:r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tr-TR" dirty="0" smtClean="0"/>
              <a:t>Heuristic Algorithms via VBA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7" y="-228600"/>
            <a:ext cx="8263709" cy="1143000"/>
          </a:xfrm>
        </p:spPr>
        <p:txBody>
          <a:bodyPr/>
          <a:lstStyle/>
          <a:p>
            <a:r>
              <a:rPr lang="tr-TR" dirty="0" smtClean="0"/>
              <a:t>Why do we need Heuristic Algorithms after all?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 could use Excel Solver or Open Solver to solve optimization problems.</a:t>
            </a:r>
          </a:p>
          <a:p>
            <a:r>
              <a:rPr lang="tr-TR" dirty="0" smtClean="0"/>
              <a:t>So, why is there a need to consider heuristic algorithms?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90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88" y="-228600"/>
            <a:ext cx="8304898" cy="1143000"/>
          </a:xfrm>
        </p:spPr>
        <p:txBody>
          <a:bodyPr/>
          <a:lstStyle/>
          <a:p>
            <a:r>
              <a:rPr lang="tr-TR" dirty="0" smtClean="0"/>
              <a:t>Why </a:t>
            </a:r>
            <a:r>
              <a:rPr lang="tr-TR" dirty="0"/>
              <a:t>do we need Heuristic Algorithms after all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Some problems are </a:t>
            </a:r>
            <a:r>
              <a:rPr lang="tr-TR" b="1" dirty="0" smtClean="0"/>
              <a:t>very hard </a:t>
            </a:r>
            <a:r>
              <a:rPr lang="tr-TR" dirty="0" smtClean="0"/>
              <a:t>to solve.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Even though given a solution instance it is </a:t>
            </a:r>
            <a:r>
              <a:rPr lang="tr-TR" b="1" dirty="0" smtClean="0"/>
              <a:t>very easy </a:t>
            </a:r>
            <a:r>
              <a:rPr lang="tr-TR" dirty="0" smtClean="0"/>
              <a:t>to verify if it is feasible and if so, the value of the objective function; there is </a:t>
            </a:r>
            <a:r>
              <a:rPr lang="tr-TR" b="1" dirty="0" smtClean="0"/>
              <a:t>no efficient way</a:t>
            </a:r>
            <a:r>
              <a:rPr lang="tr-TR" dirty="0" smtClean="0"/>
              <a:t> to find the optimal solution.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As the problem size grows bigger it gets even harder to solve them optimally.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Example: TSP problem</a:t>
            </a:r>
          </a:p>
          <a:p>
            <a:r>
              <a:rPr lang="tr-TR" dirty="0" smtClean="0"/>
              <a:t>It all comes down to computational complexity.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Many of these hard probems are said to be NP-Complete.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61845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When you start working, you will have </a:t>
            </a:r>
            <a:r>
              <a:rPr lang="tr-TR" b="1" dirty="0" smtClean="0"/>
              <a:t>absolutely no excuse</a:t>
            </a:r>
            <a:r>
              <a:rPr lang="tr-TR" dirty="0" smtClean="0"/>
              <a:t> to your manager if you fail to solve a problem assigned to you or your team!</a:t>
            </a:r>
          </a:p>
          <a:p>
            <a:r>
              <a:rPr lang="tr-TR" dirty="0" smtClean="0"/>
              <a:t>Don’t worry, in real life circumstances you do NOT usually need the OPTIMAL solution after all!</a:t>
            </a:r>
          </a:p>
          <a:p>
            <a:r>
              <a:rPr lang="tr-TR" dirty="0" smtClean="0"/>
              <a:t>A </a:t>
            </a:r>
            <a:r>
              <a:rPr lang="tr-TR" i="1" dirty="0" smtClean="0"/>
              <a:t>satisfactory</a:t>
            </a:r>
            <a:r>
              <a:rPr lang="tr-TR" dirty="0" smtClean="0"/>
              <a:t> solution provided in a reasonable time would be sufficient in many circumstances.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Usually, these </a:t>
            </a:r>
            <a:r>
              <a:rPr lang="tr-TR" i="1" dirty="0" smtClean="0"/>
              <a:t>satisfactory </a:t>
            </a:r>
            <a:r>
              <a:rPr lang="tr-TR" dirty="0" smtClean="0"/>
              <a:t>solutions are not too far away from the optimal.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In some cases and if you are lucky enough, they </a:t>
            </a:r>
            <a:r>
              <a:rPr lang="tr-TR" i="1" dirty="0" smtClean="0"/>
              <a:t>may</a:t>
            </a:r>
            <a:r>
              <a:rPr lang="tr-TR" dirty="0" smtClean="0"/>
              <a:t> even be the </a:t>
            </a:r>
            <a:r>
              <a:rPr lang="tr-TR" i="1" dirty="0" smtClean="0"/>
              <a:t>optimal</a:t>
            </a:r>
            <a:r>
              <a:rPr lang="tr-TR" dirty="0" smtClean="0"/>
              <a:t> solution you were looking for. (But there is no guarantee!)</a:t>
            </a:r>
          </a:p>
          <a:p>
            <a:pPr marL="571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474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Heuristic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This course is NOT a heuristic algorithm design course.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are NOT expected to come up with a heuristic algorithm.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BUT, given a heuristic algorithm design – sometimes a pseudocode, you should be able to code them in VBA.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mtClean="0"/>
              <a:t>These will not be complex algorithms – I promise </a:t>
            </a:r>
            <a:r>
              <a:rPr lang="tr-TR" smtClean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83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Given a graph, we should find the minimum distance tour that will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Start and end at the same node.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All nodes are visited once.</a:t>
            </a:r>
          </a:p>
        </p:txBody>
      </p:sp>
      <p:pic>
        <p:nvPicPr>
          <p:cNvPr id="1026" name="Picture 2" descr="Image result for tsp proble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r="13991"/>
          <a:stretch/>
        </p:blipFill>
        <p:spPr bwMode="auto">
          <a:xfrm>
            <a:off x="4983892" y="1797178"/>
            <a:ext cx="2331308" cy="24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sp probl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11" y="2665828"/>
            <a:ext cx="2907613" cy="312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041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Traveling Salesman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algorithm we will use is called the </a:t>
            </a:r>
            <a:r>
              <a:rPr lang="tr-TR" i="1" dirty="0"/>
              <a:t>Nearest Neighbor Algorithm</a:t>
            </a:r>
            <a:r>
              <a:rPr lang="tr-TR" dirty="0" smtClean="0"/>
              <a:t>. (Constructive Heuristic)</a:t>
            </a:r>
            <a:endParaRPr lang="tr-TR" dirty="0"/>
          </a:p>
          <a:p>
            <a:r>
              <a:rPr lang="tr-TR" dirty="0"/>
              <a:t>Assumption: The graph is fully connected!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tr-TR" dirty="0"/>
              <a:t>Algorithm: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Start from an arbitrary node </a:t>
            </a:r>
            <a:r>
              <a:rPr lang="tr-TR" i="1" dirty="0"/>
              <a:t>a</a:t>
            </a:r>
            <a:r>
              <a:rPr lang="tr-TR" dirty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From </a:t>
            </a:r>
            <a:r>
              <a:rPr lang="tr-TR" i="1" dirty="0"/>
              <a:t>a</a:t>
            </a:r>
            <a:r>
              <a:rPr lang="tr-TR" dirty="0"/>
              <a:t>, go to another node, </a:t>
            </a:r>
            <a:r>
              <a:rPr lang="tr-TR" i="1" dirty="0"/>
              <a:t>b such that the node b </a:t>
            </a:r>
            <a:r>
              <a:rPr lang="tr-TR" b="1" i="1" dirty="0"/>
              <a:t>has not been visited</a:t>
            </a:r>
            <a:r>
              <a:rPr lang="tr-TR" i="1" dirty="0"/>
              <a:t> before and the distance (a,b) is the </a:t>
            </a:r>
            <a:r>
              <a:rPr lang="tr-TR" b="1" i="1" dirty="0"/>
              <a:t>shortest</a:t>
            </a:r>
            <a:r>
              <a:rPr lang="tr-TR" i="1" dirty="0"/>
              <a:t> among all other unvisited nodes.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dirty="0"/>
              <a:t>Stop when all nodes are visited.</a:t>
            </a:r>
          </a:p>
          <a:p>
            <a:r>
              <a:rPr lang="tr-TR" dirty="0" smtClean="0"/>
              <a:t>Now, let’s code it!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78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using Solver commands in VBA, you must reference the Solver library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VBE. </a:t>
            </a:r>
            <a:endParaRPr lang="tr-TR" dirty="0" smtClean="0"/>
          </a:p>
          <a:p>
            <a:r>
              <a:rPr lang="en-US" dirty="0" smtClean="0"/>
              <a:t>To </a:t>
            </a:r>
            <a:r>
              <a:rPr lang="en-US" dirty="0"/>
              <a:t>do this, go to </a:t>
            </a:r>
            <a:r>
              <a:rPr lang="en-US" i="1" dirty="0"/>
              <a:t>Tools &gt; References </a:t>
            </a:r>
            <a:r>
              <a:rPr lang="en-US" dirty="0"/>
              <a:t>and choose Solver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275430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Previously, when using the Solver from the </a:t>
            </a:r>
            <a:r>
              <a:rPr lang="en-US" i="1" dirty="0"/>
              <a:t>Tools </a:t>
            </a:r>
            <a:r>
              <a:rPr lang="en-US" dirty="0"/>
              <a:t>menu in Excel, we identified the </a:t>
            </a:r>
            <a:r>
              <a:rPr lang="en-US" dirty="0" smtClean="0"/>
              <a:t>cells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contain the decision variables, objective function, and constraint equations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Solver </a:t>
            </a:r>
            <a:r>
              <a:rPr lang="en-US" dirty="0"/>
              <a:t>using the </a:t>
            </a:r>
            <a:r>
              <a:rPr lang="en-US" i="1" dirty="0"/>
              <a:t>Changing Cells</a:t>
            </a:r>
            <a:r>
              <a:rPr lang="en-US" dirty="0"/>
              <a:t>, </a:t>
            </a:r>
            <a:r>
              <a:rPr lang="en-US" i="1" dirty="0"/>
              <a:t>Target Cell</a:t>
            </a:r>
            <a:r>
              <a:rPr lang="en-US" dirty="0"/>
              <a:t>, and </a:t>
            </a:r>
            <a:r>
              <a:rPr lang="en-US" i="1" dirty="0"/>
              <a:t>Add </a:t>
            </a:r>
            <a:r>
              <a:rPr lang="tr-TR" i="1" dirty="0"/>
              <a:t>C</a:t>
            </a:r>
            <a:r>
              <a:rPr lang="en-US" i="1" dirty="0" err="1" smtClean="0"/>
              <a:t>onstraint</a:t>
            </a:r>
            <a:r>
              <a:rPr lang="en-US" i="1" dirty="0" smtClean="0"/>
              <a:t> </a:t>
            </a:r>
            <a:r>
              <a:rPr lang="en-US" dirty="0"/>
              <a:t>inputs, respectively.</a:t>
            </a:r>
          </a:p>
          <a:p>
            <a:r>
              <a:rPr lang="en-US" dirty="0"/>
              <a:t>We now learn how to identify these parts of the model as Solver input using VBA code.</a:t>
            </a:r>
          </a:p>
        </p:txBody>
      </p:sp>
    </p:spTree>
    <p:extLst>
      <p:ext uri="{BB962C8B-B14F-4D97-AF65-F5344CB8AC3E}">
        <p14:creationId xmlns:p14="http://schemas.microsoft.com/office/powerpoint/2010/main" val="316370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two main Solver functions used to input the Solver parameters in VBA.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i="1" dirty="0" err="1"/>
              <a:t>SolverOK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SolverAdd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i="1" dirty="0" err="1" smtClean="0"/>
              <a:t>SolverOK</a:t>
            </a:r>
            <a:r>
              <a:rPr lang="en-US" b="1" i="1" dirty="0" smtClean="0"/>
              <a:t> </a:t>
            </a:r>
            <a:r>
              <a:rPr lang="en-US" dirty="0"/>
              <a:t>is used to set the objective function (or </a:t>
            </a:r>
            <a:r>
              <a:rPr lang="en-US" i="1" dirty="0" smtClean="0"/>
              <a:t>Target</a:t>
            </a:r>
            <a:r>
              <a:rPr lang="tr-TR" i="1" dirty="0"/>
              <a:t> </a:t>
            </a:r>
            <a:r>
              <a:rPr lang="en-US" i="1" dirty="0" smtClean="0"/>
              <a:t>Cell</a:t>
            </a:r>
            <a:r>
              <a:rPr lang="en-US" dirty="0"/>
              <a:t>) and decision variables (or </a:t>
            </a:r>
            <a:r>
              <a:rPr lang="en-US" i="1" dirty="0"/>
              <a:t>Changing Cells</a:t>
            </a:r>
            <a:r>
              <a:rPr lang="en-US" dirty="0"/>
              <a:t>). The format of this function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argument </a:t>
            </a:r>
            <a:r>
              <a:rPr lang="en-US" dirty="0"/>
              <a:t>titles are:</a:t>
            </a:r>
          </a:p>
          <a:p>
            <a:pPr marL="0" indent="0">
              <a:buNone/>
            </a:pPr>
            <a:r>
              <a:rPr lang="tr-TR" i="1" dirty="0" smtClean="0"/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SetCell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MaxMinVal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ByChange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Engine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SetCell</a:t>
            </a:r>
            <a:r>
              <a:rPr lang="en-US" b="1" i="1" dirty="0" smtClean="0"/>
              <a:t> </a:t>
            </a:r>
            <a:r>
              <a:rPr lang="en-US" dirty="0"/>
              <a:t>argument is used to specify the range of the objective function. This </a:t>
            </a:r>
            <a:r>
              <a:rPr lang="en-US" dirty="0" smtClean="0"/>
              <a:t>cell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contain the formula of the objective function which references the </a:t>
            </a:r>
            <a:r>
              <a:rPr lang="en-US" dirty="0" smtClean="0"/>
              <a:t>decision</a:t>
            </a:r>
            <a:r>
              <a:rPr lang="tr-TR" dirty="0" smtClean="0"/>
              <a:t> </a:t>
            </a:r>
            <a:r>
              <a:rPr lang="en-US" dirty="0" smtClean="0"/>
              <a:t>variable </a:t>
            </a:r>
            <a:r>
              <a:rPr lang="en-US" dirty="0"/>
              <a:t>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 err="1"/>
              <a:t>MaxMinVal</a:t>
            </a:r>
            <a:r>
              <a:rPr lang="en-US" b="1" i="1" dirty="0"/>
              <a:t> </a:t>
            </a:r>
            <a:r>
              <a:rPr lang="en-US" dirty="0" smtClean="0"/>
              <a:t>argument</a:t>
            </a:r>
            <a:r>
              <a:rPr lang="tr-TR" dirty="0" smtClean="0"/>
              <a:t> specifies objective type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(= </a:t>
            </a:r>
            <a:r>
              <a:rPr lang="en-US" dirty="0" smtClean="0"/>
              <a:t>maximize)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</a:t>
            </a:r>
            <a:r>
              <a:rPr lang="en-US" dirty="0"/>
              <a:t>(= </a:t>
            </a:r>
            <a:r>
              <a:rPr lang="en-US" dirty="0" smtClean="0"/>
              <a:t>minimize)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(= value). </a:t>
            </a:r>
            <a:r>
              <a:rPr lang="tr-TR" dirty="0" smtClean="0"/>
              <a:t>If this is selected</a:t>
            </a:r>
            <a:r>
              <a:rPr lang="en-US" dirty="0" smtClean="0"/>
              <a:t>, then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b="1" i="1" dirty="0" err="1"/>
              <a:t>ValueOf</a:t>
            </a:r>
            <a:r>
              <a:rPr lang="en-US" b="1" i="1" dirty="0"/>
              <a:t> </a:t>
            </a:r>
            <a:r>
              <a:rPr lang="en-US" dirty="0"/>
              <a:t>argument is used to set this value; if the objective function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maximized </a:t>
            </a:r>
            <a:r>
              <a:rPr lang="en-US" dirty="0"/>
              <a:t>or minimized, then this argument is ignored. Some </a:t>
            </a:r>
            <a:r>
              <a:rPr lang="en-US" dirty="0" smtClean="0"/>
              <a:t>examples</a:t>
            </a:r>
            <a:r>
              <a:rPr lang="tr-TR" dirty="0" smtClean="0"/>
              <a:t> </a:t>
            </a:r>
            <a:r>
              <a:rPr lang="en-US" dirty="0" smtClean="0"/>
              <a:t>would </a:t>
            </a:r>
            <a:r>
              <a:rPr lang="en-US" dirty="0"/>
              <a:t>be solving a problem to a break-even point</a:t>
            </a:r>
          </a:p>
          <a:p>
            <a:r>
              <a:rPr lang="en-US" b="1" i="1" dirty="0" err="1" smtClean="0"/>
              <a:t>ByChange</a:t>
            </a:r>
            <a:r>
              <a:rPr lang="en-US" b="1" i="1" dirty="0" smtClean="0"/>
              <a:t> </a:t>
            </a:r>
            <a:r>
              <a:rPr lang="en-US" dirty="0" smtClean="0"/>
              <a:t>argument specifies the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which contains the decision variables. This range of cells should not have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values </a:t>
            </a:r>
            <a:r>
              <a:rPr lang="en-US" dirty="0"/>
              <a:t>in </a:t>
            </a:r>
            <a:r>
              <a:rPr lang="en-US" dirty="0" smtClean="0"/>
              <a:t>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3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SolverOk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Range("D14"), 1, , Range("D10:H10"),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1318" y="1812322"/>
            <a:ext cx="1422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9953" y="1967471"/>
            <a:ext cx="138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Maximize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9413" y="1853511"/>
            <a:ext cx="1367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Changing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Cells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1680" y="1812322"/>
            <a:ext cx="1141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Simplex</a:t>
            </a:r>
          </a:p>
          <a:p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LP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4" idx="0"/>
          </p:cNvCxnSpPr>
          <p:nvPr/>
        </p:nvCxnSpPr>
        <p:spPr bwMode="auto">
          <a:xfrm flipV="1">
            <a:off x="2442410" y="1351005"/>
            <a:ext cx="580876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>
            <a:stCxn id="5" idx="0"/>
          </p:cNvCxnSpPr>
          <p:nvPr/>
        </p:nvCxnSpPr>
        <p:spPr bwMode="auto">
          <a:xfrm flipV="1">
            <a:off x="4134438" y="1351005"/>
            <a:ext cx="81470" cy="6164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6" idx="0"/>
          </p:cNvCxnSpPr>
          <p:nvPr/>
        </p:nvCxnSpPr>
        <p:spPr bwMode="auto">
          <a:xfrm flipH="1" flipV="1">
            <a:off x="5820409" y="1392195"/>
            <a:ext cx="22845" cy="4613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>
            <a:stCxn id="7" idx="0"/>
          </p:cNvCxnSpPr>
          <p:nvPr/>
        </p:nvCxnSpPr>
        <p:spPr bwMode="auto">
          <a:xfrm flipH="1" flipV="1">
            <a:off x="7026876" y="1351005"/>
            <a:ext cx="325698" cy="4613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2971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second main Solver function will be used to input constraints; this is the </a:t>
            </a:r>
            <a:r>
              <a:rPr lang="en-US" b="1" i="1" dirty="0" smtClean="0"/>
              <a:t>SolverAdd</a:t>
            </a:r>
            <a:r>
              <a:rPr lang="tr-TR" b="1" i="1" dirty="0" smtClean="0"/>
              <a:t> </a:t>
            </a:r>
            <a:r>
              <a:rPr lang="tr-TR" dirty="0" smtClean="0"/>
              <a:t>which </a:t>
            </a:r>
            <a:r>
              <a:rPr lang="en-US" dirty="0" smtClean="0"/>
              <a:t>should </a:t>
            </a:r>
            <a:r>
              <a:rPr lang="en-US" dirty="0"/>
              <a:t>be used to add each individual constraint or each group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constraints. The SolverAdd function has three arguments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tr-T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SolverAdd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CellRef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Relation,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FormulaText</a:t>
            </a:r>
            <a:r>
              <a:rPr lang="tr-TR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28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Solver via VBA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CellRef</a:t>
            </a:r>
            <a:r>
              <a:rPr lang="en-US" b="1" i="1" dirty="0" smtClean="0"/>
              <a:t> </a:t>
            </a:r>
            <a:r>
              <a:rPr lang="en-US" dirty="0"/>
              <a:t>argument specifies the range which contains a constraint equation.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equation </a:t>
            </a:r>
            <a:r>
              <a:rPr lang="en-US" dirty="0"/>
              <a:t>should reference the decision variable cells.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b="1" i="1" dirty="0"/>
              <a:t>Relation </a:t>
            </a:r>
            <a:r>
              <a:rPr lang="en-US" dirty="0"/>
              <a:t>argument </a:t>
            </a:r>
            <a:r>
              <a:rPr lang="en-US" dirty="0" err="1" smtClean="0"/>
              <a:t>specif</a:t>
            </a:r>
            <a:r>
              <a:rPr lang="tr-TR" dirty="0" smtClean="0"/>
              <a:t>ies</a:t>
            </a:r>
            <a:r>
              <a:rPr lang="en-US" dirty="0" smtClean="0"/>
              <a:t> </a:t>
            </a:r>
            <a:r>
              <a:rPr lang="en-US" dirty="0"/>
              <a:t>the inequality of the constraint: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is </a:t>
            </a:r>
            <a:r>
              <a:rPr lang="en-US" dirty="0" smtClean="0"/>
              <a:t>&lt;=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2 is = 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 </a:t>
            </a:r>
            <a:r>
              <a:rPr lang="en-US" dirty="0"/>
              <a:t>is </a:t>
            </a:r>
            <a:r>
              <a:rPr lang="en-US" dirty="0" smtClean="0"/>
              <a:t>&gt;=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4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i="1" dirty="0" err="1"/>
              <a:t>int</a:t>
            </a:r>
            <a:r>
              <a:rPr lang="en-US" i="1" dirty="0"/>
              <a:t> </a:t>
            </a:r>
            <a:r>
              <a:rPr lang="en-US" dirty="0"/>
              <a:t>(integer </a:t>
            </a:r>
            <a:r>
              <a:rPr lang="en-US" dirty="0" smtClean="0"/>
              <a:t>values)</a:t>
            </a:r>
            <a:endParaRPr lang="tr-TR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and </a:t>
            </a:r>
            <a:r>
              <a:rPr lang="en-US" dirty="0"/>
              <a:t>5 is </a:t>
            </a:r>
            <a:r>
              <a:rPr lang="en-US" i="1" dirty="0"/>
              <a:t>bin </a:t>
            </a:r>
            <a:r>
              <a:rPr lang="en-US" dirty="0"/>
              <a:t>(binary, 0/1, values). </a:t>
            </a:r>
            <a:endParaRPr lang="tr-TR" dirty="0" smtClean="0"/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b="1" i="1" dirty="0" err="1"/>
              <a:t>FormulaText</a:t>
            </a:r>
            <a:r>
              <a:rPr lang="en-US" b="1" i="1" dirty="0"/>
              <a:t> </a:t>
            </a:r>
            <a:r>
              <a:rPr lang="en-US" dirty="0" err="1" smtClean="0"/>
              <a:t>argumentspecifies</a:t>
            </a:r>
            <a:r>
              <a:rPr lang="en-US" dirty="0" smtClean="0"/>
              <a:t> </a:t>
            </a:r>
            <a:r>
              <a:rPr lang="en-US" dirty="0"/>
              <a:t>the range which contains the RHS value of the constraint. </a:t>
            </a:r>
          </a:p>
        </p:txBody>
      </p:sp>
    </p:spTree>
    <p:extLst>
      <p:ext uri="{BB962C8B-B14F-4D97-AF65-F5344CB8AC3E}">
        <p14:creationId xmlns:p14="http://schemas.microsoft.com/office/powerpoint/2010/main" val="1800928616"/>
      </p:ext>
    </p:extLst>
  </p:cSld>
  <p:clrMapOvr>
    <a:masterClrMapping/>
  </p:clrMapOvr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7491</TotalTime>
  <Words>1343</Words>
  <Application>Microsoft Office PowerPoint</Application>
  <PresentationFormat>On-screen Show (4:3)</PresentationFormat>
  <Paragraphs>152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MS PGothic</vt:lpstr>
      <vt:lpstr>Arial</vt:lpstr>
      <vt:lpstr>Calibri</vt:lpstr>
      <vt:lpstr>Courier New</vt:lpstr>
      <vt:lpstr>Wingdings</vt:lpstr>
      <vt:lpstr>bilkent-theme</vt:lpstr>
      <vt:lpstr>Solver via VBA</vt:lpstr>
      <vt:lpstr>Why do we need to use VBA to call solver?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Solver via VBA</vt:lpstr>
      <vt:lpstr>Other VBA Commands</vt:lpstr>
      <vt:lpstr>OpenSolver</vt:lpstr>
      <vt:lpstr>Heuristic Algorithms via VBA</vt:lpstr>
      <vt:lpstr>Why do we need Heuristic Algorithms after all?</vt:lpstr>
      <vt:lpstr>Why do we need Heuristic Algorithms after all?</vt:lpstr>
      <vt:lpstr>Heuristic Algorithms</vt:lpstr>
      <vt:lpstr>Heuristic Algorithms</vt:lpstr>
      <vt:lpstr>Traveling Salesman Problem</vt:lpstr>
      <vt:lpstr>Traveling Salesman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Emre Uzun</dc:creator>
  <cp:lastModifiedBy>Windows User</cp:lastModifiedBy>
  <cp:revision>132</cp:revision>
  <dcterms:created xsi:type="dcterms:W3CDTF">2017-03-17T05:30:42Z</dcterms:created>
  <dcterms:modified xsi:type="dcterms:W3CDTF">2019-04-15T06:22:29Z</dcterms:modified>
</cp:coreProperties>
</file>