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78" r:id="rId3"/>
    <p:sldId id="272" r:id="rId4"/>
    <p:sldId id="258" r:id="rId5"/>
    <p:sldId id="259" r:id="rId6"/>
    <p:sldId id="260" r:id="rId7"/>
    <p:sldId id="279" r:id="rId8"/>
    <p:sldId id="280" r:id="rId9"/>
    <p:sldId id="275" r:id="rId10"/>
    <p:sldId id="267" r:id="rId11"/>
    <p:sldId id="264" r:id="rId12"/>
    <p:sldId id="282" r:id="rId13"/>
    <p:sldId id="287" r:id="rId14"/>
    <p:sldId id="285" r:id="rId15"/>
    <p:sldId id="291" r:id="rId16"/>
    <p:sldId id="292" r:id="rId17"/>
    <p:sldId id="293" r:id="rId18"/>
    <p:sldId id="294" r:id="rId19"/>
    <p:sldId id="286" r:id="rId20"/>
    <p:sldId id="283" r:id="rId21"/>
    <p:sldId id="276" r:id="rId22"/>
    <p:sldId id="266" r:id="rId23"/>
    <p:sldId id="269" r:id="rId24"/>
    <p:sldId id="281" r:id="rId25"/>
    <p:sldId id="270" r:id="rId26"/>
    <p:sldId id="290" r:id="rId27"/>
    <p:sldId id="289" r:id="rId28"/>
    <p:sldId id="274" r:id="rId29"/>
    <p:sldId id="257" r:id="rId30"/>
    <p:sldId id="296" r:id="rId31"/>
    <p:sldId id="297" r:id="rId32"/>
    <p:sldId id="298" r:id="rId33"/>
    <p:sldId id="277" r:id="rId34"/>
    <p:sldId id="265" r:id="rId35"/>
    <p:sldId id="273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51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AD3FF-A102-4B1D-9BC8-1501310F2EC9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B7D11-DCEB-4337-BBDB-620B76790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3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22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158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34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6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4" y="4956177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4" y="1014415"/>
            <a:ext cx="8226425" cy="776287"/>
          </a:xfrm>
        </p:spPr>
        <p:txBody>
          <a:bodyPr/>
          <a:lstStyle>
            <a:lvl1pPr algn="ctr">
              <a:defRPr sz="285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34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71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37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62652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083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1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18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40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338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21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417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85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9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1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6"/>
            <a:ext cx="9906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900" noProof="0" smtClean="0">
                <a:latin typeface="Arial" charset="0"/>
              </a:rPr>
              <a:pPr>
                <a:defRPr/>
              </a:pPr>
              <a:t>‹#›</a:t>
            </a:fld>
            <a:endParaRPr lang="en-US" sz="9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28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mreu@bilkent.edu.tr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syl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Fall </a:t>
            </a:r>
            <a:r>
              <a:rPr lang="en-US" dirty="0" smtClean="0"/>
              <a:t>2021</a:t>
            </a:r>
            <a:endParaRPr lang="tr-TR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IE 469</a:t>
            </a:r>
            <a:br>
              <a:rPr lang="en-US" dirty="0" smtClean="0"/>
            </a:br>
            <a:r>
              <a:rPr lang="en-US" dirty="0" smtClean="0"/>
              <a:t>Industrial Applications of Operations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1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6712"/>
            <a:ext cx="8331200" cy="504056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400" dirty="0"/>
              <a:t>A spreadsheet is an </a:t>
            </a:r>
            <a:r>
              <a:rPr lang="en-US" sz="2400" dirty="0">
                <a:solidFill>
                  <a:srgbClr val="C80000"/>
                </a:solidFill>
              </a:rPr>
              <a:t>interactive</a:t>
            </a:r>
            <a:r>
              <a:rPr lang="en-US" sz="2400" dirty="0"/>
              <a:t> computer application program for organization, analysis and storage of data in </a:t>
            </a:r>
            <a:r>
              <a:rPr lang="en-US" sz="2400" dirty="0">
                <a:solidFill>
                  <a:srgbClr val="C80000"/>
                </a:solidFill>
              </a:rPr>
              <a:t>tabular</a:t>
            </a:r>
            <a:r>
              <a:rPr lang="en-US" sz="2400" dirty="0"/>
              <a:t> form.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Spreadsheets </a:t>
            </a:r>
            <a:r>
              <a:rPr lang="en-US" sz="2400" dirty="0"/>
              <a:t>are developed as </a:t>
            </a:r>
            <a:r>
              <a:rPr lang="en-US" sz="2400" dirty="0">
                <a:solidFill>
                  <a:srgbClr val="C80000"/>
                </a:solidFill>
              </a:rPr>
              <a:t>computerized simulations of paper </a:t>
            </a:r>
            <a:r>
              <a:rPr lang="en-US" sz="2400" dirty="0">
                <a:solidFill>
                  <a:srgbClr val="FF0000"/>
                </a:solidFill>
              </a:rPr>
              <a:t>accounting </a:t>
            </a:r>
            <a:r>
              <a:rPr lang="en-US" sz="2400" dirty="0">
                <a:solidFill>
                  <a:srgbClr val="C80000"/>
                </a:solidFill>
              </a:rPr>
              <a:t>worksheets</a:t>
            </a:r>
            <a:r>
              <a:rPr lang="en-US" sz="2400" dirty="0"/>
              <a:t>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The </a:t>
            </a:r>
            <a:r>
              <a:rPr lang="en-US" sz="2400" dirty="0"/>
              <a:t>program operates on data represented as </a:t>
            </a:r>
            <a:r>
              <a:rPr lang="en-US" sz="2400" dirty="0">
                <a:solidFill>
                  <a:srgbClr val="C80000"/>
                </a:solidFill>
              </a:rPr>
              <a:t>cells of an array</a:t>
            </a:r>
            <a:r>
              <a:rPr lang="en-US" sz="2400" dirty="0"/>
              <a:t>, organized in rows and </a:t>
            </a:r>
            <a:r>
              <a:rPr lang="en-US" sz="2400" dirty="0" smtClean="0"/>
              <a:t>columns.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Besides performing basic arithmetic and mathematical functions, modern spreadsheets provide </a:t>
            </a:r>
            <a:r>
              <a:rPr lang="en-US" sz="2400" dirty="0">
                <a:solidFill>
                  <a:srgbClr val="C80000"/>
                </a:solidFill>
              </a:rPr>
              <a:t>built-in functions </a:t>
            </a:r>
            <a:r>
              <a:rPr lang="en-US" sz="2400" dirty="0"/>
              <a:t>for common financial and statistical operations. </a:t>
            </a:r>
          </a:p>
        </p:txBody>
      </p:sp>
    </p:spTree>
    <p:extLst>
      <p:ext uri="{BB962C8B-B14F-4D97-AF65-F5344CB8AC3E}">
        <p14:creationId xmlns:p14="http://schemas.microsoft.com/office/powerpoint/2010/main" val="22231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MS Excel lets you do many different applications: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Planning – Use excel functions to make EOQ calculations to make production </a:t>
            </a:r>
            <a:r>
              <a:rPr lang="en-US" dirty="0" smtClean="0"/>
              <a:t>planning.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Capacity Planning – You can use Excel Solver to solve a mathematical model to make a decision on increasing the production capacity.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Transportation – You can code network flow algorithms (like </a:t>
            </a:r>
            <a:r>
              <a:rPr lang="en-US" dirty="0" err="1"/>
              <a:t>Dijkstra</a:t>
            </a:r>
            <a:r>
              <a:rPr lang="en-US" dirty="0"/>
              <a:t>, Floyd </a:t>
            </a:r>
            <a:r>
              <a:rPr lang="en-US" dirty="0" err="1"/>
              <a:t>Warshall</a:t>
            </a:r>
            <a:r>
              <a:rPr lang="en-US" dirty="0"/>
              <a:t>) and </a:t>
            </a:r>
            <a:r>
              <a:rPr lang="en-US" dirty="0" smtClean="0"/>
              <a:t>make</a:t>
            </a:r>
            <a:r>
              <a:rPr lang="tr-TR" dirty="0"/>
              <a:t> </a:t>
            </a:r>
            <a:r>
              <a:rPr lang="tr-TR" dirty="0" smtClean="0"/>
              <a:t>routing decisions</a:t>
            </a:r>
            <a:r>
              <a:rPr lang="en-US" dirty="0" smtClean="0"/>
              <a:t>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Queuing Systems – You can write codes to simulate a queuing system (like a bank, airport) and make a decision on number of tellers to hire.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92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1028" name="Picture 4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51" y="914400"/>
            <a:ext cx="6400800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03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tetr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674039"/>
            <a:ext cx="60960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6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flight_simulator_1_ht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732" y="727117"/>
            <a:ext cx="6667500" cy="511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34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399"/>
            <a:ext cx="9144000" cy="501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4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44000" cy="501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30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57236" cy="502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5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42224" cy="50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7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4098" name="Picture 2" descr="Image result for excel mosa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773" y="914400"/>
            <a:ext cx="6802738" cy="488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Teaching 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55560"/>
              </p:ext>
            </p:extLst>
          </p:nvPr>
        </p:nvGraphicFramePr>
        <p:xfrm>
          <a:off x="1681163" y="1665288"/>
          <a:ext cx="5781675" cy="3023806"/>
        </p:xfrm>
        <a:graphic>
          <a:graphicData uri="http://schemas.openxmlformats.org/drawingml/2006/table">
            <a:tbl>
              <a:tblPr/>
              <a:tblGrid>
                <a:gridCol w="1260475">
                  <a:extLst>
                    <a:ext uri="{9D8B030D-6E8A-4147-A177-3AD203B41FA5}">
                      <a16:colId xmlns:a16="http://schemas.microsoft.com/office/drawing/2014/main" val="3679066445"/>
                    </a:ext>
                  </a:extLst>
                </a:gridCol>
                <a:gridCol w="4521200">
                  <a:extLst>
                    <a:ext uri="{9D8B030D-6E8A-4147-A177-3AD203B41FA5}">
                      <a16:colId xmlns:a16="http://schemas.microsoft.com/office/drawing/2014/main" val="278445094"/>
                    </a:ext>
                  </a:extLst>
                </a:gridCol>
              </a:tblGrid>
              <a:tr h="14815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Instructor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Dr. Emre Uzun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E-mail: </a:t>
                      </a:r>
                      <a:r>
                        <a:rPr kumimoji="0" lang="en-US" altLang="en-US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emreu@bilkent.edu.tr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Offıce: EA 328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Tel: x3484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</a:t>
                      </a: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ice Hours: By appointment via email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539757"/>
                  </a:ext>
                </a:extLst>
              </a:tr>
              <a:tr h="15422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Teaching Assistant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Ömer </a:t>
                      </a: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Ekmekcioğlu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TBA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074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03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2050" name="Picture 2" descr="Grumpy Cat in Excel pix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48" y="1000898"/>
            <a:ext cx="6474278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40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Course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learn how to </a:t>
            </a:r>
            <a:r>
              <a:rPr lang="en-US" dirty="0" smtClean="0"/>
              <a:t>write</a:t>
            </a:r>
            <a:r>
              <a:rPr lang="tr-TR" dirty="0" smtClean="0"/>
              <a:t> complex formulas using MS Excel.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limited to simple sums, averages...etc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Decision making, data analyzing (if, vlookup, pivot tables)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use MS Excel Solver (and OpenSolver) to handle </a:t>
            </a:r>
            <a:r>
              <a:rPr lang="tr-TR" b="1" dirty="0" smtClean="0"/>
              <a:t>linear</a:t>
            </a:r>
            <a:r>
              <a:rPr lang="tr-TR" dirty="0" smtClean="0"/>
              <a:t> and </a:t>
            </a:r>
            <a:r>
              <a:rPr lang="tr-TR" b="1" dirty="0" smtClean="0"/>
              <a:t>integer programming </a:t>
            </a:r>
            <a:r>
              <a:rPr lang="tr-TR" dirty="0" smtClean="0"/>
              <a:t>problems. (There may even be non-linear programming models)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handle </a:t>
            </a:r>
            <a:r>
              <a:rPr lang="tr-TR" b="1" dirty="0"/>
              <a:t>s</a:t>
            </a:r>
            <a:r>
              <a:rPr lang="tr-TR" b="1" dirty="0" smtClean="0"/>
              <a:t>tochastic</a:t>
            </a:r>
            <a:r>
              <a:rPr lang="tr-TR" dirty="0" smtClean="0"/>
              <a:t> and </a:t>
            </a:r>
            <a:r>
              <a:rPr lang="tr-TR" b="1" dirty="0"/>
              <a:t>s</a:t>
            </a:r>
            <a:r>
              <a:rPr lang="tr-TR" b="1" dirty="0" smtClean="0"/>
              <a:t>tatistical</a:t>
            </a:r>
            <a:r>
              <a:rPr lang="tr-TR" dirty="0" smtClean="0"/>
              <a:t> </a:t>
            </a:r>
            <a:r>
              <a:rPr lang="tr-TR" dirty="0"/>
              <a:t>m</a:t>
            </a:r>
            <a:r>
              <a:rPr lang="tr-TR" dirty="0" smtClean="0"/>
              <a:t>odels and do </a:t>
            </a:r>
            <a:r>
              <a:rPr lang="tr-TR" b="1" dirty="0"/>
              <a:t>s</a:t>
            </a:r>
            <a:r>
              <a:rPr lang="tr-TR" b="1" dirty="0" smtClean="0"/>
              <a:t>imulation</a:t>
            </a:r>
            <a:r>
              <a:rPr lang="tr-TR" dirty="0" smtClean="0"/>
              <a:t> in Excel.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code in VBA. (Not the algorithm logic!)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write codes that will enable you to solve problems utilizing </a:t>
            </a:r>
            <a:r>
              <a:rPr lang="tr-TR" b="1" dirty="0" smtClean="0"/>
              <a:t>heuristic algorithms</a:t>
            </a:r>
            <a:r>
              <a:rPr lang="tr-TR" dirty="0" smtClean="0"/>
              <a:t>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develop some small applications using VBA.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3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Course Objectives</a:t>
            </a:r>
            <a:endParaRPr lang="en-US" dirty="0" smtClean="0"/>
          </a:p>
        </p:txBody>
      </p:sp>
      <p:sp>
        <p:nvSpPr>
          <p:cNvPr id="15362" name="Content Placeholder 11"/>
          <p:cNvSpPr>
            <a:spLocks noGrp="1"/>
          </p:cNvSpPr>
          <p:nvPr>
            <p:ph idx="1"/>
          </p:nvPr>
        </p:nvSpPr>
        <p:spPr>
          <a:xfrm>
            <a:off x="304800" y="838200"/>
            <a:ext cx="8458200" cy="5105400"/>
          </a:xfrm>
          <a:noFill/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2200" dirty="0" smtClean="0"/>
              <a:t>This is a hands-on interactive course!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there will be demos which you should follow on your computers.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you will be assigned some case or lab studies.</a:t>
            </a:r>
          </a:p>
          <a:p>
            <a:pPr>
              <a:lnSpc>
                <a:spcPct val="130000"/>
              </a:lnSpc>
            </a:pPr>
            <a:endParaRPr lang="tr-TR" sz="2200" dirty="0" smtClean="0"/>
          </a:p>
        </p:txBody>
      </p:sp>
    </p:spTree>
    <p:extLst>
      <p:ext uri="{BB962C8B-B14F-4D97-AF65-F5344CB8AC3E}">
        <p14:creationId xmlns:p14="http://schemas.microsoft.com/office/powerpoint/2010/main" val="122598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Case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be assinged some case studies as much real as I can possibly get for this course!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real datasets.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almost real situations.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should prepare a presentable product for each case.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Presentable: Neat, clean, easy-to-follow and result oriented.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Just like you present to your manager.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The case studies will be on Thursdays at regular class hours.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Will be done with groups of 3 students.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approximately </a:t>
            </a:r>
            <a:r>
              <a:rPr lang="tr-TR" b="1" dirty="0" smtClean="0"/>
              <a:t>ONE</a:t>
            </a:r>
            <a:r>
              <a:rPr lang="tr-TR" dirty="0" smtClean="0"/>
              <a:t> day to submit your work.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before the lecture ends </a:t>
            </a:r>
            <a:r>
              <a:rPr lang="tr-TR" dirty="0" smtClean="0">
                <a:sym typeface="Wingdings" panose="05000000000000000000" pitchFamily="2" charset="2"/>
              </a:rPr>
              <a:t> Graded on full credits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until 1</a:t>
            </a:r>
            <a:r>
              <a:rPr lang="en-US" dirty="0"/>
              <a:t>7</a:t>
            </a:r>
            <a:r>
              <a:rPr lang="tr-TR" dirty="0" smtClean="0"/>
              <a:t>:30 the next day </a:t>
            </a:r>
            <a:r>
              <a:rPr lang="tr-TR" dirty="0" smtClean="0">
                <a:sym typeface="Wingdings" panose="05000000000000000000" pitchFamily="2" charset="2"/>
              </a:rPr>
              <a:t> Graded on 70% of the total credits.</a:t>
            </a:r>
            <a:endParaRPr lang="tr-TR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66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Lab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Lab Studies will help you learn the syntax of VBA.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These will be similar to </a:t>
            </a:r>
            <a:r>
              <a:rPr lang="tr-TR" dirty="0" smtClean="0"/>
              <a:t>CS113-114</a:t>
            </a:r>
            <a:r>
              <a:rPr lang="en-US" dirty="0" smtClean="0"/>
              <a:t>-115</a:t>
            </a:r>
            <a:r>
              <a:rPr lang="tr-TR" dirty="0" smtClean="0"/>
              <a:t> </a:t>
            </a:r>
            <a:r>
              <a:rPr lang="tr-TR" dirty="0" smtClean="0"/>
              <a:t>labs.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follow instructions to first learn some syntax/functions and then will be asked to solve a related problem.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 smtClean="0"/>
              <a:t>Lab studies will NOT be graded.</a:t>
            </a: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42862" indent="0">
              <a:buNone/>
            </a:pP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196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This is going to be a very challenging project!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Again a real-like project with real dataset.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be ABSOLUTELY free to choose the method to solve the problems.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Groups will compete as they will present their findings at the end of the semester.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at least a month to submit it. Start as early as you could.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</a:t>
            </a:r>
            <a:r>
              <a:rPr lang="tr-TR" dirty="0"/>
              <a:t>should </a:t>
            </a:r>
            <a:r>
              <a:rPr lang="tr-TR" dirty="0" smtClean="0"/>
              <a:t>again prepare </a:t>
            </a:r>
            <a:r>
              <a:rPr lang="tr-TR" dirty="0"/>
              <a:t>a presentable </a:t>
            </a:r>
            <a:r>
              <a:rPr lang="tr-TR" dirty="0" smtClean="0"/>
              <a:t>product.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Failing to submit the project will result in an </a:t>
            </a:r>
            <a:r>
              <a:rPr lang="tr-TR" b="1" dirty="0" smtClean="0"/>
              <a:t>FZ</a:t>
            </a:r>
            <a:r>
              <a:rPr lang="tr-TR" dirty="0" smtClean="0"/>
              <a:t> grade!</a:t>
            </a: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8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 </a:t>
            </a:r>
            <a:r>
              <a:rPr lang="en-US" dirty="0" smtClean="0"/>
              <a:t>Semester’s</a:t>
            </a:r>
            <a:r>
              <a:rPr lang="tr-TR" dirty="0" smtClean="0"/>
              <a:t> </a:t>
            </a:r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NYC Subway Canarsie Line Scheduling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1631092"/>
            <a:ext cx="8427308" cy="460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2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This </a:t>
            </a:r>
            <a:r>
              <a:rPr lang="en-US" dirty="0" smtClean="0"/>
              <a:t>Semester</a:t>
            </a:r>
            <a:r>
              <a:rPr lang="tr-TR" dirty="0" smtClean="0"/>
              <a:t>’s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Who knows... </a:t>
            </a:r>
            <a:r>
              <a:rPr lang="tr-TR" sz="3200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40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Case studies and Project can be done with a group of maximum 3 students.</a:t>
            </a:r>
            <a:endParaRPr lang="tr-TR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</a:t>
            </a:r>
            <a:r>
              <a:rPr lang="tr-TR" b="1" dirty="0" smtClean="0"/>
              <a:t>any</a:t>
            </a:r>
            <a:r>
              <a:rPr lang="tr-TR" dirty="0" smtClean="0"/>
              <a:t> three students!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 more than two students in the same group, who are also group members in IE477-IE478 courses.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Groups of one or two students are allowed but HIGHLY DISCOURAGED!</a:t>
            </a: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Send your group info to the course TA by the end of this week!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352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50875" cy="4648200"/>
          </a:xfrm>
        </p:spPr>
        <p:txBody>
          <a:bodyPr/>
          <a:lstStyle/>
          <a:p>
            <a:r>
              <a:rPr lang="tr-TR" b="1" dirty="0" smtClean="0"/>
              <a:t>Assessment:</a:t>
            </a:r>
            <a:endParaRPr lang="en-US" b="1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30</a:t>
            </a:r>
            <a:r>
              <a:rPr lang="en-US" dirty="0" smtClean="0"/>
              <a:t>%</a:t>
            </a:r>
            <a:r>
              <a:rPr lang="tr-TR" dirty="0" smtClean="0"/>
              <a:t> -</a:t>
            </a:r>
            <a:r>
              <a:rPr lang="en-US" dirty="0" smtClean="0"/>
              <a:t> </a:t>
            </a:r>
            <a:r>
              <a:rPr lang="tr-TR" dirty="0" smtClean="0"/>
              <a:t>Midterm Exam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1</a:t>
            </a:r>
            <a:r>
              <a:rPr lang="en-US" dirty="0" smtClean="0"/>
              <a:t>5% </a:t>
            </a:r>
            <a:r>
              <a:rPr lang="tr-TR" dirty="0" smtClean="0"/>
              <a:t>- </a:t>
            </a:r>
            <a:r>
              <a:rPr lang="en-US" dirty="0" smtClean="0"/>
              <a:t>6</a:t>
            </a:r>
            <a:r>
              <a:rPr lang="tr-TR" dirty="0" smtClean="0"/>
              <a:t> </a:t>
            </a:r>
            <a:r>
              <a:rPr lang="tr-TR" dirty="0"/>
              <a:t>i</a:t>
            </a:r>
            <a:r>
              <a:rPr lang="tr-TR" dirty="0" smtClean="0"/>
              <a:t>n-class Case</a:t>
            </a:r>
            <a:r>
              <a:rPr lang="en-US" dirty="0" smtClean="0"/>
              <a:t> </a:t>
            </a:r>
            <a:r>
              <a:rPr lang="tr-TR" dirty="0" smtClean="0"/>
              <a:t>Studies (Lowest dropped) (</a:t>
            </a:r>
            <a:r>
              <a:rPr lang="en-US" dirty="0" smtClean="0"/>
              <a:t>3</a:t>
            </a:r>
            <a:r>
              <a:rPr lang="tr-TR" dirty="0" smtClean="0"/>
              <a:t>% each)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0% - 3 in-class Lab Studies</a:t>
            </a:r>
            <a:endParaRPr lang="tr-TR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2</a:t>
            </a:r>
            <a:r>
              <a:rPr lang="en-US" dirty="0" smtClean="0"/>
              <a:t>5% </a:t>
            </a:r>
            <a:r>
              <a:rPr lang="tr-TR" dirty="0" smtClean="0"/>
              <a:t>- </a:t>
            </a:r>
            <a:r>
              <a:rPr lang="en-US" dirty="0" smtClean="0"/>
              <a:t>Group Project</a:t>
            </a:r>
            <a:r>
              <a:rPr lang="tr-TR" dirty="0"/>
              <a:t> (Groups of max 3 students</a:t>
            </a:r>
            <a:r>
              <a:rPr lang="tr-TR" dirty="0" smtClean="0"/>
              <a:t>)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30% </a:t>
            </a:r>
            <a:r>
              <a:rPr lang="tr-TR" dirty="0" smtClean="0"/>
              <a:t>- </a:t>
            </a:r>
            <a:r>
              <a:rPr lang="en-US" dirty="0" smtClean="0"/>
              <a:t>Final Exam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The assessment components and their percentages are subject to change as the pandemic progresses!</a:t>
            </a:r>
          </a:p>
        </p:txBody>
      </p:sp>
    </p:spTree>
    <p:extLst>
      <p:ext uri="{BB962C8B-B14F-4D97-AF65-F5344CB8AC3E}">
        <p14:creationId xmlns:p14="http://schemas.microsoft.com/office/powerpoint/2010/main" val="286086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tr-TR" sz="2000" b="1" dirty="0" smtClean="0"/>
              <a:t>The course is named as ‘Industrial’ ‘Applications’ of ‘Operations Research’</a:t>
            </a:r>
          </a:p>
          <a:p>
            <a:pPr>
              <a:lnSpc>
                <a:spcPct val="130000"/>
              </a:lnSpc>
            </a:pPr>
            <a:r>
              <a:rPr lang="tr-TR" sz="2000" dirty="0" smtClean="0"/>
              <a:t>We will do some </a:t>
            </a:r>
            <a:r>
              <a:rPr lang="tr-TR" sz="2000" b="1" dirty="0" smtClean="0"/>
              <a:t>applications</a:t>
            </a:r>
            <a:r>
              <a:rPr lang="tr-TR" sz="2000" dirty="0" smtClean="0"/>
              <a:t> related to </a:t>
            </a:r>
            <a:r>
              <a:rPr lang="tr-TR" sz="2000" b="1" dirty="0" smtClean="0"/>
              <a:t>industry</a:t>
            </a:r>
            <a:r>
              <a:rPr lang="tr-TR" sz="2000" dirty="0" smtClean="0"/>
              <a:t> where you will utilize your </a:t>
            </a:r>
            <a:r>
              <a:rPr lang="tr-TR" sz="2000" b="1" dirty="0" smtClean="0"/>
              <a:t>OR</a:t>
            </a:r>
            <a:r>
              <a:rPr lang="tr-TR" sz="2000" dirty="0" smtClean="0"/>
              <a:t> background (and more...)</a:t>
            </a:r>
          </a:p>
          <a:p>
            <a:pPr marL="0" indent="0">
              <a:lnSpc>
                <a:spcPct val="130000"/>
              </a:lnSpc>
              <a:buNone/>
            </a:pPr>
            <a:endParaRPr lang="tr-TR" sz="2000" dirty="0" smtClean="0"/>
          </a:p>
          <a:p>
            <a:pPr marL="0" indent="0">
              <a:lnSpc>
                <a:spcPct val="130000"/>
              </a:lnSpc>
              <a:buNone/>
            </a:pPr>
            <a:r>
              <a:rPr lang="tr-TR" sz="2000" dirty="0" smtClean="0"/>
              <a:t>As </a:t>
            </a:r>
            <a:r>
              <a:rPr lang="tr-TR" sz="2000" dirty="0"/>
              <a:t>you progress in this course, think of it as a real life job experience!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Pretend that you work at a consulting company and some </a:t>
            </a:r>
            <a:r>
              <a:rPr lang="tr-TR" sz="2000" dirty="0" smtClean="0"/>
              <a:t>tasks </a:t>
            </a:r>
            <a:r>
              <a:rPr lang="tr-TR" sz="2000" dirty="0"/>
              <a:t>are assigned to you.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Whether they are easy or challenging, you will have to do them</a:t>
            </a:r>
            <a:r>
              <a:rPr lang="tr-TR" sz="2000" dirty="0" smtClean="0"/>
              <a:t>.</a:t>
            </a:r>
          </a:p>
          <a:p>
            <a:pPr>
              <a:lnSpc>
                <a:spcPct val="130000"/>
              </a:lnSpc>
            </a:pPr>
            <a:r>
              <a:rPr lang="tr-TR" sz="2000" dirty="0" smtClean="0"/>
              <a:t>Otherwise...</a:t>
            </a:r>
            <a:endParaRPr lang="tr-TR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5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software </a:t>
            </a:r>
            <a:r>
              <a:rPr lang="en-US" b="1" dirty="0">
                <a:solidFill>
                  <a:srgbClr val="FF0000"/>
                </a:solidFill>
              </a:rPr>
              <a:t>Microsoft Excel for Windows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is absolutely required for this course!</a:t>
            </a:r>
          </a:p>
          <a:p>
            <a:pPr lvl="0"/>
            <a:r>
              <a:rPr lang="en-US" dirty="0"/>
              <a:t>There are </a:t>
            </a:r>
            <a:r>
              <a:rPr lang="en-US" b="1" dirty="0"/>
              <a:t>free Excel alternatives</a:t>
            </a:r>
            <a:r>
              <a:rPr lang="en-US" dirty="0"/>
              <a:t> (like OpenOffice, </a:t>
            </a:r>
            <a:r>
              <a:rPr lang="en-US" dirty="0" err="1"/>
              <a:t>LibreOffice</a:t>
            </a:r>
            <a:r>
              <a:rPr lang="en-US" dirty="0"/>
              <a:t>) but I cannot guarantee these free alternatives will have all the functionality needed as per our coverage, especially in VBA.</a:t>
            </a:r>
          </a:p>
          <a:p>
            <a:pPr lvl="0"/>
            <a:r>
              <a:rPr lang="en-US" dirty="0"/>
              <a:t>If you are a Mac user, </a:t>
            </a:r>
            <a:r>
              <a:rPr lang="en-US" b="1" dirty="0"/>
              <a:t>Microsoft Excel for Mac</a:t>
            </a:r>
            <a:r>
              <a:rPr lang="en-US" dirty="0"/>
              <a:t> is generally fine but it does not have User Forms in VBA. So, you will need a Windows computer for at least </a:t>
            </a:r>
            <a:r>
              <a:rPr lang="en-US" dirty="0" err="1"/>
              <a:t>Userforms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If your </a:t>
            </a:r>
            <a:r>
              <a:rPr lang="en-US" b="1" dirty="0"/>
              <a:t>Excel display language is not English</a:t>
            </a:r>
            <a:r>
              <a:rPr lang="en-US" dirty="0"/>
              <a:t>, check Options&gt;Language and install English as the display language. (This is required for the correct function names</a:t>
            </a:r>
            <a:r>
              <a:rPr lang="en-US" dirty="0" smtClean="0"/>
              <a:t>)</a:t>
            </a:r>
            <a:r>
              <a:rPr lang="en-US" dirty="0"/>
              <a:t> 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69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This means, </a:t>
            </a:r>
            <a:r>
              <a:rPr lang="en-US" sz="2400" b="1" dirty="0"/>
              <a:t>Mac users </a:t>
            </a:r>
            <a:r>
              <a:rPr lang="en-US" sz="2400" dirty="0"/>
              <a:t>or </a:t>
            </a:r>
            <a:r>
              <a:rPr lang="en-US" sz="2400" b="1" dirty="0"/>
              <a:t>students with no Microsoft Excel </a:t>
            </a:r>
            <a:r>
              <a:rPr lang="en-US" sz="2400" dirty="0"/>
              <a:t>should arrange a </a:t>
            </a:r>
            <a:r>
              <a:rPr lang="en-US" sz="2400" b="1" dirty="0"/>
              <a:t>Windows computer with Microsoft Office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000" dirty="0" smtClean="0"/>
              <a:t>You </a:t>
            </a:r>
            <a:r>
              <a:rPr lang="en-US" sz="2000" dirty="0"/>
              <a:t>are welcome to use the BCC Computer Labs but access to these labs this might change during the semester.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06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Covid</a:t>
            </a:r>
            <a:r>
              <a:rPr lang="en-US" dirty="0" smtClean="0"/>
              <a:t>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</a:t>
            </a:r>
            <a:r>
              <a:rPr lang="en-US" dirty="0"/>
              <a:t>per the senate decision, you MUST have your </a:t>
            </a:r>
            <a:r>
              <a:rPr lang="en-US" b="1" dirty="0"/>
              <a:t>masks covering your face and mouth on at all times</a:t>
            </a:r>
            <a:r>
              <a:rPr lang="en-US" dirty="0"/>
              <a:t>! This means </a:t>
            </a:r>
            <a:r>
              <a:rPr lang="en-US" b="1" dirty="0"/>
              <a:t>NO EATING</a:t>
            </a:r>
            <a:r>
              <a:rPr lang="en-US" dirty="0"/>
              <a:t> and </a:t>
            </a:r>
            <a:r>
              <a:rPr lang="en-US" b="1" dirty="0"/>
              <a:t>NO DRINKING</a:t>
            </a:r>
            <a:r>
              <a:rPr lang="en-US" dirty="0"/>
              <a:t> except for water. A window will be kept open, so dress appropriately. You MUST keep your social distance as much as possible. You should sit at the same seat at each lecture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r>
              <a:rPr lang="en-US" dirty="0"/>
              <a:t>Due to the ongoing pandemic, any change in the university policies about conducting classes and examinations will result an update on the topics covered and grading assessments including their percentages.</a:t>
            </a:r>
            <a:r>
              <a:rPr lang="en-US" b="1" dirty="0"/>
              <a:t> This includes assignment of more than one project.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0584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Prerequisites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Even though </a:t>
            </a:r>
            <a:r>
              <a:rPr lang="en-US" dirty="0" smtClean="0"/>
              <a:t>IE 303 is the </a:t>
            </a:r>
            <a:r>
              <a:rPr lang="tr-TR" dirty="0" smtClean="0"/>
              <a:t>formal prerequisite for this course, you must be comfortable with core IE courses: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324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325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342</a:t>
            </a:r>
          </a:p>
          <a:p>
            <a:pPr marL="42862" indent="0">
              <a:buNone/>
            </a:pPr>
            <a:r>
              <a:rPr lang="tr-TR" dirty="0" smtClean="0"/>
              <a:t>    Statistics: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MATH 260 </a:t>
            </a:r>
          </a:p>
          <a:p>
            <a:pPr marL="42862" indent="0">
              <a:buNone/>
            </a:pPr>
            <a:r>
              <a:rPr lang="tr-TR" dirty="0" smtClean="0"/>
              <a:t>    Computer programming logic: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113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114</a:t>
            </a:r>
            <a:endParaRPr lang="en-US" dirty="0" smtClean="0"/>
          </a:p>
          <a:p>
            <a:pPr marL="342900" lvl="1" indent="0"/>
            <a:r>
              <a:rPr lang="en-US" dirty="0"/>
              <a:t>	</a:t>
            </a:r>
            <a:r>
              <a:rPr lang="en-US" dirty="0" smtClean="0"/>
              <a:t>or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CS 115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1169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Available texts</a:t>
            </a:r>
          </a:p>
        </p:txBody>
      </p:sp>
      <p:pic>
        <p:nvPicPr>
          <p:cNvPr id="8" name="Content Placeholder 7" descr="download.jpg">
            <a:hlinkClick r:id="rId3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43841" y="2500306"/>
            <a:ext cx="1279994" cy="1649223"/>
          </a:xfrm>
        </p:spPr>
      </p:pic>
      <p:sp>
        <p:nvSpPr>
          <p:cNvPr id="9" name="Rectangle 8"/>
          <p:cNvSpPr/>
          <p:nvPr/>
        </p:nvSpPr>
        <p:spPr>
          <a:xfrm>
            <a:off x="1600200" y="2418702"/>
            <a:ext cx="7543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Developing Spreadsheet-Based Decision Support Systems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Authors: M.H. </a:t>
            </a:r>
            <a:r>
              <a:rPr lang="en-US" sz="2000" i="0" dirty="0" err="1" smtClean="0"/>
              <a:t>Seref</a:t>
            </a:r>
            <a:r>
              <a:rPr lang="en-US" sz="2000" i="0" dirty="0" smtClean="0"/>
              <a:t>, </a:t>
            </a:r>
            <a:r>
              <a:rPr lang="en-US" sz="2000" i="0" dirty="0" err="1" smtClean="0"/>
              <a:t>Ravindra</a:t>
            </a:r>
            <a:r>
              <a:rPr lang="en-US" sz="2000" i="0" dirty="0" smtClean="0"/>
              <a:t> A. </a:t>
            </a:r>
            <a:r>
              <a:rPr lang="en-US" sz="2000" i="0" dirty="0" err="1" smtClean="0"/>
              <a:t>Ahuja</a:t>
            </a:r>
            <a:r>
              <a:rPr lang="en-US" sz="2000" i="0" dirty="0" smtClean="0"/>
              <a:t>, Wayne L. Winston (2007), University of Florida, Department of Industrial &amp; Systems Engineering</a:t>
            </a:r>
            <a:endParaRPr lang="tr-TR" sz="2000" i="0" dirty="0" smtClean="0"/>
          </a:p>
        </p:txBody>
      </p:sp>
      <p:pic>
        <p:nvPicPr>
          <p:cNvPr id="11" name="Picture 10" descr="download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3840" y="877042"/>
            <a:ext cx="1280160" cy="158050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00200" y="857232"/>
            <a:ext cx="7315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VBA for Modelers: Developing Decision Support Systems 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Author: S. Christian Albright (2007), </a:t>
            </a:r>
            <a:r>
              <a:rPr lang="tr-TR" sz="2000" i="0" dirty="0" smtClean="0"/>
              <a:t>I</a:t>
            </a:r>
            <a:r>
              <a:rPr lang="en-US" sz="2000" i="0" dirty="0" err="1" smtClean="0"/>
              <a:t>ndiana</a:t>
            </a:r>
            <a:r>
              <a:rPr lang="en-US" sz="2000" i="0" dirty="0" smtClean="0"/>
              <a:t> University Kelley School of Business</a:t>
            </a:r>
            <a:endParaRPr lang="tr-TR" sz="2000" i="0" dirty="0" smtClean="0"/>
          </a:p>
          <a:p>
            <a:endParaRPr lang="en-US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1676400" y="4343400"/>
            <a:ext cx="746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Spreadsheet Modeling and Decision Analysis: A Practical Introduction to Business Analytics (2014)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 : Cliff Ragsdale (College of Business at Virginia Tech)</a:t>
            </a:r>
            <a:endParaRPr lang="tr-TR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/>
          </a:p>
        </p:txBody>
      </p:sp>
      <p:pic>
        <p:nvPicPr>
          <p:cNvPr id="14" name="Picture 13" descr="download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0549" y="4163824"/>
            <a:ext cx="1323451" cy="164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7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6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Industrial Applications of Operations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can be an example application of OR in industry?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Production Planning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Inventory Management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Transportation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Queuing Systems</a:t>
            </a:r>
          </a:p>
          <a:p>
            <a:pPr lvl="1"/>
            <a:endParaRPr lang="en-US" dirty="0" smtClean="0"/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 smtClean="0"/>
              <a:t>How do you </a:t>
            </a:r>
            <a:r>
              <a:rPr lang="en-US" dirty="0"/>
              <a:t>solve these problems?</a:t>
            </a:r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/>
              <a:t>What tools to use?</a:t>
            </a:r>
          </a:p>
          <a:p>
            <a:r>
              <a:rPr lang="en-US" dirty="0"/>
              <a:t>Availability?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85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commercial software you use to handle these problems will NOT be available to you!</a:t>
            </a:r>
          </a:p>
          <a:p>
            <a:endParaRPr lang="en-US" dirty="0" smtClean="0"/>
          </a:p>
          <a:p>
            <a:r>
              <a:rPr lang="en-US" dirty="0" smtClean="0"/>
              <a:t>There will be no CPLEX, no GAMS, no </a:t>
            </a:r>
            <a:r>
              <a:rPr lang="en-US" dirty="0" err="1" smtClean="0"/>
              <a:t>XPress</a:t>
            </a:r>
            <a:r>
              <a:rPr lang="en-US" dirty="0" smtClean="0"/>
              <a:t>, no </a:t>
            </a:r>
            <a:r>
              <a:rPr lang="en-US" dirty="0" err="1" smtClean="0"/>
              <a:t>Aren</a:t>
            </a:r>
            <a:r>
              <a:rPr lang="tr-TR" dirty="0"/>
              <a:t>a</a:t>
            </a:r>
            <a:r>
              <a:rPr lang="en-US" dirty="0" smtClean="0"/>
              <a:t>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These software will cost $10,000+ each to get a license for a single computer. </a:t>
            </a:r>
          </a:p>
          <a:p>
            <a:endParaRPr lang="en-US" dirty="0" smtClean="0"/>
          </a:p>
          <a:p>
            <a:r>
              <a:rPr lang="en-US" dirty="0" smtClean="0"/>
              <a:t>In some instances there will be </a:t>
            </a:r>
            <a:r>
              <a:rPr lang="en-US" u="sng" dirty="0" smtClean="0"/>
              <a:t>no Internet connection</a:t>
            </a:r>
            <a:r>
              <a:rPr lang="en-US" dirty="0" smtClean="0"/>
              <a:t> except for </a:t>
            </a:r>
            <a:r>
              <a:rPr lang="tr-TR" dirty="0" smtClean="0"/>
              <a:t>e</a:t>
            </a:r>
            <a:r>
              <a:rPr lang="en-US" dirty="0" smtClean="0"/>
              <a:t>mail.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Especially in military or government based companies.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You will not be able to download any “trial” version of these software.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9788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The most commonly installed software is MS Office Applications.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Word, Excel, PowerPoint, Access, Visio, Project…</a:t>
            </a:r>
          </a:p>
          <a:p>
            <a:r>
              <a:rPr lang="en-US" sz="2400" dirty="0" smtClean="0"/>
              <a:t>Can you guess which one you would use the most?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79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9" y="1121863"/>
            <a:ext cx="8700314" cy="47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9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33315" b="28223"/>
          <a:stretch/>
        </p:blipFill>
        <p:spPr>
          <a:xfrm>
            <a:off x="168144" y="789452"/>
            <a:ext cx="8555726" cy="505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25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/>
              <a:t>MS Excel is actually for tables like: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Annual budget items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Distance matrices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Inventory levels</a:t>
            </a:r>
          </a:p>
          <a:p>
            <a:pPr marL="342900" lvl="1" indent="0"/>
            <a:r>
              <a:rPr lang="en-US" dirty="0"/>
              <a:t>i.e. Tables that include big datasets, calculations, algorithms…etc.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70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13972</TotalTime>
  <Words>1503</Words>
  <Application>Microsoft Office PowerPoint</Application>
  <PresentationFormat>On-screen Show (4:3)</PresentationFormat>
  <Paragraphs>164</Paragraphs>
  <Slides>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MS PGothic</vt:lpstr>
      <vt:lpstr>Arial</vt:lpstr>
      <vt:lpstr>Calibri</vt:lpstr>
      <vt:lpstr>Times New Roman</vt:lpstr>
      <vt:lpstr>Wingdings</vt:lpstr>
      <vt:lpstr>bilkent-theme</vt:lpstr>
      <vt:lpstr>IE 469 Industrial Applications of Operations Research</vt:lpstr>
      <vt:lpstr>Teaching Staff</vt:lpstr>
      <vt:lpstr>Industrial Applications of Operations Research</vt:lpstr>
      <vt:lpstr>Industrial Applications of Operations Research</vt:lpstr>
      <vt:lpstr>Industrial Applications of Operations Research</vt:lpstr>
      <vt:lpstr>Industrial Applications of Operations Research</vt:lpstr>
      <vt:lpstr>PowerPoint Presentation</vt:lpstr>
      <vt:lpstr>PowerPoint Presentation</vt:lpstr>
      <vt:lpstr>Spreadsheets</vt:lpstr>
      <vt:lpstr>Spreadsheets</vt:lpstr>
      <vt:lpstr>Spreadsheets</vt:lpstr>
      <vt:lpstr>What else?</vt:lpstr>
      <vt:lpstr>What else?</vt:lpstr>
      <vt:lpstr>What else?</vt:lpstr>
      <vt:lpstr>PowerPoint Presentation</vt:lpstr>
      <vt:lpstr>PowerPoint Presentation</vt:lpstr>
      <vt:lpstr>PowerPoint Presentation</vt:lpstr>
      <vt:lpstr>PowerPoint Presentation</vt:lpstr>
      <vt:lpstr>What else?</vt:lpstr>
      <vt:lpstr>What else?</vt:lpstr>
      <vt:lpstr>Course Objectives</vt:lpstr>
      <vt:lpstr>Course Objectives</vt:lpstr>
      <vt:lpstr>Case Studies</vt:lpstr>
      <vt:lpstr>Lab Studies</vt:lpstr>
      <vt:lpstr>Project</vt:lpstr>
      <vt:lpstr>Last Semester’s Project</vt:lpstr>
      <vt:lpstr>This Semester’s Project</vt:lpstr>
      <vt:lpstr>Groups</vt:lpstr>
      <vt:lpstr>Industrial Applications of Operations Research</vt:lpstr>
      <vt:lpstr>Software Requirements</vt:lpstr>
      <vt:lpstr>Software Requirements</vt:lpstr>
      <vt:lpstr>Covid Requirements</vt:lpstr>
      <vt:lpstr>Prerequisites</vt:lpstr>
      <vt:lpstr>Available texts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 469 Industrial Applications of Operations Research</dc:title>
  <dc:creator>Emre Uzun</dc:creator>
  <cp:lastModifiedBy>Windows User</cp:lastModifiedBy>
  <cp:revision>122</cp:revision>
  <dcterms:created xsi:type="dcterms:W3CDTF">2016-08-01T10:52:26Z</dcterms:created>
  <dcterms:modified xsi:type="dcterms:W3CDTF">2021-09-23T09:50:18Z</dcterms:modified>
</cp:coreProperties>
</file>