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78" r:id="rId3"/>
    <p:sldId id="272" r:id="rId4"/>
    <p:sldId id="299" r:id="rId5"/>
    <p:sldId id="258" r:id="rId6"/>
    <p:sldId id="259" r:id="rId7"/>
    <p:sldId id="260" r:id="rId8"/>
    <p:sldId id="300" r:id="rId9"/>
    <p:sldId id="301" r:id="rId10"/>
    <p:sldId id="304" r:id="rId11"/>
    <p:sldId id="302" r:id="rId12"/>
    <p:sldId id="303" r:id="rId13"/>
    <p:sldId id="306" r:id="rId14"/>
    <p:sldId id="307" r:id="rId15"/>
    <p:sldId id="308" r:id="rId16"/>
    <p:sldId id="309" r:id="rId17"/>
    <p:sldId id="310" r:id="rId18"/>
    <p:sldId id="264" r:id="rId19"/>
    <p:sldId id="282" r:id="rId20"/>
    <p:sldId id="287" r:id="rId21"/>
    <p:sldId id="285" r:id="rId22"/>
    <p:sldId id="314" r:id="rId23"/>
    <p:sldId id="311" r:id="rId24"/>
    <p:sldId id="312" r:id="rId25"/>
    <p:sldId id="313" r:id="rId26"/>
    <p:sldId id="283" r:id="rId27"/>
    <p:sldId id="276" r:id="rId28"/>
    <p:sldId id="266" r:id="rId29"/>
    <p:sldId id="269" r:id="rId30"/>
    <p:sldId id="281" r:id="rId31"/>
    <p:sldId id="270" r:id="rId32"/>
    <p:sldId id="316" r:id="rId33"/>
    <p:sldId id="315" r:id="rId34"/>
    <p:sldId id="290" r:id="rId35"/>
    <p:sldId id="289" r:id="rId36"/>
    <p:sldId id="274" r:id="rId37"/>
    <p:sldId id="257" r:id="rId38"/>
    <p:sldId id="296" r:id="rId39"/>
    <p:sldId id="297" r:id="rId40"/>
    <p:sldId id="298" r:id="rId41"/>
    <p:sldId id="277" r:id="rId42"/>
    <p:sldId id="265" r:id="rId43"/>
    <p:sldId id="273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1/31/2023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42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SuperCalc</a:t>
            </a:r>
            <a:r>
              <a:rPr lang="en-US" dirty="0" smtClean="0"/>
              <a:t> (1980)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122" name="Picture 2" descr="Supercalc 5 startup scre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024" y="2287191"/>
            <a:ext cx="4594753" cy="287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16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pPr marL="0" indent="0" algn="ctr">
              <a:buNone/>
            </a:pPr>
            <a:r>
              <a:rPr lang="en-US" dirty="0" smtClean="0"/>
              <a:t>Microsoft </a:t>
            </a:r>
          </a:p>
          <a:p>
            <a:pPr marL="0" indent="0" algn="ctr">
              <a:buNone/>
            </a:pPr>
            <a:r>
              <a:rPr lang="en-US" dirty="0" smtClean="0"/>
              <a:t>Multiplan (1982)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Initially for MSDOS</a:t>
            </a:r>
          </a:p>
        </p:txBody>
      </p:sp>
      <p:pic>
        <p:nvPicPr>
          <p:cNvPr id="3074" name="Picture 2" descr="https://upload.wikimedia.org/wikipedia/en/9/92/Multiplan_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608" y="2361671"/>
            <a:ext cx="5277585" cy="247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47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Lotus 1-2-3 (1983)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Initial version for MSDOS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098" name="Picture 2" descr="https://upload.wikimedia.org/wikipedia/en/e/ec/Lotus-123-3.0-do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88" y="2373841"/>
            <a:ext cx="3476625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8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Next?</a:t>
            </a:r>
          </a:p>
          <a:p>
            <a:pPr marL="0" indent="0" algn="ctr">
              <a:buNone/>
            </a:pPr>
            <a:r>
              <a:rPr lang="en-US" dirty="0" smtClean="0"/>
              <a:t>Microsoft </a:t>
            </a:r>
          </a:p>
          <a:p>
            <a:pPr marL="0" indent="0" algn="ctr">
              <a:buNone/>
            </a:pPr>
            <a:r>
              <a:rPr lang="en-US" dirty="0" smtClean="0"/>
              <a:t>Excel (1985)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Initial version for Macintosh – (MSDOS in 1987)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6146" name="Picture 2" descr="WinWorld: Microsoft Excel 1.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1" y="2236519"/>
            <a:ext cx="4470400" cy="298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76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  <p:pic>
        <p:nvPicPr>
          <p:cNvPr id="7172" name="Picture 4" descr="Bill Gates'ten uyarı: 30 milyon insanın hayatına mal olabilir -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36" y="2048876"/>
            <a:ext cx="4525019" cy="302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31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  <p:pic>
        <p:nvPicPr>
          <p:cNvPr id="5" name="Picture 2" descr="Bill Gates'ten uyarı: 30 milyon insanın hayatına mal olabilir -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8" y="1010838"/>
            <a:ext cx="4346575" cy="279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A Bill Gates coronavirus thing to worry about | Will Bunch Newslett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007" y="3897777"/>
            <a:ext cx="4346575" cy="291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90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3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</a:t>
            </a:r>
            <a:r>
              <a:rPr lang="en-US" sz="2400" dirty="0" smtClean="0"/>
              <a:t>modern spreadsheet </a:t>
            </a:r>
            <a:r>
              <a:rPr lang="en-US" sz="2400" dirty="0"/>
              <a:t>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30489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Production Planning </a:t>
            </a:r>
            <a:r>
              <a:rPr lang="en-US" dirty="0"/>
              <a:t>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Capacity Planning </a:t>
            </a:r>
            <a:r>
              <a:rPr lang="en-US" dirty="0"/>
              <a:t>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Transportation</a:t>
            </a:r>
            <a:r>
              <a:rPr lang="en-US" dirty="0"/>
              <a:t>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b="1" dirty="0"/>
              <a:t>Queuing Systems </a:t>
            </a:r>
            <a:r>
              <a:rPr lang="en-US" dirty="0"/>
              <a:t>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080106"/>
              </p:ext>
            </p:extLst>
          </p:nvPr>
        </p:nvGraphicFramePr>
        <p:xfrm>
          <a:off x="872067" y="914400"/>
          <a:ext cx="7298267" cy="4430712"/>
        </p:xfrm>
        <a:graphic>
          <a:graphicData uri="http://schemas.openxmlformats.org/drawingml/2006/table">
            <a:tbl>
              <a:tblPr/>
              <a:tblGrid>
                <a:gridCol w="1591110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5707157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21709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22598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İrem </a:t>
                      </a: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Bahtiyar</a:t>
                      </a: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788"/>
          <a:stretch/>
        </p:blipFill>
        <p:spPr>
          <a:xfrm>
            <a:off x="0" y="967740"/>
            <a:ext cx="9213343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6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909"/>
          <a:stretch/>
        </p:blipFill>
        <p:spPr>
          <a:xfrm>
            <a:off x="-37861" y="975360"/>
            <a:ext cx="9181861" cy="489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2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3176"/>
          <a:stretch/>
        </p:blipFill>
        <p:spPr>
          <a:xfrm>
            <a:off x="0" y="914400"/>
            <a:ext cx="9117644" cy="484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9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803"/>
          <a:stretch/>
        </p:blipFill>
        <p:spPr>
          <a:xfrm>
            <a:off x="1" y="622935"/>
            <a:ext cx="9175462" cy="489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2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case or lab studies.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</a:t>
            </a:r>
            <a:r>
              <a:rPr lang="en-US" dirty="0" smtClean="0"/>
              <a:t>Fridays</a:t>
            </a:r>
            <a:r>
              <a:rPr lang="tr-TR" dirty="0" smtClean="0"/>
              <a:t>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1</a:t>
            </a:r>
            <a:r>
              <a:rPr lang="en-US" dirty="0"/>
              <a:t>7</a:t>
            </a:r>
            <a:r>
              <a:rPr lang="tr-TR" dirty="0" smtClean="0"/>
              <a:t>:30 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9900" b="1" dirty="0" smtClean="0"/>
              <a:t>WHY?</a:t>
            </a:r>
            <a:endParaRPr lang="tr-TR" sz="19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</a:t>
            </a:r>
            <a:r>
              <a:rPr lang="en-US" dirty="0" smtClean="0"/>
              <a:t>-115</a:t>
            </a:r>
            <a:r>
              <a:rPr lang="tr-TR" dirty="0" smtClean="0"/>
              <a:t>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 smtClean="0"/>
              <a:t>Lab studies will NOT be graded.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42862" indent="0">
              <a:buNone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</a:t>
            </a:r>
            <a:r>
              <a:rPr lang="tr-TR" b="1" u="sng" dirty="0" smtClean="0"/>
              <a:t>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 İlk </a:t>
            </a:r>
            <a:r>
              <a:rPr lang="en-US" dirty="0" err="1"/>
              <a:t>midterme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basic excel </a:t>
            </a:r>
            <a:r>
              <a:rPr lang="en-US" dirty="0" err="1"/>
              <a:t>bilgisi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anda</a:t>
            </a:r>
            <a:r>
              <a:rPr lang="en-US" b="1" dirty="0"/>
              <a:t> </a:t>
            </a:r>
            <a:r>
              <a:rPr lang="en-US" b="1" dirty="0" err="1"/>
              <a:t>şok</a:t>
            </a:r>
            <a:r>
              <a:rPr lang="en-US" b="1" dirty="0"/>
              <a:t> </a:t>
            </a:r>
            <a:r>
              <a:rPr lang="en-US" b="1" dirty="0" err="1"/>
              <a:t>edici</a:t>
            </a:r>
            <a:r>
              <a:rPr lang="en-US" b="1" dirty="0"/>
              <a:t> </a:t>
            </a:r>
            <a:r>
              <a:rPr lang="en-US" b="1" dirty="0" err="1"/>
              <a:t>şeyler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dirty="0"/>
              <a:t>. O </a:t>
            </a:r>
            <a:r>
              <a:rPr lang="en-US" dirty="0" err="1"/>
              <a:t>noktadan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tutmak</a:t>
            </a:r>
            <a:r>
              <a:rPr lang="en-US" dirty="0"/>
              <a:t> </a:t>
            </a:r>
            <a:r>
              <a:rPr lang="en-US" dirty="0" err="1"/>
              <a:t>lazım</a:t>
            </a:r>
            <a:r>
              <a:rPr lang="en-US" dirty="0"/>
              <a:t>. </a:t>
            </a:r>
            <a:r>
              <a:rPr lang="en-US" dirty="0" err="1"/>
              <a:t>Direkt</a:t>
            </a:r>
            <a:r>
              <a:rPr lang="en-US" dirty="0"/>
              <a:t> excel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. IE324de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labda</a:t>
            </a:r>
            <a:r>
              <a:rPr lang="en-US" dirty="0"/>
              <a:t>, IE482/IE479da </a:t>
            </a:r>
            <a:r>
              <a:rPr lang="en-US" dirty="0" err="1"/>
              <a:t>öğrendiklerimizi</a:t>
            </a:r>
            <a:r>
              <a:rPr lang="en-US" dirty="0"/>
              <a:t> </a:t>
            </a:r>
            <a:r>
              <a:rPr lang="en-US" dirty="0" err="1"/>
              <a:t>kullandık</a:t>
            </a:r>
            <a:r>
              <a:rPr lang="en-US" dirty="0"/>
              <a:t> </a:t>
            </a:r>
            <a:r>
              <a:rPr lang="en-US" dirty="0" err="1"/>
              <a:t>biraz</a:t>
            </a:r>
            <a:r>
              <a:rPr lang="en-US" dirty="0"/>
              <a:t> </a:t>
            </a:r>
            <a:r>
              <a:rPr lang="en-US" dirty="0" err="1"/>
              <a:t>projede</a:t>
            </a:r>
            <a:r>
              <a:rPr lang="en-US" dirty="0"/>
              <a:t>, </a:t>
            </a:r>
            <a:r>
              <a:rPr lang="en-US" dirty="0" err="1"/>
              <a:t>belki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dönemlerde</a:t>
            </a:r>
            <a:r>
              <a:rPr lang="en-US" dirty="0"/>
              <a:t> de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dersler</a:t>
            </a:r>
            <a:r>
              <a:rPr lang="en-US" dirty="0"/>
              <a:t>. </a:t>
            </a:r>
            <a:r>
              <a:rPr lang="en-US" b="1" dirty="0" err="1"/>
              <a:t>Projesi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zaman </a:t>
            </a:r>
            <a:r>
              <a:rPr lang="en-US" b="1" dirty="0" err="1"/>
              <a:t>harcamanız</a:t>
            </a:r>
            <a:r>
              <a:rPr lang="en-US" b="1" dirty="0"/>
              <a:t> </a:t>
            </a:r>
            <a:r>
              <a:rPr lang="en-US" b="1" dirty="0" err="1"/>
              <a:t>gerekli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50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DERS COK ZOR PROJE COK ZOR CASELER COK ZOR </a:t>
            </a:r>
            <a:r>
              <a:rPr lang="en-US" b="1" dirty="0" err="1"/>
              <a:t>Projeye</a:t>
            </a:r>
            <a:r>
              <a:rPr lang="en-US" b="1" dirty="0"/>
              <a:t> </a:t>
            </a:r>
            <a:r>
              <a:rPr lang="en-US" b="1" dirty="0" err="1"/>
              <a:t>şakasız</a:t>
            </a:r>
            <a:r>
              <a:rPr lang="en-US" b="1" dirty="0"/>
              <a:t> </a:t>
            </a:r>
            <a:r>
              <a:rPr lang="en-US" b="1" dirty="0" smtClean="0"/>
              <a:t>40-50 </a:t>
            </a:r>
            <a:r>
              <a:rPr lang="en-US" b="1" dirty="0" err="1" smtClean="0"/>
              <a:t>saat</a:t>
            </a:r>
            <a:r>
              <a:rPr lang="en-US" b="1" dirty="0" smtClean="0"/>
              <a:t> </a:t>
            </a:r>
            <a:r>
              <a:rPr lang="en-US" b="1" dirty="0" err="1"/>
              <a:t>uğraşmışımdır</a:t>
            </a:r>
            <a:r>
              <a:rPr lang="en-US" b="1" dirty="0"/>
              <a:t> </a:t>
            </a:r>
            <a:r>
              <a:rPr lang="en-US" b="1" dirty="0" err="1"/>
              <a:t>ama</a:t>
            </a:r>
            <a:r>
              <a:rPr lang="en-US" b="1" dirty="0"/>
              <a:t> OLMUYOR</a:t>
            </a:r>
            <a:r>
              <a:rPr lang="en-US" dirty="0"/>
              <a:t>. </a:t>
            </a:r>
            <a:r>
              <a:rPr lang="en-US" dirty="0" err="1"/>
              <a:t>Çalışmıyor</a:t>
            </a:r>
            <a:r>
              <a:rPr lang="en-US" dirty="0"/>
              <a:t> </a:t>
            </a:r>
            <a:r>
              <a:rPr lang="en-US" dirty="0" err="1"/>
              <a:t>projem</a:t>
            </a:r>
            <a:r>
              <a:rPr lang="en-US" dirty="0"/>
              <a:t>. </a:t>
            </a:r>
            <a:r>
              <a:rPr lang="en-US" dirty="0" err="1"/>
              <a:t>Ve</a:t>
            </a:r>
            <a:r>
              <a:rPr lang="en-US" dirty="0"/>
              <a:t> F </a:t>
            </a:r>
            <a:r>
              <a:rPr lang="en-US" dirty="0" err="1"/>
              <a:t>yeme</a:t>
            </a:r>
            <a:r>
              <a:rPr lang="en-US" dirty="0"/>
              <a:t> </a:t>
            </a:r>
            <a:r>
              <a:rPr lang="en-US" dirty="0" err="1"/>
              <a:t>ihtimalım</a:t>
            </a:r>
            <a:r>
              <a:rPr lang="en-US" dirty="0"/>
              <a:t> var. Bu </a:t>
            </a:r>
            <a:r>
              <a:rPr lang="en-US" dirty="0" err="1"/>
              <a:t>dersi</a:t>
            </a:r>
            <a:r>
              <a:rPr lang="en-US" dirty="0"/>
              <a:t> </a:t>
            </a:r>
            <a:r>
              <a:rPr lang="en-US" dirty="0" err="1"/>
              <a:t>alacaklar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kere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düşünsün</a:t>
            </a:r>
            <a:r>
              <a:rPr lang="en-US" dirty="0"/>
              <a:t>. </a:t>
            </a:r>
            <a:r>
              <a:rPr lang="en-US" dirty="0" smtClean="0"/>
              <a:t>….. Bu </a:t>
            </a:r>
            <a:r>
              <a:rPr lang="en-US" dirty="0" err="1"/>
              <a:t>derss</a:t>
            </a:r>
            <a:r>
              <a:rPr lang="en-US" dirty="0"/>
              <a:t> </a:t>
            </a:r>
            <a:r>
              <a:rPr lang="en-US" dirty="0" err="1"/>
              <a:t>kesinlikle</a:t>
            </a:r>
            <a:r>
              <a:rPr lang="en-US" dirty="0"/>
              <a:t> 6.5 ECTS </a:t>
            </a:r>
            <a:r>
              <a:rPr lang="en-US" dirty="0" err="1"/>
              <a:t>olmalıydı</a:t>
            </a:r>
            <a:r>
              <a:rPr lang="en-US" dirty="0"/>
              <a:t>. </a:t>
            </a:r>
            <a:r>
              <a:rPr lang="en-US" dirty="0" err="1"/>
              <a:t>Ie</a:t>
            </a:r>
            <a:r>
              <a:rPr lang="en-US" dirty="0"/>
              <a:t> 202 bile </a:t>
            </a:r>
            <a:r>
              <a:rPr lang="en-US" dirty="0" err="1"/>
              <a:t>artık</a:t>
            </a:r>
            <a:r>
              <a:rPr lang="en-US" dirty="0"/>
              <a:t> 4 </a:t>
            </a:r>
            <a:r>
              <a:rPr lang="en-US" dirty="0" err="1"/>
              <a:t>krediye</a:t>
            </a:r>
            <a:r>
              <a:rPr lang="en-US" dirty="0"/>
              <a:t> </a:t>
            </a:r>
            <a:r>
              <a:rPr lang="en-US" dirty="0" err="1"/>
              <a:t>cıktı</a:t>
            </a:r>
            <a:r>
              <a:rPr lang="en-US" dirty="0"/>
              <a:t>, 6.5 </a:t>
            </a:r>
            <a:r>
              <a:rPr lang="en-US" dirty="0" err="1"/>
              <a:t>ects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ie</a:t>
            </a:r>
            <a:r>
              <a:rPr lang="en-US" b="1" dirty="0"/>
              <a:t> 202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basit</a:t>
            </a:r>
            <a:r>
              <a:rPr lang="en-US" b="1" dirty="0"/>
              <a:t> </a:t>
            </a:r>
            <a:r>
              <a:rPr lang="en-US" b="1" dirty="0" err="1"/>
              <a:t>ders</a:t>
            </a:r>
            <a:r>
              <a:rPr lang="en-US" b="1" dirty="0"/>
              <a:t>, </a:t>
            </a:r>
            <a:r>
              <a:rPr lang="en-US" b="1" dirty="0" err="1"/>
              <a:t>ie</a:t>
            </a:r>
            <a:r>
              <a:rPr lang="en-US" b="1" dirty="0"/>
              <a:t> 469 </a:t>
            </a:r>
            <a:r>
              <a:rPr lang="en-US" b="1" dirty="0" err="1"/>
              <a:t>kesinlike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daha</a:t>
            </a:r>
            <a:r>
              <a:rPr lang="en-US" b="1" dirty="0"/>
              <a:t> </a:t>
            </a:r>
            <a:r>
              <a:rPr lang="en-US" b="1" dirty="0" err="1"/>
              <a:t>uğraş</a:t>
            </a:r>
            <a:r>
              <a:rPr lang="en-US" b="1" dirty="0"/>
              <a:t> </a:t>
            </a:r>
            <a:r>
              <a:rPr lang="en-US" b="1" dirty="0" err="1"/>
              <a:t>gerektiriyor</a:t>
            </a:r>
            <a:r>
              <a:rPr lang="en-US" b="1" dirty="0"/>
              <a:t>. </a:t>
            </a:r>
            <a:r>
              <a:rPr lang="en-US" dirty="0" err="1"/>
              <a:t>Case'de</a:t>
            </a:r>
            <a:r>
              <a:rPr lang="en-US" dirty="0"/>
              <a:t> %3 </a:t>
            </a:r>
            <a:r>
              <a:rPr lang="en-US" dirty="0" err="1"/>
              <a:t>için</a:t>
            </a:r>
            <a:r>
              <a:rPr lang="en-US" dirty="0"/>
              <a:t> 2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aralıksız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case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çalışmanız</a:t>
            </a:r>
            <a:r>
              <a:rPr lang="en-US" dirty="0"/>
              <a:t> </a:t>
            </a:r>
            <a:r>
              <a:rPr lang="en-US" dirty="0" err="1"/>
              <a:t>gerekiyor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yetişmiyor</a:t>
            </a:r>
            <a:r>
              <a:rPr lang="en-US" dirty="0"/>
              <a:t>.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zaten</a:t>
            </a:r>
            <a:r>
              <a:rPr lang="en-US" b="1" dirty="0"/>
              <a:t> o </a:t>
            </a:r>
            <a:r>
              <a:rPr lang="en-US" b="1" dirty="0" err="1"/>
              <a:t>kadar</a:t>
            </a:r>
            <a:r>
              <a:rPr lang="en-US" b="1" dirty="0"/>
              <a:t> </a:t>
            </a:r>
            <a:r>
              <a:rPr lang="en-US" b="1" dirty="0" err="1"/>
              <a:t>zor</a:t>
            </a:r>
            <a:r>
              <a:rPr lang="en-US" b="1" dirty="0"/>
              <a:t> </a:t>
            </a:r>
            <a:r>
              <a:rPr lang="en-US" b="1" dirty="0" err="1"/>
              <a:t>ki</a:t>
            </a:r>
            <a:r>
              <a:rPr lang="en-US" b="1" dirty="0"/>
              <a:t> </a:t>
            </a:r>
            <a:r>
              <a:rPr lang="en-US" b="1" dirty="0" err="1"/>
              <a:t>artık</a:t>
            </a:r>
            <a:r>
              <a:rPr lang="en-US" b="1" dirty="0"/>
              <a:t> </a:t>
            </a:r>
            <a:r>
              <a:rPr lang="en-US" b="1" dirty="0" err="1"/>
              <a:t>benim</a:t>
            </a:r>
            <a:r>
              <a:rPr lang="en-US" b="1" dirty="0"/>
              <a:t> </a:t>
            </a:r>
            <a:r>
              <a:rPr lang="en-US" b="1" dirty="0" err="1"/>
              <a:t>hayatım</a:t>
            </a:r>
            <a:r>
              <a:rPr lang="en-US" b="1" dirty="0"/>
              <a:t> </a:t>
            </a:r>
            <a:r>
              <a:rPr lang="en-US" b="1" dirty="0" err="1"/>
              <a:t>proje</a:t>
            </a:r>
            <a:r>
              <a:rPr lang="en-US" b="1" dirty="0"/>
              <a:t> </a:t>
            </a:r>
            <a:r>
              <a:rPr lang="en-US" b="1" dirty="0" err="1"/>
              <a:t>oldu</a:t>
            </a:r>
            <a:r>
              <a:rPr lang="en-US" b="1" dirty="0"/>
              <a:t>, </a:t>
            </a:r>
            <a:r>
              <a:rPr lang="en-US" b="1" dirty="0" err="1"/>
              <a:t>gerçekten</a:t>
            </a:r>
            <a:r>
              <a:rPr lang="en-US" b="1" dirty="0"/>
              <a:t> </a:t>
            </a:r>
            <a:r>
              <a:rPr lang="en-US" b="1" dirty="0" err="1"/>
              <a:t>rüyalarıma</a:t>
            </a:r>
            <a:r>
              <a:rPr lang="en-US" b="1" dirty="0"/>
              <a:t> </a:t>
            </a:r>
            <a:r>
              <a:rPr lang="en-US" b="1" dirty="0" err="1"/>
              <a:t>giriyor</a:t>
            </a:r>
            <a:r>
              <a:rPr lang="en-US" b="1" dirty="0"/>
              <a:t>, </a:t>
            </a:r>
            <a:r>
              <a:rPr lang="en-US" dirty="0" err="1"/>
              <a:t>aralıksız</a:t>
            </a:r>
            <a:r>
              <a:rPr lang="en-US" dirty="0"/>
              <a:t> 2 </a:t>
            </a:r>
            <a:r>
              <a:rPr lang="en-US" dirty="0" err="1"/>
              <a:t>haftadır</a:t>
            </a:r>
            <a:r>
              <a:rPr lang="en-US" dirty="0"/>
              <a:t> </a:t>
            </a:r>
            <a:r>
              <a:rPr lang="en-US" dirty="0" err="1"/>
              <a:t>projeyi</a:t>
            </a:r>
            <a:r>
              <a:rPr lang="en-US" dirty="0"/>
              <a:t> </a:t>
            </a:r>
            <a:r>
              <a:rPr lang="en-US" dirty="0" err="1"/>
              <a:t>düşünüyorum</a:t>
            </a:r>
            <a:r>
              <a:rPr lang="en-US" dirty="0"/>
              <a:t> her </a:t>
            </a:r>
            <a:r>
              <a:rPr lang="en-US" dirty="0" err="1"/>
              <a:t>vaktimde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projeye</a:t>
            </a:r>
            <a:r>
              <a:rPr lang="en-US" dirty="0"/>
              <a:t> </a:t>
            </a:r>
            <a:r>
              <a:rPr lang="en-US" dirty="0" err="1"/>
              <a:t>bakıyorum</a:t>
            </a:r>
            <a:r>
              <a:rPr lang="en-US" dirty="0"/>
              <a:t>, </a:t>
            </a:r>
            <a:r>
              <a:rPr lang="en-US" dirty="0" err="1"/>
              <a:t>bugun</a:t>
            </a:r>
            <a:r>
              <a:rPr lang="en-US" dirty="0"/>
              <a:t> </a:t>
            </a:r>
            <a:r>
              <a:rPr lang="en-US" dirty="0" err="1"/>
              <a:t>deadline'ı</a:t>
            </a:r>
            <a:r>
              <a:rPr lang="en-US" dirty="0"/>
              <a:t> </a:t>
            </a:r>
            <a:r>
              <a:rPr lang="en-US" dirty="0" err="1"/>
              <a:t>bitiyor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gerçek</a:t>
            </a:r>
            <a:r>
              <a:rPr lang="en-US" dirty="0"/>
              <a:t> </a:t>
            </a:r>
            <a:r>
              <a:rPr lang="en-US" dirty="0" err="1"/>
              <a:t>hayata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zordu</a:t>
            </a:r>
            <a:r>
              <a:rPr lang="en-US" dirty="0"/>
              <a:t>. </a:t>
            </a:r>
            <a:r>
              <a:rPr lang="en-US" b="1" dirty="0" err="1"/>
              <a:t>Zorluğu</a:t>
            </a:r>
            <a:r>
              <a:rPr lang="en-US" b="1" dirty="0"/>
              <a:t> </a:t>
            </a:r>
            <a:r>
              <a:rPr lang="en-US" b="1" dirty="0" err="1"/>
              <a:t>aslında</a:t>
            </a:r>
            <a:r>
              <a:rPr lang="en-US" b="1" dirty="0"/>
              <a:t> </a:t>
            </a:r>
            <a:r>
              <a:rPr lang="en-US" b="1" dirty="0" err="1"/>
              <a:t>keyif</a:t>
            </a:r>
            <a:r>
              <a:rPr lang="en-US" b="1" dirty="0"/>
              <a:t> </a:t>
            </a:r>
            <a:r>
              <a:rPr lang="en-US" b="1" dirty="0" err="1"/>
              <a:t>verdi</a:t>
            </a:r>
            <a:r>
              <a:rPr lang="en-US" b="1" dirty="0"/>
              <a:t> </a:t>
            </a:r>
            <a:r>
              <a:rPr lang="en-US" b="1" dirty="0" err="1"/>
              <a:t>çünkü</a:t>
            </a:r>
            <a:r>
              <a:rPr lang="en-US" b="1" dirty="0"/>
              <a:t> </a:t>
            </a:r>
            <a:r>
              <a:rPr lang="en-US" b="1" dirty="0" err="1"/>
              <a:t>beyin</a:t>
            </a:r>
            <a:r>
              <a:rPr lang="en-US" b="1" dirty="0"/>
              <a:t> </a:t>
            </a:r>
            <a:r>
              <a:rPr lang="en-US" b="1" dirty="0" err="1"/>
              <a:t>kullanıp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düşünmek</a:t>
            </a:r>
            <a:r>
              <a:rPr lang="en-US" b="1" dirty="0"/>
              <a:t> </a:t>
            </a:r>
            <a:r>
              <a:rPr lang="en-US" b="1" dirty="0" err="1"/>
              <a:t>iyi</a:t>
            </a:r>
            <a:r>
              <a:rPr lang="en-US" b="1" dirty="0"/>
              <a:t> </a:t>
            </a:r>
            <a:r>
              <a:rPr lang="en-US" b="1" dirty="0" err="1"/>
              <a:t>oluyor</a:t>
            </a:r>
            <a:r>
              <a:rPr lang="en-US" b="1" dirty="0"/>
              <a:t>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yazdığım</a:t>
            </a:r>
            <a:r>
              <a:rPr lang="en-US" dirty="0"/>
              <a:t> </a:t>
            </a:r>
            <a:r>
              <a:rPr lang="en-US" dirty="0" err="1"/>
              <a:t>kodların</a:t>
            </a:r>
            <a:r>
              <a:rPr lang="en-US" dirty="0"/>
              <a:t> </a:t>
            </a:r>
            <a:r>
              <a:rPr lang="en-US" dirty="0" err="1"/>
              <a:t>çalışmaması</a:t>
            </a:r>
            <a:r>
              <a:rPr lang="en-US" dirty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sinirlendiriyor</a:t>
            </a:r>
            <a:r>
              <a:rPr lang="en-US" dirty="0"/>
              <a:t>. </a:t>
            </a:r>
            <a:r>
              <a:rPr lang="en-US" dirty="0" err="1"/>
              <a:t>Dersin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diyebilirim</a:t>
            </a:r>
            <a:r>
              <a:rPr lang="en-US" dirty="0"/>
              <a:t>, </a:t>
            </a:r>
            <a:r>
              <a:rPr lang="en-US" dirty="0" err="1"/>
              <a:t>beni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yıprattı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29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Semester’s</a:t>
            </a:r>
            <a:r>
              <a:rPr lang="tr-TR" dirty="0" smtClean="0"/>
              <a:t>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Long Island Railroad</a:t>
            </a:r>
          </a:p>
          <a:p>
            <a:pPr marL="0" indent="0">
              <a:buNone/>
            </a:pPr>
            <a:r>
              <a:rPr lang="en-US" dirty="0" smtClean="0"/>
              <a:t>Scheduling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651" t="12954" r="39623"/>
          <a:stretch/>
        </p:blipFill>
        <p:spPr>
          <a:xfrm>
            <a:off x="3894666" y="0"/>
            <a:ext cx="4961467" cy="700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</a:t>
            </a:r>
            <a:r>
              <a:rPr lang="en-US" dirty="0" smtClean="0"/>
              <a:t>Semester</a:t>
            </a:r>
            <a:r>
              <a:rPr lang="tr-TR" dirty="0" smtClean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courses.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Groups of one or two students are allowed but HIGHLY DISCOURAGED!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</a:t>
            </a:r>
            <a:r>
              <a:rPr lang="en-US" dirty="0" smtClean="0"/>
              <a:t>next</a:t>
            </a:r>
            <a:r>
              <a:rPr lang="tr-TR" dirty="0" smtClean="0"/>
              <a:t>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 smtClean="0"/>
              <a:t>Midterm Exam</a:t>
            </a:r>
            <a:r>
              <a:rPr lang="en-US" dirty="0" smtClean="0"/>
              <a:t>s (15% Each)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6</a:t>
            </a:r>
            <a:r>
              <a:rPr lang="tr-TR" dirty="0" smtClean="0"/>
              <a:t> </a:t>
            </a:r>
            <a:r>
              <a:rPr lang="tr-TR" dirty="0"/>
              <a:t>i</a:t>
            </a:r>
            <a:r>
              <a:rPr lang="tr-TR" dirty="0" smtClean="0"/>
              <a:t>n-class Case</a:t>
            </a:r>
            <a:r>
              <a:rPr lang="en-US" dirty="0" smtClean="0"/>
              <a:t> </a:t>
            </a:r>
            <a:r>
              <a:rPr lang="tr-TR" dirty="0" smtClean="0"/>
              <a:t>Studies (Lowest dropped) (</a:t>
            </a:r>
            <a:r>
              <a:rPr lang="en-US" dirty="0" smtClean="0"/>
              <a:t>3</a:t>
            </a:r>
            <a:r>
              <a:rPr lang="tr-TR" dirty="0" smtClean="0"/>
              <a:t>% each)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0% - 3 in-class Lab Studies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software </a:t>
            </a:r>
            <a:r>
              <a:rPr lang="en-US" b="1" dirty="0">
                <a:solidFill>
                  <a:srgbClr val="FF0000"/>
                </a:solidFill>
              </a:rPr>
              <a:t>Microsoft Excel for Windows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is absolutely required for this course!</a:t>
            </a:r>
          </a:p>
          <a:p>
            <a:pPr lvl="0"/>
            <a:r>
              <a:rPr lang="en-US" dirty="0"/>
              <a:t>There are </a:t>
            </a:r>
            <a:r>
              <a:rPr lang="en-US" b="1" dirty="0"/>
              <a:t>free Excel alternatives</a:t>
            </a:r>
            <a:r>
              <a:rPr lang="en-US" dirty="0"/>
              <a:t> (like OpenOffice, </a:t>
            </a:r>
            <a:r>
              <a:rPr lang="en-US" dirty="0" err="1"/>
              <a:t>LibreOffice</a:t>
            </a:r>
            <a:r>
              <a:rPr lang="en-US" dirty="0"/>
              <a:t>) but I cannot guarantee these free alternatives will have all the functionality needed as per our coverage, especially in VBA.</a:t>
            </a:r>
          </a:p>
          <a:p>
            <a:pPr lvl="0"/>
            <a:r>
              <a:rPr lang="en-US" dirty="0"/>
              <a:t>If you are a Mac user, </a:t>
            </a:r>
            <a:r>
              <a:rPr lang="en-US" b="1" dirty="0"/>
              <a:t>Microsoft Excel for Mac</a:t>
            </a:r>
            <a:r>
              <a:rPr lang="en-US" dirty="0"/>
              <a:t> is generally fine but it does not have User Forms in VBA. So, you will need a Windows computer for at least </a:t>
            </a:r>
            <a:r>
              <a:rPr lang="en-US" dirty="0" err="1"/>
              <a:t>Userforms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If your </a:t>
            </a:r>
            <a:r>
              <a:rPr lang="en-US" b="1" dirty="0"/>
              <a:t>Excel display language is not English</a:t>
            </a:r>
            <a:r>
              <a:rPr lang="en-US" dirty="0"/>
              <a:t>, check Options&gt;Language and install English as the display language. (This is required for the correct function names</a:t>
            </a:r>
            <a:r>
              <a:rPr lang="en-US" dirty="0" smtClean="0"/>
              <a:t>)</a:t>
            </a: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69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This means, </a:t>
            </a:r>
            <a:r>
              <a:rPr lang="en-US" sz="2400" b="1" dirty="0"/>
              <a:t>Mac users </a:t>
            </a:r>
            <a:r>
              <a:rPr lang="en-US" sz="2400" dirty="0"/>
              <a:t>or </a:t>
            </a:r>
            <a:r>
              <a:rPr lang="en-US" sz="2400" b="1" dirty="0"/>
              <a:t>students with no Microsoft Excel </a:t>
            </a:r>
            <a:r>
              <a:rPr lang="en-US" sz="2400" dirty="0"/>
              <a:t>should arrange a </a:t>
            </a:r>
            <a:r>
              <a:rPr lang="en-US" sz="2400" b="1" dirty="0"/>
              <a:t>Windows computer with Microsoft Office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US" sz="2000" dirty="0" smtClean="0"/>
              <a:t>You </a:t>
            </a:r>
            <a:r>
              <a:rPr lang="en-US" sz="2000" dirty="0"/>
              <a:t>are welcome to use the BCC Computer </a:t>
            </a:r>
            <a:r>
              <a:rPr lang="en-US" sz="2000" dirty="0" smtClean="0"/>
              <a:t>Labs.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0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Industrial</a:t>
            </a:r>
            <a:r>
              <a:rPr lang="en-US" sz="2000" b="1" dirty="0" smtClean="0"/>
              <a:t>”</a:t>
            </a:r>
            <a:r>
              <a:rPr lang="tr-TR" sz="2000" b="1" dirty="0" smtClean="0"/>
              <a:t>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Applications</a:t>
            </a:r>
            <a:r>
              <a:rPr lang="en-US" sz="2000" b="1" dirty="0" smtClean="0"/>
              <a:t>”</a:t>
            </a:r>
            <a:r>
              <a:rPr lang="tr-TR" sz="2000" b="1" dirty="0" smtClean="0"/>
              <a:t> of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Operations Research</a:t>
            </a:r>
            <a:r>
              <a:rPr lang="en-US" sz="2000" b="1" dirty="0" smtClean="0"/>
              <a:t>”</a:t>
            </a:r>
            <a:endParaRPr lang="tr-TR" sz="2000" b="1" dirty="0" smtClean="0"/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en-US" sz="2000" b="1" dirty="0" smtClean="0"/>
              <a:t>“</a:t>
            </a:r>
            <a:r>
              <a:rPr lang="tr-TR" sz="2000" b="1" dirty="0" smtClean="0"/>
              <a:t>industry</a:t>
            </a:r>
            <a:r>
              <a:rPr lang="en-US" sz="2000" b="1" dirty="0" smtClean="0"/>
              <a:t>”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</a:t>
            </a:r>
            <a:r>
              <a:rPr lang="tr-TR" sz="2000" dirty="0" smtClean="0"/>
              <a:t>you</a:t>
            </a:r>
            <a:r>
              <a:rPr lang="en-US" sz="2000" dirty="0" smtClean="0"/>
              <a:t> – I will definitely pretend that way!</a:t>
            </a:r>
            <a:endParaRPr lang="tr-TR" sz="2000" dirty="0"/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IF YOU ARE SHOWING ANY SYMPTOMS</a:t>
            </a:r>
          </a:p>
          <a:p>
            <a:pPr marL="0" indent="0" algn="ctr">
              <a:buNone/>
            </a:pPr>
            <a:r>
              <a:rPr lang="en-US" sz="3600" b="1" dirty="0" smtClean="0"/>
              <a:t>WEAR A MASK!</a:t>
            </a:r>
            <a:endParaRPr lang="en-US" sz="36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05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</a:t>
            </a:r>
            <a:r>
              <a:rPr lang="en-US" dirty="0" smtClean="0"/>
              <a:t>IE 303 is the </a:t>
            </a:r>
            <a:r>
              <a:rPr lang="tr-TR" dirty="0" smtClean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  <a:endParaRPr lang="en-US" dirty="0" smtClean="0"/>
          </a:p>
          <a:p>
            <a:pPr marL="342900" lvl="1" indent="0"/>
            <a:r>
              <a:rPr lang="en-US" dirty="0"/>
              <a:t>	</a:t>
            </a:r>
            <a:r>
              <a:rPr lang="en-US" dirty="0" smtClean="0"/>
              <a:t>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CS 115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spreadsheet</a:t>
            </a:r>
            <a:endParaRPr lang="en-US" dirty="0"/>
          </a:p>
        </p:txBody>
      </p:sp>
      <p:pic>
        <p:nvPicPr>
          <p:cNvPr id="1028" name="Picture 4" descr="pasted image 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00" y="725032"/>
            <a:ext cx="3213391" cy="20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ls.unc.edu/courses/2017_fall/inls161_001/site/assets/files/1068/hg142395_alt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0" r="8188"/>
          <a:stretch/>
        </p:blipFill>
        <p:spPr bwMode="auto">
          <a:xfrm>
            <a:off x="63211" y="1464735"/>
            <a:ext cx="5422610" cy="407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69949" y="3141732"/>
            <a:ext cx="34018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/>
              <a:t>Spreadsheet</a:t>
            </a:r>
          </a:p>
          <a:p>
            <a:pPr algn="ctr"/>
            <a:r>
              <a:rPr lang="en-US" sz="2000" dirty="0" smtClean="0"/>
              <a:t>The data is “spread” among </a:t>
            </a:r>
          </a:p>
          <a:p>
            <a:pPr algn="ctr"/>
            <a:r>
              <a:rPr lang="en-US" sz="2000" dirty="0" smtClean="0"/>
              <a:t>the sheet or sheets.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48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first “modern” spreadsheet software: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VisiCalc (1979)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Initially for Apple II</a:t>
            </a:r>
            <a:endParaRPr lang="en-US" dirty="0"/>
          </a:p>
        </p:txBody>
      </p:sp>
      <p:pic>
        <p:nvPicPr>
          <p:cNvPr id="2050" name="Picture 2" descr="https://upload.wikimedia.org/wikipedia/commons/7/7a/Visical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132" y="2324100"/>
            <a:ext cx="4185709" cy="287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91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14540</TotalTime>
  <Words>1698</Words>
  <Application>Microsoft Office PowerPoint</Application>
  <PresentationFormat>On-screen Show (4:3)</PresentationFormat>
  <Paragraphs>246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Spreadsheets</vt:lpstr>
      <vt:lpstr>Spreadsheets</vt:lpstr>
      <vt:lpstr>Spreadsheets</vt:lpstr>
      <vt:lpstr>Spreadsheets</vt:lpstr>
      <vt:lpstr>Spreadsheets</vt:lpstr>
      <vt:lpstr>Spreadsheets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Course Objectives</vt:lpstr>
      <vt:lpstr>Course Objectives</vt:lpstr>
      <vt:lpstr>Case Studies</vt:lpstr>
      <vt:lpstr>Lab Studies</vt:lpstr>
      <vt:lpstr>Project</vt:lpstr>
      <vt:lpstr>PowerPoint Presentation</vt:lpstr>
      <vt:lpstr>PowerPoint Presentation</vt:lpstr>
      <vt:lpstr>Last Semester’s Project</vt:lpstr>
      <vt:lpstr>This Semester’s Project</vt:lpstr>
      <vt:lpstr>Groups</vt:lpstr>
      <vt:lpstr>Industrial Applications of Operations Research</vt:lpstr>
      <vt:lpstr>Software Requirements</vt:lpstr>
      <vt:lpstr>Software Requirements</vt:lpstr>
      <vt:lpstr>Other Requirements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Windows User</cp:lastModifiedBy>
  <cp:revision>161</cp:revision>
  <dcterms:created xsi:type="dcterms:W3CDTF">2016-08-01T10:52:26Z</dcterms:created>
  <dcterms:modified xsi:type="dcterms:W3CDTF">2023-01-31T09:45:41Z</dcterms:modified>
</cp:coreProperties>
</file>