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56" r:id="rId2"/>
    <p:sldId id="278" r:id="rId3"/>
    <p:sldId id="272" r:id="rId4"/>
    <p:sldId id="299" r:id="rId5"/>
    <p:sldId id="258" r:id="rId6"/>
    <p:sldId id="259" r:id="rId7"/>
    <p:sldId id="260" r:id="rId8"/>
    <p:sldId id="300" r:id="rId9"/>
    <p:sldId id="301" r:id="rId10"/>
    <p:sldId id="304" r:id="rId11"/>
    <p:sldId id="302" r:id="rId12"/>
    <p:sldId id="303" r:id="rId13"/>
    <p:sldId id="306" r:id="rId14"/>
    <p:sldId id="307" r:id="rId15"/>
    <p:sldId id="308" r:id="rId16"/>
    <p:sldId id="309" r:id="rId17"/>
    <p:sldId id="310" r:id="rId18"/>
    <p:sldId id="264" r:id="rId19"/>
    <p:sldId id="282" r:id="rId20"/>
    <p:sldId id="287" r:id="rId21"/>
    <p:sldId id="285" r:id="rId22"/>
    <p:sldId id="314" r:id="rId23"/>
    <p:sldId id="311" r:id="rId24"/>
    <p:sldId id="312" r:id="rId25"/>
    <p:sldId id="313" r:id="rId26"/>
    <p:sldId id="283" r:id="rId27"/>
    <p:sldId id="276" r:id="rId28"/>
    <p:sldId id="266" r:id="rId29"/>
    <p:sldId id="269" r:id="rId30"/>
    <p:sldId id="281" r:id="rId31"/>
    <p:sldId id="270" r:id="rId32"/>
    <p:sldId id="316" r:id="rId33"/>
    <p:sldId id="317" r:id="rId34"/>
    <p:sldId id="318" r:id="rId35"/>
    <p:sldId id="315" r:id="rId36"/>
    <p:sldId id="319" r:id="rId37"/>
    <p:sldId id="290" r:id="rId38"/>
    <p:sldId id="289" r:id="rId39"/>
    <p:sldId id="274" r:id="rId40"/>
    <p:sldId id="257" r:id="rId41"/>
    <p:sldId id="296" r:id="rId42"/>
    <p:sldId id="297" r:id="rId43"/>
    <p:sldId id="277" r:id="rId44"/>
    <p:sldId id="265" r:id="rId45"/>
    <p:sldId id="273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4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AD3FF-A102-4B1D-9BC8-1501310F2EC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B7D11-DCEB-4337-BBDB-620B76790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38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28</a:t>
            </a:fld>
            <a:endParaRPr lang="en-US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158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44</a:t>
            </a:fld>
            <a:endParaRPr lang="en-US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962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4" y="4956177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4" y="1014415"/>
            <a:ext cx="8226425" cy="776287"/>
          </a:xfrm>
        </p:spPr>
        <p:txBody>
          <a:bodyPr/>
          <a:lstStyle>
            <a:lvl1pPr algn="ctr">
              <a:defRPr sz="285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20234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719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37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2652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083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1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187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3402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338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21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4176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859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9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1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Asıl metin stillerini düzenlemek için tıklatın</a:t>
            </a:r>
          </a:p>
          <a:p>
            <a:pPr lvl="1"/>
            <a:r>
              <a:rPr lang="en-US" noProof="0"/>
              <a:t>İkinci düzey</a:t>
            </a:r>
          </a:p>
          <a:p>
            <a:pPr lvl="2"/>
            <a:r>
              <a:rPr lang="en-US" noProof="0"/>
              <a:t>Üçüncü düzey</a:t>
            </a:r>
          </a:p>
          <a:p>
            <a:pPr lvl="3"/>
            <a:r>
              <a:rPr lang="en-US" noProof="0"/>
              <a:t>Dördüncü düzey</a:t>
            </a:r>
          </a:p>
          <a:p>
            <a:pPr lvl="4"/>
            <a:r>
              <a:rPr lang="en-US" noProof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6124576"/>
            <a:ext cx="9906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900" noProof="0" dirty="0">
                <a:latin typeface="Arial" charset="0"/>
              </a:rPr>
              <a:t>Slide </a:t>
            </a:r>
            <a:fld id="{4380C059-C1E3-4168-AB6E-87E020317F4D}" type="slidenum">
              <a:rPr lang="en-US" sz="900" noProof="0" smtClean="0">
                <a:latin typeface="Arial" charset="0"/>
              </a:rPr>
              <a:pPr>
                <a:defRPr/>
              </a:pPr>
              <a:t>‹#›</a:t>
            </a:fld>
            <a:endParaRPr lang="en-US" sz="900" noProof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289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rgbClr val="C80000"/>
        </a:buClr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defRPr sz="2100">
          <a:solidFill>
            <a:schemeClr val="tx1"/>
          </a:solidFill>
          <a:latin typeface="+mn-lt"/>
          <a:ea typeface="+mn-ea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rgbClr val="000E78"/>
        </a:buClr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emreu@bilkent.edu.tr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syl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/>
              <a:t>IE 469</a:t>
            </a:r>
            <a:br>
              <a:rPr lang="en-US" dirty="0"/>
            </a:br>
            <a:r>
              <a:rPr lang="en-US" dirty="0"/>
              <a:t>Industrial Applications of Operations Research</a:t>
            </a:r>
          </a:p>
        </p:txBody>
      </p:sp>
    </p:spTree>
    <p:extLst>
      <p:ext uri="{BB962C8B-B14F-4D97-AF65-F5344CB8AC3E}">
        <p14:creationId xmlns:p14="http://schemas.microsoft.com/office/powerpoint/2010/main" val="2456169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Next?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 err="1"/>
              <a:t>SuperCalc</a:t>
            </a:r>
            <a:r>
              <a:rPr lang="en-US" dirty="0"/>
              <a:t> (1980)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For MSDOS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5122" name="Picture 2" descr="Supercalc 5 startup scree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024" y="2287191"/>
            <a:ext cx="4594753" cy="287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16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Next?</a:t>
            </a:r>
          </a:p>
          <a:p>
            <a:pPr marL="0" indent="0" algn="ctr">
              <a:buNone/>
            </a:pPr>
            <a:r>
              <a:rPr lang="en-US" dirty="0"/>
              <a:t>Microsoft </a:t>
            </a:r>
          </a:p>
          <a:p>
            <a:pPr marL="0" indent="0" algn="ctr">
              <a:buNone/>
            </a:pPr>
            <a:r>
              <a:rPr lang="en-US" dirty="0"/>
              <a:t>Multiplan (1982)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Initially for MSDOS</a:t>
            </a:r>
          </a:p>
        </p:txBody>
      </p:sp>
      <p:pic>
        <p:nvPicPr>
          <p:cNvPr id="3074" name="Picture 2" descr="https://upload.wikimedia.org/wikipedia/en/9/92/Multiplan_do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608" y="2361671"/>
            <a:ext cx="5277585" cy="247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47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Next?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/>
              <a:t>Lotus 1-2-3 (1983)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Initial version for MSDOS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4098" name="Picture 2" descr="https://upload.wikimedia.org/wikipedia/en/e/ec/Lotus-123-3.0-do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088" y="2373841"/>
            <a:ext cx="3476625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8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Next?</a:t>
            </a:r>
          </a:p>
          <a:p>
            <a:pPr marL="0" indent="0" algn="ctr">
              <a:buNone/>
            </a:pPr>
            <a:r>
              <a:rPr lang="en-US" dirty="0"/>
              <a:t>Microsoft </a:t>
            </a:r>
          </a:p>
          <a:p>
            <a:pPr marL="0" indent="0" algn="ctr">
              <a:buNone/>
            </a:pPr>
            <a:r>
              <a:rPr lang="en-US" dirty="0"/>
              <a:t>Excel (1985)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Initial version for Macintosh – (MSDOS in 1987)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6146" name="Picture 2" descr="WinWorld: Microsoft Excel 1.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1" y="2236519"/>
            <a:ext cx="4470400" cy="298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76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9" y="1121863"/>
            <a:ext cx="8700314" cy="4757984"/>
          </a:xfrm>
          <a:prstGeom prst="rect">
            <a:avLst/>
          </a:prstGeom>
        </p:spPr>
      </p:pic>
      <p:pic>
        <p:nvPicPr>
          <p:cNvPr id="7172" name="Picture 4" descr="Bill Gates'ten uyarı: 30 milyon insanın hayatına mal olabilir -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436" y="2048876"/>
            <a:ext cx="4525019" cy="302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31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33315" b="28223"/>
          <a:stretch/>
        </p:blipFill>
        <p:spPr>
          <a:xfrm>
            <a:off x="168144" y="789452"/>
            <a:ext cx="8555726" cy="5053533"/>
          </a:xfrm>
          <a:prstGeom prst="rect">
            <a:avLst/>
          </a:prstGeom>
        </p:spPr>
      </p:pic>
      <p:pic>
        <p:nvPicPr>
          <p:cNvPr id="5" name="Picture 2" descr="Bill Gates'ten uyarı: 30 milyon insanın hayatına mal olabilir -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008" y="1010838"/>
            <a:ext cx="4346575" cy="279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A Bill Gates coronavirus thing to worry about | Will Bunch Newslett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007" y="3897777"/>
            <a:ext cx="4346575" cy="2916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909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5762" indent="-342900">
              <a:buFont typeface="Arial" panose="020B0604020202020204" pitchFamily="34" charset="0"/>
              <a:buChar char="•"/>
            </a:pPr>
            <a:r>
              <a:rPr lang="en-US" dirty="0"/>
              <a:t>MS Excel is actually for tables like: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Annual budget items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Distance matrices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Production plans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Inventory levels</a:t>
            </a:r>
          </a:p>
          <a:p>
            <a:pPr marL="342900" lvl="1" indent="0"/>
            <a:r>
              <a:rPr lang="en-US" dirty="0"/>
              <a:t>i.e. Tables that include big datasets, calculations, algorithms…etc.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310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6712"/>
            <a:ext cx="8331200" cy="504056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US" sz="2400" dirty="0"/>
              <a:t>A modern spreadsheet is an </a:t>
            </a:r>
            <a:r>
              <a:rPr lang="en-US" sz="2400" dirty="0">
                <a:solidFill>
                  <a:srgbClr val="C80000"/>
                </a:solidFill>
              </a:rPr>
              <a:t>interactive</a:t>
            </a:r>
            <a:r>
              <a:rPr lang="en-US" sz="2400" dirty="0"/>
              <a:t> computer application program for organization, analysis and storage of data in </a:t>
            </a:r>
            <a:r>
              <a:rPr lang="en-US" sz="2400" dirty="0">
                <a:solidFill>
                  <a:srgbClr val="C80000"/>
                </a:solidFill>
              </a:rPr>
              <a:t>tabular</a:t>
            </a:r>
            <a:r>
              <a:rPr lang="en-US" sz="2400" dirty="0"/>
              <a:t> form. </a:t>
            </a:r>
          </a:p>
          <a:p>
            <a:pPr algn="just">
              <a:lnSpc>
                <a:spcPct val="110000"/>
              </a:lnSpc>
            </a:pPr>
            <a:r>
              <a:rPr lang="en-US" sz="2400" dirty="0"/>
              <a:t>Spreadsheets are developed as </a:t>
            </a:r>
            <a:r>
              <a:rPr lang="en-US" sz="2400" dirty="0">
                <a:solidFill>
                  <a:srgbClr val="C80000"/>
                </a:solidFill>
              </a:rPr>
              <a:t>computerized simulations of paper </a:t>
            </a:r>
            <a:r>
              <a:rPr lang="en-US" sz="2400" dirty="0">
                <a:solidFill>
                  <a:srgbClr val="FF0000"/>
                </a:solidFill>
              </a:rPr>
              <a:t>accounting </a:t>
            </a:r>
            <a:r>
              <a:rPr lang="en-US" sz="2400" dirty="0">
                <a:solidFill>
                  <a:srgbClr val="C80000"/>
                </a:solidFill>
              </a:rPr>
              <a:t>worksheets</a:t>
            </a:r>
            <a:r>
              <a:rPr lang="en-US" sz="2400" dirty="0"/>
              <a:t>. </a:t>
            </a:r>
          </a:p>
          <a:p>
            <a:pPr algn="just">
              <a:lnSpc>
                <a:spcPct val="110000"/>
              </a:lnSpc>
            </a:pPr>
            <a:r>
              <a:rPr lang="en-US" sz="2400" dirty="0"/>
              <a:t>The program operates on data represented as </a:t>
            </a:r>
            <a:r>
              <a:rPr lang="en-US" sz="2400" dirty="0">
                <a:solidFill>
                  <a:srgbClr val="C80000"/>
                </a:solidFill>
              </a:rPr>
              <a:t>cells of an array</a:t>
            </a:r>
            <a:r>
              <a:rPr lang="en-US" sz="2400" dirty="0"/>
              <a:t>, organized in rows and columns.</a:t>
            </a:r>
          </a:p>
          <a:p>
            <a:pPr algn="just">
              <a:lnSpc>
                <a:spcPct val="110000"/>
              </a:lnSpc>
            </a:pPr>
            <a:r>
              <a:rPr lang="en-US" sz="2400" dirty="0"/>
              <a:t>Besides performing basic arithmetic and mathematical functions, modern spreadsheets provide </a:t>
            </a:r>
            <a:r>
              <a:rPr lang="en-US" sz="2400" dirty="0">
                <a:solidFill>
                  <a:srgbClr val="C80000"/>
                </a:solidFill>
              </a:rPr>
              <a:t>built-in functions </a:t>
            </a:r>
            <a:r>
              <a:rPr lang="en-US" sz="2400" dirty="0"/>
              <a:t>for common financial and statistical operations. </a:t>
            </a:r>
          </a:p>
        </p:txBody>
      </p:sp>
    </p:spTree>
    <p:extLst>
      <p:ext uri="{BB962C8B-B14F-4D97-AF65-F5344CB8AC3E}">
        <p14:creationId xmlns:p14="http://schemas.microsoft.com/office/powerpoint/2010/main" val="2304891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MS Excel lets you do many different applications: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b="1" dirty="0"/>
              <a:t>Production Planning </a:t>
            </a:r>
            <a:r>
              <a:rPr lang="en-US" dirty="0"/>
              <a:t>– Use excel functions to make EOQ calculations to make production planning.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b="1" dirty="0"/>
              <a:t>Capacity Planning </a:t>
            </a:r>
            <a:r>
              <a:rPr lang="en-US" dirty="0"/>
              <a:t>– You can use Excel Solver to solve a mathematical model to make a decision on increasing the production capacity.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b="1" dirty="0"/>
              <a:t>Transportation</a:t>
            </a:r>
            <a:r>
              <a:rPr lang="en-US" dirty="0"/>
              <a:t> – You can code network flow algorithms (like </a:t>
            </a:r>
            <a:r>
              <a:rPr lang="en-US" dirty="0" err="1"/>
              <a:t>Dijkstra</a:t>
            </a:r>
            <a:r>
              <a:rPr lang="en-US" dirty="0"/>
              <a:t>, Floyd </a:t>
            </a:r>
            <a:r>
              <a:rPr lang="en-US" dirty="0" err="1"/>
              <a:t>Warshall</a:t>
            </a:r>
            <a:r>
              <a:rPr lang="en-US" dirty="0"/>
              <a:t>) and make</a:t>
            </a:r>
            <a:r>
              <a:rPr lang="tr-TR" dirty="0"/>
              <a:t> routing decisions</a:t>
            </a:r>
            <a:r>
              <a:rPr lang="en-US" dirty="0"/>
              <a:t>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b="1" dirty="0"/>
              <a:t>Queuing Systems </a:t>
            </a:r>
            <a:r>
              <a:rPr lang="en-US" dirty="0"/>
              <a:t>– You can write codes to simulate a queuing system (like a bank, airport) and make a decision on number of tellers to hire.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92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What else?</a:t>
            </a:r>
            <a:endParaRPr lang="en-US" dirty="0"/>
          </a:p>
        </p:txBody>
      </p:sp>
      <p:pic>
        <p:nvPicPr>
          <p:cNvPr id="1028" name="Picture 4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51" y="914400"/>
            <a:ext cx="6400800" cy="480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030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Teaching Staff</a:t>
            </a:r>
            <a:endParaRPr lang="en-US" dirty="0"/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268707"/>
              </p:ext>
            </p:extLst>
          </p:nvPr>
        </p:nvGraphicFramePr>
        <p:xfrm>
          <a:off x="872067" y="914400"/>
          <a:ext cx="7298267" cy="4430712"/>
        </p:xfrm>
        <a:graphic>
          <a:graphicData uri="http://schemas.openxmlformats.org/drawingml/2006/table">
            <a:tbl>
              <a:tblPr/>
              <a:tblGrid>
                <a:gridCol w="1591110">
                  <a:extLst>
                    <a:ext uri="{9D8B030D-6E8A-4147-A177-3AD203B41FA5}">
                      <a16:colId xmlns:a16="http://schemas.microsoft.com/office/drawing/2014/main" val="3679066445"/>
                    </a:ext>
                  </a:extLst>
                </a:gridCol>
                <a:gridCol w="5707157">
                  <a:extLst>
                    <a:ext uri="{9D8B030D-6E8A-4147-A177-3AD203B41FA5}">
                      <a16:colId xmlns:a16="http://schemas.microsoft.com/office/drawing/2014/main" val="278445094"/>
                    </a:ext>
                  </a:extLst>
                </a:gridCol>
              </a:tblGrid>
              <a:tr h="21709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Instructor</a:t>
                      </a:r>
                      <a:endParaRPr kumimoji="0" lang="tr-T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kumimoji="0" lang="tr-T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Dr. Emre Uzun</a:t>
                      </a:r>
                      <a:r>
                        <a:rPr kumimoji="0" lang="tr-T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E-mail: </a:t>
                      </a:r>
                      <a:r>
                        <a:rPr kumimoji="0" lang="en-US" altLang="en-US" sz="11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emreu@bilkent.edu.tr</a:t>
                      </a:r>
                      <a:endParaRPr kumimoji="0" lang="tr-T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Offıce: EA 328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Tel: x3484</a:t>
                      </a:r>
                      <a:endParaRPr kumimoji="0" lang="tr-T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</a:t>
                      </a:r>
                      <a:r>
                        <a:rPr kumimoji="0" lang="tr-T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</a:t>
                      </a:r>
                      <a:r>
                        <a:rPr kumimoji="0" lang="en-US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ice Hours: By appointment via email</a:t>
                      </a:r>
                      <a:endParaRPr kumimoji="0" lang="tr-T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539757"/>
                  </a:ext>
                </a:extLst>
              </a:tr>
              <a:tr h="22598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Teaching Assistant</a:t>
                      </a:r>
                      <a:endParaRPr kumimoji="0" lang="tr-T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Çağlar Ulutaş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074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031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tetr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674039"/>
            <a:ext cx="60960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605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flight_simulator_1_ht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732" y="727117"/>
            <a:ext cx="6667500" cy="511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3491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788"/>
          <a:stretch/>
        </p:blipFill>
        <p:spPr>
          <a:xfrm>
            <a:off x="0" y="967740"/>
            <a:ext cx="9213343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9696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909"/>
          <a:stretch/>
        </p:blipFill>
        <p:spPr>
          <a:xfrm>
            <a:off x="-37861" y="975360"/>
            <a:ext cx="9181861" cy="489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7219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3176"/>
          <a:stretch/>
        </p:blipFill>
        <p:spPr>
          <a:xfrm>
            <a:off x="0" y="914400"/>
            <a:ext cx="9117644" cy="484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590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803"/>
          <a:stretch/>
        </p:blipFill>
        <p:spPr>
          <a:xfrm>
            <a:off x="1" y="622935"/>
            <a:ext cx="9175462" cy="489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2212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What else?</a:t>
            </a:r>
            <a:endParaRPr lang="en-US" dirty="0"/>
          </a:p>
        </p:txBody>
      </p:sp>
      <p:pic>
        <p:nvPicPr>
          <p:cNvPr id="2050" name="Picture 2" descr="Grumpy Cat in Excel pixel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48" y="1000898"/>
            <a:ext cx="6474278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4010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Course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You will learn how to </a:t>
            </a:r>
            <a:r>
              <a:rPr lang="en-US" dirty="0"/>
              <a:t>write</a:t>
            </a:r>
            <a:r>
              <a:rPr lang="tr-TR" dirty="0"/>
              <a:t> complex formulas using MS Excel.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Not limited to simple sums, averages...etc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Decision making, data analyzing (if, vlookup, pivot tables)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You will learn how to use MS Excel Solver (and OpenSolver) to handle </a:t>
            </a:r>
            <a:r>
              <a:rPr lang="tr-TR" b="1" dirty="0"/>
              <a:t>linear</a:t>
            </a:r>
            <a:r>
              <a:rPr lang="tr-TR" dirty="0"/>
              <a:t> and </a:t>
            </a:r>
            <a:r>
              <a:rPr lang="tr-TR" b="1" dirty="0"/>
              <a:t>integer programming </a:t>
            </a:r>
            <a:r>
              <a:rPr lang="tr-TR" dirty="0"/>
              <a:t>problems. (There may even be non-linear programming models)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You will learn how to handle </a:t>
            </a:r>
            <a:r>
              <a:rPr lang="tr-TR" b="1" dirty="0"/>
              <a:t>stochastic</a:t>
            </a:r>
            <a:r>
              <a:rPr lang="tr-TR" dirty="0"/>
              <a:t> and </a:t>
            </a:r>
            <a:r>
              <a:rPr lang="tr-TR" b="1" dirty="0"/>
              <a:t>statistical</a:t>
            </a:r>
            <a:r>
              <a:rPr lang="tr-TR" dirty="0"/>
              <a:t> models and do </a:t>
            </a:r>
            <a:r>
              <a:rPr lang="tr-TR" b="1" dirty="0"/>
              <a:t>simulation</a:t>
            </a:r>
            <a:r>
              <a:rPr lang="tr-TR" dirty="0"/>
              <a:t> in Excel.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You will learn how to code in VBA. (Not the algorithm logic!)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You will write codes that will enable you to solve problems utilizing </a:t>
            </a:r>
            <a:r>
              <a:rPr lang="tr-TR" b="1" dirty="0"/>
              <a:t>heuristic algorithms</a:t>
            </a:r>
            <a:r>
              <a:rPr lang="tr-TR" dirty="0"/>
              <a:t>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You will develop some small applications using VBA.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9382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Course Objectives</a:t>
            </a:r>
            <a:endParaRPr lang="en-US" dirty="0"/>
          </a:p>
        </p:txBody>
      </p:sp>
      <p:sp>
        <p:nvSpPr>
          <p:cNvPr id="15362" name="Content Placeholder 11"/>
          <p:cNvSpPr>
            <a:spLocks noGrp="1"/>
          </p:cNvSpPr>
          <p:nvPr>
            <p:ph idx="1"/>
          </p:nvPr>
        </p:nvSpPr>
        <p:spPr>
          <a:xfrm>
            <a:off x="304800" y="838200"/>
            <a:ext cx="8458200" cy="5105400"/>
          </a:xfrm>
          <a:noFill/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tr-TR" sz="2200" dirty="0"/>
              <a:t>This is a hands-on interactive course!</a:t>
            </a:r>
          </a:p>
          <a:p>
            <a:pPr>
              <a:lnSpc>
                <a:spcPct val="130000"/>
              </a:lnSpc>
            </a:pPr>
            <a:r>
              <a:rPr lang="tr-TR" sz="2200" dirty="0"/>
              <a:t>In some classes, there will be demos which you should follow on your computers.</a:t>
            </a:r>
          </a:p>
          <a:p>
            <a:pPr>
              <a:lnSpc>
                <a:spcPct val="130000"/>
              </a:lnSpc>
            </a:pPr>
            <a:r>
              <a:rPr lang="tr-TR" sz="2200" dirty="0"/>
              <a:t>In some classes, you will be assigned some case or lab studies.</a:t>
            </a:r>
          </a:p>
          <a:p>
            <a:pPr>
              <a:lnSpc>
                <a:spcPct val="130000"/>
              </a:lnSpc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2259803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Case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You will be assinged some case studies as much real as I can possibly get for this course!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There will be real datasets.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There will be almost real situations.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You should prepare a presentable product for each case.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Presentable: Neat, clean, easy-to-follow and result oriented.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Just like you present to your manager.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The case studies will be on </a:t>
            </a:r>
            <a:r>
              <a:rPr lang="en-US" dirty="0"/>
              <a:t>Fridays</a:t>
            </a:r>
            <a:r>
              <a:rPr lang="tr-TR" dirty="0"/>
              <a:t> at regular class hours.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Will be done with groups of 3 students.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You will have approximately </a:t>
            </a:r>
            <a:r>
              <a:rPr lang="tr-TR" b="1" dirty="0"/>
              <a:t>ONE</a:t>
            </a:r>
            <a:r>
              <a:rPr lang="tr-TR" dirty="0"/>
              <a:t> day to submit your work.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If submitted before the lecture ends </a:t>
            </a:r>
            <a:r>
              <a:rPr lang="tr-TR" dirty="0">
                <a:sym typeface="Wingdings" panose="05000000000000000000" pitchFamily="2" charset="2"/>
              </a:rPr>
              <a:t> Graded on full credits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If submitted until 1</a:t>
            </a:r>
            <a:r>
              <a:rPr lang="en-US" dirty="0"/>
              <a:t>7</a:t>
            </a:r>
            <a:r>
              <a:rPr lang="tr-TR" dirty="0"/>
              <a:t>:30 the next day </a:t>
            </a:r>
            <a:r>
              <a:rPr lang="tr-TR" dirty="0">
                <a:sym typeface="Wingdings" panose="05000000000000000000" pitchFamily="2" charset="2"/>
              </a:rPr>
              <a:t> Graded on 70% of the total credits.</a:t>
            </a:r>
            <a:endParaRPr lang="tr-TR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663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9900" b="1" dirty="0"/>
              <a:t>WHY?</a:t>
            </a:r>
            <a:endParaRPr lang="tr-TR" sz="199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1500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Lab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Lab Studies will help you learn the syntax of VBA.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These will be similar to CS113-114</a:t>
            </a:r>
            <a:r>
              <a:rPr lang="en-US" dirty="0"/>
              <a:t>-115</a:t>
            </a:r>
            <a:r>
              <a:rPr lang="tr-TR" dirty="0"/>
              <a:t> labs.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You will follow instructions to first learn some syntax/functions and then will be asked to solve a related problem.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endParaRPr lang="tr-TR" dirty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en-US" dirty="0"/>
              <a:t>Lab studies will NOT be graded.</a:t>
            </a:r>
            <a:endParaRPr lang="tr-TR" dirty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/>
          </a:p>
          <a:p>
            <a:pPr marL="42862" indent="0">
              <a:buNone/>
            </a:pPr>
            <a:endParaRPr lang="tr-TR" dirty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9608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This is going to be a </a:t>
            </a:r>
            <a:r>
              <a:rPr lang="tr-TR" b="1" u="sng" dirty="0"/>
              <a:t>very challenging project!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Again a real-like project with real dataset.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You will be ABSOLUTELY free to choose the method to solve the problems.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Groups will compete as they will present their findings at the end of the semester.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You will have at least a month to submit it. Start as early as you could.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You should again prepare a presentable product.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Failing to submit the project will result in an </a:t>
            </a:r>
            <a:r>
              <a:rPr lang="tr-TR" b="1" dirty="0"/>
              <a:t>FZ</a:t>
            </a:r>
            <a:r>
              <a:rPr lang="tr-TR" dirty="0"/>
              <a:t> grade!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8770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 İlk </a:t>
            </a:r>
            <a:r>
              <a:rPr lang="en-US" dirty="0" err="1"/>
              <a:t>midterme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basic excel </a:t>
            </a:r>
            <a:r>
              <a:rPr lang="en-US" dirty="0" err="1"/>
              <a:t>bilgisi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anda</a:t>
            </a:r>
            <a:r>
              <a:rPr lang="en-US" b="1" dirty="0"/>
              <a:t> </a:t>
            </a:r>
            <a:r>
              <a:rPr lang="en-US" b="1" dirty="0" err="1"/>
              <a:t>şok</a:t>
            </a:r>
            <a:r>
              <a:rPr lang="en-US" b="1" dirty="0"/>
              <a:t> </a:t>
            </a:r>
            <a:r>
              <a:rPr lang="en-US" b="1" dirty="0" err="1"/>
              <a:t>edici</a:t>
            </a:r>
            <a:r>
              <a:rPr lang="en-US" b="1" dirty="0"/>
              <a:t> </a:t>
            </a:r>
            <a:r>
              <a:rPr lang="en-US" b="1" dirty="0" err="1"/>
              <a:t>şeyler</a:t>
            </a:r>
            <a:r>
              <a:rPr lang="en-US" b="1" dirty="0"/>
              <a:t> </a:t>
            </a:r>
            <a:r>
              <a:rPr lang="en-US" b="1" dirty="0" err="1"/>
              <a:t>oluyor</a:t>
            </a:r>
            <a:r>
              <a:rPr lang="en-US" dirty="0"/>
              <a:t>. O </a:t>
            </a:r>
            <a:r>
              <a:rPr lang="en-US" dirty="0" err="1"/>
              <a:t>noktadan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sıkı</a:t>
            </a:r>
            <a:r>
              <a:rPr lang="en-US" dirty="0"/>
              <a:t> </a:t>
            </a:r>
            <a:r>
              <a:rPr lang="en-US" dirty="0" err="1"/>
              <a:t>tutmak</a:t>
            </a:r>
            <a:r>
              <a:rPr lang="en-US" dirty="0"/>
              <a:t> </a:t>
            </a:r>
            <a:r>
              <a:rPr lang="en-US" dirty="0" err="1"/>
              <a:t>lazım</a:t>
            </a:r>
            <a:r>
              <a:rPr lang="en-US" dirty="0"/>
              <a:t>. </a:t>
            </a:r>
            <a:r>
              <a:rPr lang="en-US" dirty="0" err="1"/>
              <a:t>Direkt</a:t>
            </a:r>
            <a:r>
              <a:rPr lang="en-US" dirty="0"/>
              <a:t> excel </a:t>
            </a:r>
            <a:r>
              <a:rPr lang="en-US" dirty="0" err="1"/>
              <a:t>dersi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 </a:t>
            </a:r>
            <a:r>
              <a:rPr lang="en-US" dirty="0" err="1"/>
              <a:t>kesinlikle</a:t>
            </a:r>
            <a:r>
              <a:rPr lang="en-US" dirty="0"/>
              <a:t>. IE324de </a:t>
            </a:r>
            <a:r>
              <a:rPr lang="en-US" dirty="0" err="1"/>
              <a:t>öğrendiklerimizi</a:t>
            </a:r>
            <a:r>
              <a:rPr lang="en-US" dirty="0"/>
              <a:t> </a:t>
            </a:r>
            <a:r>
              <a:rPr lang="en-US" dirty="0" err="1"/>
              <a:t>labda</a:t>
            </a:r>
            <a:r>
              <a:rPr lang="en-US" dirty="0"/>
              <a:t>, IE482/IE479da </a:t>
            </a:r>
            <a:r>
              <a:rPr lang="en-US" dirty="0" err="1"/>
              <a:t>öğrendiklerimizi</a:t>
            </a:r>
            <a:r>
              <a:rPr lang="en-US" dirty="0"/>
              <a:t> </a:t>
            </a:r>
            <a:r>
              <a:rPr lang="en-US" dirty="0" err="1"/>
              <a:t>kullandık</a:t>
            </a:r>
            <a:r>
              <a:rPr lang="en-US" dirty="0"/>
              <a:t> </a:t>
            </a:r>
            <a:r>
              <a:rPr lang="en-US" dirty="0" err="1"/>
              <a:t>biraz</a:t>
            </a:r>
            <a:r>
              <a:rPr lang="en-US" dirty="0"/>
              <a:t> </a:t>
            </a:r>
            <a:r>
              <a:rPr lang="en-US" dirty="0" err="1"/>
              <a:t>projede</a:t>
            </a:r>
            <a:r>
              <a:rPr lang="en-US" dirty="0"/>
              <a:t>, </a:t>
            </a:r>
            <a:r>
              <a:rPr lang="en-US" dirty="0" err="1"/>
              <a:t>belki</a:t>
            </a:r>
            <a:r>
              <a:rPr lang="en-US" dirty="0"/>
              <a:t> </a:t>
            </a:r>
            <a:r>
              <a:rPr lang="en-US" dirty="0" err="1"/>
              <a:t>gelecek</a:t>
            </a:r>
            <a:r>
              <a:rPr lang="en-US" dirty="0"/>
              <a:t> </a:t>
            </a:r>
            <a:r>
              <a:rPr lang="en-US" dirty="0" err="1"/>
              <a:t>dönemlerde</a:t>
            </a:r>
            <a:r>
              <a:rPr lang="en-US" dirty="0"/>
              <a:t> de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dersler</a:t>
            </a:r>
            <a:r>
              <a:rPr lang="en-US" dirty="0"/>
              <a:t>. </a:t>
            </a:r>
            <a:r>
              <a:rPr lang="en-US" b="1" dirty="0" err="1"/>
              <a:t>Projesi</a:t>
            </a:r>
            <a:r>
              <a:rPr lang="en-US" b="1" dirty="0"/>
              <a:t> </a:t>
            </a:r>
            <a:r>
              <a:rPr lang="en-US" b="1" dirty="0" err="1"/>
              <a:t>için</a:t>
            </a:r>
            <a:r>
              <a:rPr lang="en-US" b="1" dirty="0"/>
              <a:t> </a:t>
            </a:r>
            <a:r>
              <a:rPr lang="en-US" b="1" dirty="0" err="1"/>
              <a:t>çok</a:t>
            </a:r>
            <a:r>
              <a:rPr lang="en-US" b="1" dirty="0"/>
              <a:t> zaman </a:t>
            </a:r>
            <a:r>
              <a:rPr lang="en-US" b="1" dirty="0" err="1"/>
              <a:t>harcamanız</a:t>
            </a:r>
            <a:r>
              <a:rPr lang="en-US" b="1" dirty="0"/>
              <a:t> </a:t>
            </a:r>
            <a:r>
              <a:rPr lang="en-US" b="1" dirty="0" err="1"/>
              <a:t>gerekli</a:t>
            </a:r>
            <a:r>
              <a:rPr lang="en-US" b="1" dirty="0"/>
              <a:t>.</a:t>
            </a:r>
          </a:p>
          <a:p>
            <a:endParaRPr lang="en-US" b="1" dirty="0"/>
          </a:p>
          <a:p>
            <a:r>
              <a:rPr lang="en-US" dirty="0"/>
              <a:t>Bu </a:t>
            </a:r>
            <a:r>
              <a:rPr lang="en-US" dirty="0" err="1"/>
              <a:t>dersin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zor</a:t>
            </a:r>
            <a:r>
              <a:rPr lang="en-US" dirty="0"/>
              <a:t> </a:t>
            </a:r>
            <a:r>
              <a:rPr lang="en-US" dirty="0" err="1"/>
              <a:t>aşaması</a:t>
            </a:r>
            <a:r>
              <a:rPr lang="en-US" dirty="0"/>
              <a:t> </a:t>
            </a:r>
            <a:r>
              <a:rPr lang="en-US" dirty="0" err="1"/>
              <a:t>projesi</a:t>
            </a:r>
            <a:r>
              <a:rPr lang="en-US" dirty="0"/>
              <a:t>. </a:t>
            </a:r>
            <a:r>
              <a:rPr lang="en-US" dirty="0" err="1"/>
              <a:t>Grubun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olmasına</a:t>
            </a:r>
            <a:r>
              <a:rPr lang="en-US" dirty="0"/>
              <a:t> </a:t>
            </a:r>
            <a:r>
              <a:rPr lang="en-US" dirty="0" err="1"/>
              <a:t>özen</a:t>
            </a:r>
            <a:r>
              <a:rPr lang="en-US" dirty="0"/>
              <a:t> </a:t>
            </a:r>
            <a:r>
              <a:rPr lang="en-US" dirty="0" err="1"/>
              <a:t>gösterip</a:t>
            </a:r>
            <a:r>
              <a:rPr lang="en-US" dirty="0"/>
              <a:t> 10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gerçekten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uğraştıktan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yapılamayacak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şey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, </a:t>
            </a:r>
            <a:r>
              <a:rPr lang="en-US" b="1" dirty="0"/>
              <a:t>son </a:t>
            </a:r>
            <a:r>
              <a:rPr lang="en-US" b="1" dirty="0" err="1"/>
              <a:t>beş</a:t>
            </a:r>
            <a:r>
              <a:rPr lang="en-US" b="1" dirty="0"/>
              <a:t> </a:t>
            </a:r>
            <a:r>
              <a:rPr lang="en-US" b="1" dirty="0" err="1"/>
              <a:t>güne</a:t>
            </a:r>
            <a:r>
              <a:rPr lang="en-US" b="1" dirty="0"/>
              <a:t> </a:t>
            </a:r>
            <a:r>
              <a:rPr lang="en-US" b="1" dirty="0" err="1"/>
              <a:t>bırakmayın</a:t>
            </a:r>
            <a:r>
              <a:rPr lang="en-US" b="1" dirty="0"/>
              <a:t> </a:t>
            </a:r>
            <a:r>
              <a:rPr lang="en-US" dirty="0"/>
              <a:t>:)</a:t>
            </a:r>
          </a:p>
          <a:p>
            <a:endParaRPr lang="en-US" dirty="0"/>
          </a:p>
          <a:p>
            <a:r>
              <a:rPr lang="da-DK" dirty="0"/>
              <a:t>Bu sene çok da zorlamadı projede sağ olsun keyifliydi.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5064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</a:t>
            </a:r>
            <a:r>
              <a:rPr lang="en-US" dirty="0" err="1"/>
              <a:t>Derste</a:t>
            </a:r>
            <a:r>
              <a:rPr lang="en-US" dirty="0"/>
              <a:t> </a:t>
            </a:r>
            <a:r>
              <a:rPr lang="en-US" dirty="0" err="1"/>
              <a:t>anlatılan</a:t>
            </a:r>
            <a:r>
              <a:rPr lang="en-US" dirty="0"/>
              <a:t> 1, case ve </a:t>
            </a:r>
            <a:r>
              <a:rPr lang="en-US" dirty="0" err="1"/>
              <a:t>projede</a:t>
            </a:r>
            <a:r>
              <a:rPr lang="en-US" dirty="0"/>
              <a:t> </a:t>
            </a:r>
            <a:r>
              <a:rPr lang="en-US" dirty="0" err="1"/>
              <a:t>istenilen</a:t>
            </a:r>
            <a:r>
              <a:rPr lang="en-US" dirty="0"/>
              <a:t> 10. ALMAYIN. </a:t>
            </a:r>
            <a:r>
              <a:rPr lang="en-US" dirty="0" err="1"/>
              <a:t>Vallahi</a:t>
            </a:r>
            <a:r>
              <a:rPr lang="en-US" dirty="0"/>
              <a:t> </a:t>
            </a:r>
            <a:r>
              <a:rPr lang="en-US" dirty="0" err="1"/>
              <a:t>almayın</a:t>
            </a:r>
            <a:r>
              <a:rPr lang="en-US" dirty="0"/>
              <a:t>. </a:t>
            </a:r>
            <a:r>
              <a:rPr lang="en-US" b="1" dirty="0" err="1"/>
              <a:t>Eski</a:t>
            </a:r>
            <a:r>
              <a:rPr lang="en-US" b="1" dirty="0"/>
              <a:t> </a:t>
            </a:r>
            <a:r>
              <a:rPr lang="en-US" b="1" dirty="0" err="1"/>
              <a:t>evaluationları</a:t>
            </a:r>
            <a:r>
              <a:rPr lang="en-US" b="1" dirty="0"/>
              <a:t> </a:t>
            </a:r>
            <a:r>
              <a:rPr lang="en-US" b="1" dirty="0" err="1"/>
              <a:t>okuyunca</a:t>
            </a:r>
            <a:r>
              <a:rPr lang="en-US" b="1" dirty="0"/>
              <a:t> "Bu </a:t>
            </a:r>
            <a:r>
              <a:rPr lang="en-US" b="1" dirty="0" err="1"/>
              <a:t>kadar</a:t>
            </a:r>
            <a:r>
              <a:rPr lang="en-US" b="1" dirty="0"/>
              <a:t> da </a:t>
            </a:r>
            <a:r>
              <a:rPr lang="en-US" b="1" dirty="0" err="1"/>
              <a:t>olmaz</a:t>
            </a:r>
            <a:r>
              <a:rPr lang="en-US" b="1" dirty="0"/>
              <a:t> </a:t>
            </a:r>
            <a:r>
              <a:rPr lang="en-US" b="1" dirty="0" err="1"/>
              <a:t>ya</a:t>
            </a:r>
            <a:r>
              <a:rPr lang="en-US" b="1" dirty="0"/>
              <a:t>." </a:t>
            </a:r>
            <a:r>
              <a:rPr lang="en-US" b="1" dirty="0" err="1"/>
              <a:t>diyorduk</a:t>
            </a:r>
            <a:r>
              <a:rPr lang="en-US" b="1" dirty="0"/>
              <a:t> </a:t>
            </a:r>
            <a:r>
              <a:rPr lang="en-US" b="1" dirty="0" err="1"/>
              <a:t>dönem</a:t>
            </a:r>
            <a:r>
              <a:rPr lang="en-US" b="1" dirty="0"/>
              <a:t> </a:t>
            </a:r>
            <a:r>
              <a:rPr lang="en-US" b="1" dirty="0" err="1"/>
              <a:t>başı</a:t>
            </a:r>
            <a:r>
              <a:rPr lang="en-US" b="1" dirty="0"/>
              <a:t>. </a:t>
            </a:r>
            <a:r>
              <a:rPr lang="en-US" b="1" dirty="0" err="1"/>
              <a:t>Az</a:t>
            </a:r>
            <a:r>
              <a:rPr lang="en-US" b="1" dirty="0"/>
              <a:t> bile </a:t>
            </a:r>
            <a:r>
              <a:rPr lang="en-US" b="1" dirty="0" err="1"/>
              <a:t>demişler</a:t>
            </a:r>
            <a:r>
              <a:rPr lang="en-US" b="1" dirty="0"/>
              <a:t>. </a:t>
            </a:r>
            <a:r>
              <a:rPr lang="en-US" dirty="0" err="1"/>
              <a:t>Çözülmüyor</a:t>
            </a:r>
            <a:r>
              <a:rPr lang="en-US" dirty="0"/>
              <a:t> </a:t>
            </a:r>
            <a:r>
              <a:rPr lang="en-US" dirty="0" err="1"/>
              <a:t>arkadaşlar</a:t>
            </a:r>
            <a:r>
              <a:rPr lang="en-US" dirty="0"/>
              <a:t> </a:t>
            </a:r>
            <a:r>
              <a:rPr lang="en-US" dirty="0" err="1"/>
              <a:t>anamız</a:t>
            </a:r>
            <a:r>
              <a:rPr lang="en-US" dirty="0"/>
              <a:t> </a:t>
            </a:r>
            <a:r>
              <a:rPr lang="en-US" dirty="0" err="1"/>
              <a:t>ağladı</a:t>
            </a:r>
            <a:r>
              <a:rPr lang="en-US" dirty="0"/>
              <a:t> yok </a:t>
            </a:r>
            <a:r>
              <a:rPr lang="en-US" dirty="0" err="1"/>
              <a:t>yani</a:t>
            </a:r>
            <a:r>
              <a:rPr lang="en-US" dirty="0"/>
              <a:t> o </a:t>
            </a:r>
            <a:r>
              <a:rPr lang="en-US" dirty="0" err="1"/>
              <a:t>proje</a:t>
            </a:r>
            <a:r>
              <a:rPr lang="en-US" dirty="0"/>
              <a:t> </a:t>
            </a:r>
            <a:r>
              <a:rPr lang="en-US" dirty="0" err="1"/>
              <a:t>çözülmüyor</a:t>
            </a:r>
            <a:r>
              <a:rPr lang="en-US" dirty="0"/>
              <a:t>. 50+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harcamışımdır</a:t>
            </a:r>
            <a:r>
              <a:rPr lang="en-US" dirty="0"/>
              <a:t> </a:t>
            </a:r>
            <a:r>
              <a:rPr lang="en-US" dirty="0" err="1"/>
              <a:t>yine</a:t>
            </a:r>
            <a:r>
              <a:rPr lang="en-US" dirty="0"/>
              <a:t> de </a:t>
            </a:r>
            <a:r>
              <a:rPr lang="en-US" dirty="0" err="1"/>
              <a:t>istediğim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olmadı</a:t>
            </a:r>
            <a:r>
              <a:rPr lang="en-US" dirty="0"/>
              <a:t>. Tamamı </a:t>
            </a:r>
            <a:r>
              <a:rPr lang="en-US" dirty="0" err="1"/>
              <a:t>bitmedi</a:t>
            </a:r>
            <a:r>
              <a:rPr lang="en-US" dirty="0"/>
              <a:t> </a:t>
            </a:r>
            <a:r>
              <a:rPr lang="en-US" dirty="0" err="1"/>
              <a:t>zaten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rağmen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kısım</a:t>
            </a:r>
            <a:r>
              <a:rPr lang="en-US" dirty="0"/>
              <a:t> da </a:t>
            </a:r>
            <a:r>
              <a:rPr lang="en-US" dirty="0" err="1"/>
              <a:t>istediğim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olmadı</a:t>
            </a:r>
            <a:r>
              <a:rPr lang="en-US" dirty="0"/>
              <a:t>. </a:t>
            </a:r>
            <a:r>
              <a:rPr lang="en-US" b="1" dirty="0"/>
              <a:t>Bu </a:t>
            </a:r>
            <a:r>
              <a:rPr lang="en-US" b="1" dirty="0" err="1"/>
              <a:t>dersi</a:t>
            </a:r>
            <a:r>
              <a:rPr lang="en-US" b="1" dirty="0"/>
              <a:t> </a:t>
            </a:r>
            <a:r>
              <a:rPr lang="en-US" b="1" dirty="0" err="1"/>
              <a:t>alacaksanız</a:t>
            </a:r>
            <a:r>
              <a:rPr lang="en-US" b="1" dirty="0"/>
              <a:t> </a:t>
            </a:r>
            <a:r>
              <a:rPr lang="en-US" b="1" dirty="0" err="1"/>
              <a:t>gidin</a:t>
            </a:r>
            <a:r>
              <a:rPr lang="en-US" b="1" dirty="0"/>
              <a:t> </a:t>
            </a:r>
            <a:r>
              <a:rPr lang="en-US" b="1" dirty="0" err="1"/>
              <a:t>öncesinde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excel-</a:t>
            </a:r>
            <a:r>
              <a:rPr lang="en-US" b="1" dirty="0" err="1"/>
              <a:t>vba</a:t>
            </a:r>
            <a:r>
              <a:rPr lang="en-US" b="1" dirty="0"/>
              <a:t> </a:t>
            </a:r>
            <a:r>
              <a:rPr lang="en-US" b="1" dirty="0" err="1"/>
              <a:t>kursuna</a:t>
            </a:r>
            <a:r>
              <a:rPr lang="en-US" b="1" dirty="0"/>
              <a:t> </a:t>
            </a:r>
            <a:r>
              <a:rPr lang="en-US" b="1" dirty="0" err="1"/>
              <a:t>yazılın</a:t>
            </a:r>
            <a:r>
              <a:rPr lang="en-US" b="1" dirty="0"/>
              <a:t> </a:t>
            </a:r>
            <a:r>
              <a:rPr lang="en-US" b="1" dirty="0" err="1"/>
              <a:t>öğrenin</a:t>
            </a:r>
            <a:r>
              <a:rPr lang="en-US" b="1" dirty="0"/>
              <a:t> </a:t>
            </a:r>
            <a:r>
              <a:rPr lang="en-US" b="1" dirty="0" err="1"/>
              <a:t>sonra</a:t>
            </a:r>
            <a:r>
              <a:rPr lang="en-US" b="1" dirty="0"/>
              <a:t> </a:t>
            </a:r>
            <a:r>
              <a:rPr lang="en-US" b="1" dirty="0" err="1"/>
              <a:t>alın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04994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Ders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güzel</a:t>
            </a:r>
            <a:r>
              <a:rPr lang="en-US" dirty="0"/>
              <a:t>.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Bilkent'te</a:t>
            </a:r>
            <a:r>
              <a:rPr lang="en-US" dirty="0"/>
              <a:t> </a:t>
            </a:r>
            <a:r>
              <a:rPr lang="en-US" dirty="0" err="1"/>
              <a:t>aldığım</a:t>
            </a:r>
            <a:r>
              <a:rPr lang="en-US" dirty="0"/>
              <a:t> </a:t>
            </a:r>
            <a:r>
              <a:rPr lang="en-US" dirty="0" err="1"/>
              <a:t>hiçbir</a:t>
            </a:r>
            <a:r>
              <a:rPr lang="en-US" dirty="0"/>
              <a:t> </a:t>
            </a:r>
            <a:r>
              <a:rPr lang="en-US" dirty="0" err="1"/>
              <a:t>derste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şey</a:t>
            </a:r>
            <a:r>
              <a:rPr lang="en-US" dirty="0"/>
              <a:t> </a:t>
            </a:r>
            <a:r>
              <a:rPr lang="en-US" dirty="0" err="1"/>
              <a:t>öğrendiğimi</a:t>
            </a:r>
            <a:r>
              <a:rPr lang="en-US" dirty="0"/>
              <a:t> </a:t>
            </a:r>
            <a:r>
              <a:rPr lang="en-US" dirty="0" err="1"/>
              <a:t>hatırlamıyorum</a:t>
            </a:r>
            <a:r>
              <a:rPr lang="en-US" dirty="0"/>
              <a:t>. …..  </a:t>
            </a:r>
            <a:r>
              <a:rPr lang="en-US" dirty="0" err="1"/>
              <a:t>Fakat</a:t>
            </a:r>
            <a:r>
              <a:rPr lang="en-US" dirty="0"/>
              <a:t> </a:t>
            </a:r>
            <a:r>
              <a:rPr lang="en-US" dirty="0" err="1"/>
              <a:t>dersin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kötü</a:t>
            </a:r>
            <a:r>
              <a:rPr lang="en-US" dirty="0"/>
              <a:t> </a:t>
            </a:r>
            <a:r>
              <a:rPr lang="en-US" dirty="0" err="1"/>
              <a:t>yanı</a:t>
            </a:r>
            <a:r>
              <a:rPr lang="en-US" dirty="0"/>
              <a:t> </a:t>
            </a:r>
            <a:r>
              <a:rPr lang="en-US" dirty="0" err="1"/>
              <a:t>kesinlikle</a:t>
            </a:r>
            <a:r>
              <a:rPr lang="en-US" dirty="0"/>
              <a:t> </a:t>
            </a:r>
            <a:r>
              <a:rPr lang="en-US" dirty="0" err="1"/>
              <a:t>projesi</a:t>
            </a:r>
            <a:r>
              <a:rPr lang="en-US" dirty="0"/>
              <a:t>. </a:t>
            </a:r>
            <a:r>
              <a:rPr lang="en-US" b="1" dirty="0"/>
              <a:t>1 ay </a:t>
            </a:r>
            <a:r>
              <a:rPr lang="en-US" b="1" dirty="0" err="1"/>
              <a:t>süre</a:t>
            </a:r>
            <a:r>
              <a:rPr lang="en-US" b="1" dirty="0"/>
              <a:t> </a:t>
            </a:r>
            <a:r>
              <a:rPr lang="en-US" b="1" dirty="0" err="1"/>
              <a:t>veriyor</a:t>
            </a:r>
            <a:r>
              <a:rPr lang="en-US" b="1" dirty="0"/>
              <a:t> Emre </a:t>
            </a:r>
            <a:r>
              <a:rPr lang="en-US" b="1" dirty="0" err="1"/>
              <a:t>hoca</a:t>
            </a:r>
            <a:r>
              <a:rPr lang="en-US" b="1" dirty="0"/>
              <a:t>. Ben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hata</a:t>
            </a:r>
            <a:r>
              <a:rPr lang="en-US" b="1" dirty="0"/>
              <a:t> </a:t>
            </a:r>
            <a:r>
              <a:rPr lang="en-US" b="1" dirty="0" err="1"/>
              <a:t>yapıp</a:t>
            </a:r>
            <a:r>
              <a:rPr lang="en-US" b="1" dirty="0"/>
              <a:t> 1 ay </a:t>
            </a:r>
            <a:r>
              <a:rPr lang="en-US" b="1" dirty="0" err="1"/>
              <a:t>yerine</a:t>
            </a:r>
            <a:r>
              <a:rPr lang="en-US" b="1" dirty="0"/>
              <a:t> 3 </a:t>
            </a:r>
            <a:r>
              <a:rPr lang="en-US" b="1" dirty="0" err="1"/>
              <a:t>haftamı</a:t>
            </a:r>
            <a:r>
              <a:rPr lang="en-US" b="1" dirty="0"/>
              <a:t> </a:t>
            </a:r>
            <a:r>
              <a:rPr lang="en-US" b="1" dirty="0" err="1"/>
              <a:t>ayırdım</a:t>
            </a:r>
            <a:r>
              <a:rPr lang="en-US" b="1" dirty="0"/>
              <a:t>. </a:t>
            </a:r>
            <a:r>
              <a:rPr lang="en-US" b="1" dirty="0" err="1"/>
              <a:t>Yetişmedi</a:t>
            </a:r>
            <a:r>
              <a:rPr lang="en-US" b="1" dirty="0"/>
              <a:t>. </a:t>
            </a:r>
            <a:r>
              <a:rPr lang="en-US" dirty="0" err="1"/>
              <a:t>Projeyi</a:t>
            </a:r>
            <a:r>
              <a:rPr lang="en-US" dirty="0"/>
              <a:t>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yükleyemezseniz</a:t>
            </a:r>
            <a:r>
              <a:rPr lang="en-US" dirty="0"/>
              <a:t> FZ </a:t>
            </a:r>
            <a:r>
              <a:rPr lang="en-US" dirty="0" err="1"/>
              <a:t>alıyorsunuz</a:t>
            </a:r>
            <a:r>
              <a:rPr lang="en-US" dirty="0"/>
              <a:t> </a:t>
            </a:r>
            <a:r>
              <a:rPr lang="en-US" dirty="0" err="1"/>
              <a:t>zaten</a:t>
            </a:r>
            <a:r>
              <a:rPr lang="en-US" dirty="0"/>
              <a:t> </a:t>
            </a:r>
            <a:r>
              <a:rPr lang="en-US" dirty="0" err="1"/>
              <a:t>ama</a:t>
            </a:r>
            <a:r>
              <a:rPr lang="en-US" dirty="0"/>
              <a:t> 1 </a:t>
            </a:r>
            <a:r>
              <a:rPr lang="en-US" dirty="0" err="1"/>
              <a:t>ayda</a:t>
            </a:r>
            <a:r>
              <a:rPr lang="en-US" dirty="0"/>
              <a:t> </a:t>
            </a:r>
            <a:r>
              <a:rPr lang="en-US" dirty="0" err="1"/>
              <a:t>mutlaka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şey</a:t>
            </a:r>
            <a:r>
              <a:rPr lang="en-US" dirty="0"/>
              <a:t> </a:t>
            </a:r>
            <a:r>
              <a:rPr lang="en-US" dirty="0" err="1"/>
              <a:t>yüklenir</a:t>
            </a:r>
            <a:r>
              <a:rPr lang="en-US" dirty="0"/>
              <a:t>. </a:t>
            </a:r>
            <a:r>
              <a:rPr lang="en-US" dirty="0" err="1"/>
              <a:t>Asıl</a:t>
            </a:r>
            <a:r>
              <a:rPr lang="en-US" dirty="0"/>
              <a:t> </a:t>
            </a:r>
            <a:r>
              <a:rPr lang="en-US" dirty="0" err="1"/>
              <a:t>sıkıntı</a:t>
            </a:r>
            <a:r>
              <a:rPr lang="en-US" dirty="0"/>
              <a:t> </a:t>
            </a:r>
            <a:r>
              <a:rPr lang="en-US" dirty="0" err="1"/>
              <a:t>projeyi</a:t>
            </a:r>
            <a:r>
              <a:rPr lang="en-US" dirty="0"/>
              <a:t> </a:t>
            </a:r>
            <a:r>
              <a:rPr lang="en-US" dirty="0" err="1"/>
              <a:t>bitirmek</a:t>
            </a:r>
            <a:r>
              <a:rPr lang="en-US" dirty="0"/>
              <a:t>. 3 </a:t>
            </a:r>
            <a:r>
              <a:rPr lang="en-US" dirty="0" err="1"/>
              <a:t>hafta</a:t>
            </a:r>
            <a:r>
              <a:rPr lang="en-US" dirty="0"/>
              <a:t> </a:t>
            </a:r>
            <a:r>
              <a:rPr lang="en-US" dirty="0" err="1"/>
              <a:t>uğraştım</a:t>
            </a:r>
            <a:r>
              <a:rPr lang="en-US" dirty="0"/>
              <a:t>. Her </a:t>
            </a:r>
            <a:r>
              <a:rPr lang="en-US" dirty="0" err="1"/>
              <a:t>gün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vaktimi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projeye</a:t>
            </a:r>
            <a:r>
              <a:rPr lang="en-US" dirty="0"/>
              <a:t> </a:t>
            </a:r>
            <a:r>
              <a:rPr lang="en-US" dirty="0" err="1"/>
              <a:t>ayırdım</a:t>
            </a:r>
            <a:r>
              <a:rPr lang="en-US" dirty="0"/>
              <a:t>. Son </a:t>
            </a:r>
            <a:r>
              <a:rPr lang="en-US" dirty="0" err="1"/>
              <a:t>birkaç</a:t>
            </a:r>
            <a:r>
              <a:rPr lang="en-US" dirty="0"/>
              <a:t>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sabahladım</a:t>
            </a:r>
            <a:r>
              <a:rPr lang="en-US" dirty="0"/>
              <a:t>. </a:t>
            </a:r>
            <a:r>
              <a:rPr lang="en-US" b="1" dirty="0" err="1"/>
              <a:t>Projedeki</a:t>
            </a:r>
            <a:r>
              <a:rPr lang="en-US" b="1" dirty="0"/>
              <a:t> </a:t>
            </a:r>
            <a:r>
              <a:rPr lang="en-US" b="1" dirty="0" err="1"/>
              <a:t>istasyon</a:t>
            </a:r>
            <a:r>
              <a:rPr lang="en-US" b="1" dirty="0"/>
              <a:t> </a:t>
            </a:r>
            <a:r>
              <a:rPr lang="en-US" b="1" dirty="0" err="1"/>
              <a:t>isimleri</a:t>
            </a:r>
            <a:r>
              <a:rPr lang="en-US" b="1" dirty="0"/>
              <a:t> </a:t>
            </a:r>
            <a:r>
              <a:rPr lang="en-US" b="1" dirty="0" err="1"/>
              <a:t>midemi</a:t>
            </a:r>
            <a:r>
              <a:rPr lang="en-US" b="1" dirty="0"/>
              <a:t> </a:t>
            </a:r>
            <a:r>
              <a:rPr lang="en-US" b="1" dirty="0" err="1"/>
              <a:t>bulandırmaya</a:t>
            </a:r>
            <a:r>
              <a:rPr lang="en-US" b="1" dirty="0"/>
              <a:t> </a:t>
            </a:r>
            <a:r>
              <a:rPr lang="en-US" b="1" dirty="0" err="1"/>
              <a:t>başladı</a:t>
            </a:r>
            <a:r>
              <a:rPr lang="en-US" b="1" dirty="0"/>
              <a:t>. </a:t>
            </a:r>
            <a:r>
              <a:rPr lang="en-US" b="1" dirty="0" err="1"/>
              <a:t>Olur</a:t>
            </a:r>
            <a:r>
              <a:rPr lang="en-US" b="1" dirty="0"/>
              <a:t> da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gün</a:t>
            </a:r>
            <a:r>
              <a:rPr lang="en-US" b="1" dirty="0"/>
              <a:t> New York Penn Station </a:t>
            </a:r>
            <a:r>
              <a:rPr lang="en-US" b="1" dirty="0" err="1"/>
              <a:t>ziyaret</a:t>
            </a:r>
            <a:r>
              <a:rPr lang="en-US" b="1" dirty="0"/>
              <a:t> </a:t>
            </a:r>
            <a:r>
              <a:rPr lang="en-US" b="1" dirty="0" err="1"/>
              <a:t>etmek</a:t>
            </a:r>
            <a:r>
              <a:rPr lang="en-US" b="1" dirty="0"/>
              <a:t> </a:t>
            </a:r>
            <a:r>
              <a:rPr lang="en-US" b="1" dirty="0" err="1"/>
              <a:t>durmunda</a:t>
            </a:r>
            <a:r>
              <a:rPr lang="en-US" b="1" dirty="0"/>
              <a:t> </a:t>
            </a:r>
            <a:r>
              <a:rPr lang="en-US" b="1" dirty="0" err="1"/>
              <a:t>kalırsam</a:t>
            </a:r>
            <a:r>
              <a:rPr lang="en-US" b="1" dirty="0"/>
              <a:t> </a:t>
            </a:r>
            <a:r>
              <a:rPr lang="en-US" b="1" dirty="0" err="1"/>
              <a:t>orada</a:t>
            </a:r>
            <a:r>
              <a:rPr lang="en-US" b="1" dirty="0"/>
              <a:t> </a:t>
            </a:r>
            <a:r>
              <a:rPr lang="en-US" b="1" dirty="0" err="1"/>
              <a:t>kusmaktan</a:t>
            </a:r>
            <a:r>
              <a:rPr lang="en-US" b="1" dirty="0"/>
              <a:t> </a:t>
            </a:r>
            <a:r>
              <a:rPr lang="en-US" b="1" dirty="0" err="1"/>
              <a:t>korkuyorum</a:t>
            </a:r>
            <a:r>
              <a:rPr lang="en-US" b="1" dirty="0"/>
              <a:t>. </a:t>
            </a:r>
            <a:r>
              <a:rPr lang="en-US" dirty="0" err="1"/>
              <a:t>Proje</a:t>
            </a:r>
            <a:r>
              <a:rPr lang="en-US" dirty="0"/>
              <a:t> </a:t>
            </a:r>
            <a:r>
              <a:rPr lang="en-US" dirty="0" err="1"/>
              <a:t>üstümde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travma</a:t>
            </a:r>
            <a:r>
              <a:rPr lang="en-US" dirty="0"/>
              <a:t> </a:t>
            </a:r>
            <a:r>
              <a:rPr lang="en-US" dirty="0" err="1"/>
              <a:t>bıraktı</a:t>
            </a:r>
            <a:r>
              <a:rPr lang="en-US" dirty="0"/>
              <a:t>. Emre </a:t>
            </a:r>
            <a:r>
              <a:rPr lang="en-US" dirty="0" err="1"/>
              <a:t>hoca</a:t>
            </a:r>
            <a:r>
              <a:rPr lang="en-US" dirty="0"/>
              <a:t> ilk </a:t>
            </a:r>
            <a:r>
              <a:rPr lang="en-US" dirty="0" err="1"/>
              <a:t>dersten</a:t>
            </a:r>
            <a:r>
              <a:rPr lang="en-US" dirty="0"/>
              <a:t> </a:t>
            </a:r>
            <a:r>
              <a:rPr lang="en-US" dirty="0" err="1"/>
              <a:t>projenin</a:t>
            </a:r>
            <a:r>
              <a:rPr lang="en-US" dirty="0"/>
              <a:t> </a:t>
            </a:r>
            <a:r>
              <a:rPr lang="en-US" dirty="0" err="1"/>
              <a:t>zor</a:t>
            </a:r>
            <a:r>
              <a:rPr lang="en-US" dirty="0"/>
              <a:t> </a:t>
            </a:r>
            <a:r>
              <a:rPr lang="en-US" dirty="0" err="1"/>
              <a:t>olacağını</a:t>
            </a:r>
            <a:r>
              <a:rPr lang="en-US" dirty="0"/>
              <a:t> </a:t>
            </a:r>
            <a:r>
              <a:rPr lang="en-US" dirty="0" err="1"/>
              <a:t>söylüyor</a:t>
            </a:r>
            <a:r>
              <a:rPr lang="en-US" dirty="0"/>
              <a:t> </a:t>
            </a:r>
            <a:r>
              <a:rPr lang="en-US" dirty="0" err="1"/>
              <a:t>zaten</a:t>
            </a:r>
            <a:r>
              <a:rPr lang="en-US" dirty="0"/>
              <a:t>. </a:t>
            </a:r>
            <a:r>
              <a:rPr lang="en-US" dirty="0" err="1"/>
              <a:t>Fakat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zor</a:t>
            </a:r>
            <a:r>
              <a:rPr lang="en-US" dirty="0"/>
              <a:t> </a:t>
            </a:r>
            <a:r>
              <a:rPr lang="en-US" dirty="0" err="1"/>
              <a:t>olabileceği</a:t>
            </a:r>
            <a:r>
              <a:rPr lang="en-US" dirty="0"/>
              <a:t> </a:t>
            </a:r>
            <a:r>
              <a:rPr lang="en-US" dirty="0" err="1"/>
              <a:t>insana</a:t>
            </a:r>
            <a:r>
              <a:rPr lang="en-US" dirty="0"/>
              <a:t> </a:t>
            </a:r>
            <a:r>
              <a:rPr lang="en-US" dirty="0" err="1"/>
              <a:t>pek</a:t>
            </a:r>
            <a:r>
              <a:rPr lang="en-US" dirty="0"/>
              <a:t> </a:t>
            </a:r>
            <a:r>
              <a:rPr lang="en-US" dirty="0" err="1"/>
              <a:t>mantıklı</a:t>
            </a:r>
            <a:r>
              <a:rPr lang="en-US" dirty="0"/>
              <a:t> </a:t>
            </a:r>
            <a:r>
              <a:rPr lang="en-US" dirty="0" err="1"/>
              <a:t>gelmiyor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başta</a:t>
            </a:r>
            <a:r>
              <a:rPr lang="en-US" dirty="0"/>
              <a:t>.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ders</a:t>
            </a:r>
            <a:r>
              <a:rPr lang="en-US" dirty="0"/>
              <a:t> </a:t>
            </a:r>
            <a:r>
              <a:rPr lang="en-US" dirty="0" err="1"/>
              <a:t>yükünüzün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dönemde</a:t>
            </a:r>
            <a:r>
              <a:rPr lang="en-US" dirty="0"/>
              <a:t> </a:t>
            </a:r>
            <a:r>
              <a:rPr lang="en-US" dirty="0" err="1"/>
              <a:t>almak</a:t>
            </a:r>
            <a:r>
              <a:rPr lang="en-US" dirty="0"/>
              <a:t> </a:t>
            </a:r>
            <a:r>
              <a:rPr lang="en-US" dirty="0" err="1"/>
              <a:t>mantıklı</a:t>
            </a:r>
            <a:r>
              <a:rPr lang="en-US" dirty="0"/>
              <a:t>, size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şey</a:t>
            </a:r>
            <a:r>
              <a:rPr lang="en-US" dirty="0"/>
              <a:t> </a:t>
            </a:r>
            <a:r>
              <a:rPr lang="en-US" dirty="0" err="1"/>
              <a:t>katar</a:t>
            </a:r>
            <a:r>
              <a:rPr lang="en-US" dirty="0"/>
              <a:t>. </a:t>
            </a:r>
            <a:r>
              <a:rPr lang="en-US" dirty="0" err="1"/>
              <a:t>Ama</a:t>
            </a:r>
            <a:r>
              <a:rPr lang="en-US" dirty="0"/>
              <a:t> </a:t>
            </a:r>
            <a:r>
              <a:rPr lang="en-US" dirty="0" err="1"/>
              <a:t>yoğun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dönemde</a:t>
            </a:r>
            <a:r>
              <a:rPr lang="en-US" dirty="0"/>
              <a:t> </a:t>
            </a:r>
            <a:r>
              <a:rPr lang="en-US" dirty="0" err="1"/>
              <a:t>almayın</a:t>
            </a:r>
            <a:r>
              <a:rPr lang="en-US" dirty="0"/>
              <a:t>, </a:t>
            </a:r>
            <a:r>
              <a:rPr lang="en-US" dirty="0" err="1"/>
              <a:t>boşuna</a:t>
            </a:r>
            <a:r>
              <a:rPr lang="en-US" dirty="0"/>
              <a:t> WD </a:t>
            </a:r>
            <a:r>
              <a:rPr lang="en-US" dirty="0" err="1"/>
              <a:t>harcarsınız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01837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DERS COK ZOR PROJE COK ZOR CASELER COK ZOR </a:t>
            </a:r>
            <a:r>
              <a:rPr lang="en-US" b="1" dirty="0" err="1"/>
              <a:t>Projeye</a:t>
            </a:r>
            <a:r>
              <a:rPr lang="en-US" b="1" dirty="0"/>
              <a:t> </a:t>
            </a:r>
            <a:r>
              <a:rPr lang="en-US" b="1" dirty="0" err="1"/>
              <a:t>şakasız</a:t>
            </a:r>
            <a:r>
              <a:rPr lang="en-US" b="1" dirty="0"/>
              <a:t> 40-50 </a:t>
            </a:r>
            <a:r>
              <a:rPr lang="en-US" b="1" dirty="0" err="1"/>
              <a:t>saat</a:t>
            </a:r>
            <a:r>
              <a:rPr lang="en-US" b="1" dirty="0"/>
              <a:t> </a:t>
            </a:r>
            <a:r>
              <a:rPr lang="en-US" b="1" dirty="0" err="1"/>
              <a:t>uğraşmışımdır</a:t>
            </a:r>
            <a:r>
              <a:rPr lang="en-US" b="1" dirty="0"/>
              <a:t> </a:t>
            </a:r>
            <a:r>
              <a:rPr lang="en-US" b="1" dirty="0" err="1"/>
              <a:t>ama</a:t>
            </a:r>
            <a:r>
              <a:rPr lang="en-US" b="1" dirty="0"/>
              <a:t> OLMUYOR</a:t>
            </a:r>
            <a:r>
              <a:rPr lang="en-US" dirty="0"/>
              <a:t>. </a:t>
            </a:r>
            <a:r>
              <a:rPr lang="en-US" dirty="0" err="1"/>
              <a:t>Çalışmıyor</a:t>
            </a:r>
            <a:r>
              <a:rPr lang="en-US" dirty="0"/>
              <a:t> </a:t>
            </a:r>
            <a:r>
              <a:rPr lang="en-US" dirty="0" err="1"/>
              <a:t>projem</a:t>
            </a:r>
            <a:r>
              <a:rPr lang="en-US" dirty="0"/>
              <a:t>. </a:t>
            </a:r>
            <a:r>
              <a:rPr lang="en-US" dirty="0" err="1"/>
              <a:t>Ve</a:t>
            </a:r>
            <a:r>
              <a:rPr lang="en-US" dirty="0"/>
              <a:t> F </a:t>
            </a:r>
            <a:r>
              <a:rPr lang="en-US" dirty="0" err="1"/>
              <a:t>yeme</a:t>
            </a:r>
            <a:r>
              <a:rPr lang="en-US" dirty="0"/>
              <a:t> </a:t>
            </a:r>
            <a:r>
              <a:rPr lang="en-US" dirty="0" err="1"/>
              <a:t>ihtimalım</a:t>
            </a:r>
            <a:r>
              <a:rPr lang="en-US" dirty="0"/>
              <a:t> var. Bu </a:t>
            </a:r>
            <a:r>
              <a:rPr lang="en-US" dirty="0" err="1"/>
              <a:t>dersi</a:t>
            </a:r>
            <a:r>
              <a:rPr lang="en-US" dirty="0"/>
              <a:t> </a:t>
            </a:r>
            <a:r>
              <a:rPr lang="en-US" dirty="0" err="1"/>
              <a:t>alacaklar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kere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düşünsün</a:t>
            </a:r>
            <a:r>
              <a:rPr lang="en-US" dirty="0"/>
              <a:t>. ….. Bu </a:t>
            </a:r>
            <a:r>
              <a:rPr lang="en-US" dirty="0" err="1"/>
              <a:t>derss</a:t>
            </a:r>
            <a:r>
              <a:rPr lang="en-US" dirty="0"/>
              <a:t> </a:t>
            </a:r>
            <a:r>
              <a:rPr lang="en-US" dirty="0" err="1"/>
              <a:t>kesinlikle</a:t>
            </a:r>
            <a:r>
              <a:rPr lang="en-US" dirty="0"/>
              <a:t> 6.5 ECTS </a:t>
            </a:r>
            <a:r>
              <a:rPr lang="en-US" dirty="0" err="1"/>
              <a:t>olmalıydı</a:t>
            </a:r>
            <a:r>
              <a:rPr lang="en-US" dirty="0"/>
              <a:t>. </a:t>
            </a:r>
            <a:r>
              <a:rPr lang="en-US" dirty="0" err="1"/>
              <a:t>Ie</a:t>
            </a:r>
            <a:r>
              <a:rPr lang="en-US" dirty="0"/>
              <a:t> 202 bile </a:t>
            </a:r>
            <a:r>
              <a:rPr lang="en-US" dirty="0" err="1"/>
              <a:t>artık</a:t>
            </a:r>
            <a:r>
              <a:rPr lang="en-US" dirty="0"/>
              <a:t> 4 </a:t>
            </a:r>
            <a:r>
              <a:rPr lang="en-US" dirty="0" err="1"/>
              <a:t>krediye</a:t>
            </a:r>
            <a:r>
              <a:rPr lang="en-US" dirty="0"/>
              <a:t> </a:t>
            </a:r>
            <a:r>
              <a:rPr lang="en-US" dirty="0" err="1"/>
              <a:t>cıktı</a:t>
            </a:r>
            <a:r>
              <a:rPr lang="en-US" dirty="0"/>
              <a:t>, 6.5 </a:t>
            </a:r>
            <a:r>
              <a:rPr lang="en-US" dirty="0" err="1"/>
              <a:t>ects</a:t>
            </a:r>
            <a:r>
              <a:rPr lang="en-US" dirty="0"/>
              <a:t> </a:t>
            </a:r>
            <a:r>
              <a:rPr lang="en-US" dirty="0" err="1"/>
              <a:t>oldu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b="1" dirty="0" err="1"/>
              <a:t>ie</a:t>
            </a:r>
            <a:r>
              <a:rPr lang="en-US" b="1" dirty="0"/>
              <a:t> 202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basit</a:t>
            </a:r>
            <a:r>
              <a:rPr lang="en-US" b="1" dirty="0"/>
              <a:t> </a:t>
            </a:r>
            <a:r>
              <a:rPr lang="en-US" b="1" dirty="0" err="1"/>
              <a:t>ders</a:t>
            </a:r>
            <a:r>
              <a:rPr lang="en-US" b="1" dirty="0"/>
              <a:t>, </a:t>
            </a:r>
            <a:r>
              <a:rPr lang="en-US" b="1" dirty="0" err="1"/>
              <a:t>ie</a:t>
            </a:r>
            <a:r>
              <a:rPr lang="en-US" b="1" dirty="0"/>
              <a:t> 469 </a:t>
            </a:r>
            <a:r>
              <a:rPr lang="en-US" b="1" dirty="0" err="1"/>
              <a:t>kesinlike</a:t>
            </a:r>
            <a:r>
              <a:rPr lang="en-US" b="1" dirty="0"/>
              <a:t> </a:t>
            </a:r>
            <a:r>
              <a:rPr lang="en-US" b="1" dirty="0" err="1"/>
              <a:t>çok</a:t>
            </a:r>
            <a:r>
              <a:rPr lang="en-US" b="1" dirty="0"/>
              <a:t> </a:t>
            </a:r>
            <a:r>
              <a:rPr lang="en-US" b="1" dirty="0" err="1"/>
              <a:t>daha</a:t>
            </a:r>
            <a:r>
              <a:rPr lang="en-US" b="1" dirty="0"/>
              <a:t> </a:t>
            </a:r>
            <a:r>
              <a:rPr lang="en-US" b="1" dirty="0" err="1"/>
              <a:t>uğraş</a:t>
            </a:r>
            <a:r>
              <a:rPr lang="en-US" b="1" dirty="0"/>
              <a:t> </a:t>
            </a:r>
            <a:r>
              <a:rPr lang="en-US" b="1" dirty="0" err="1"/>
              <a:t>gerektiriyor</a:t>
            </a:r>
            <a:r>
              <a:rPr lang="en-US" b="1" dirty="0"/>
              <a:t>. </a:t>
            </a:r>
            <a:r>
              <a:rPr lang="en-US" dirty="0" err="1"/>
              <a:t>Case'de</a:t>
            </a:r>
            <a:r>
              <a:rPr lang="en-US" dirty="0"/>
              <a:t> %3 </a:t>
            </a:r>
            <a:r>
              <a:rPr lang="en-US" dirty="0" err="1"/>
              <a:t>için</a:t>
            </a:r>
            <a:r>
              <a:rPr lang="en-US" dirty="0"/>
              <a:t> 2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aralıksız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zor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case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çalışmanız</a:t>
            </a:r>
            <a:r>
              <a:rPr lang="en-US" dirty="0"/>
              <a:t> </a:t>
            </a:r>
            <a:r>
              <a:rPr lang="en-US" dirty="0" err="1"/>
              <a:t>gerekiyor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genelde</a:t>
            </a:r>
            <a:r>
              <a:rPr lang="en-US" dirty="0"/>
              <a:t> </a:t>
            </a:r>
            <a:r>
              <a:rPr lang="en-US" dirty="0" err="1"/>
              <a:t>yetişmiyor</a:t>
            </a:r>
            <a:r>
              <a:rPr lang="en-US" dirty="0"/>
              <a:t>. </a:t>
            </a:r>
            <a:r>
              <a:rPr lang="en-US" b="1" dirty="0" err="1"/>
              <a:t>Proje</a:t>
            </a:r>
            <a:r>
              <a:rPr lang="en-US" b="1" dirty="0"/>
              <a:t> </a:t>
            </a:r>
            <a:r>
              <a:rPr lang="en-US" b="1" dirty="0" err="1"/>
              <a:t>zaten</a:t>
            </a:r>
            <a:r>
              <a:rPr lang="en-US" b="1" dirty="0"/>
              <a:t> o </a:t>
            </a:r>
            <a:r>
              <a:rPr lang="en-US" b="1" dirty="0" err="1"/>
              <a:t>kadar</a:t>
            </a:r>
            <a:r>
              <a:rPr lang="en-US" b="1" dirty="0"/>
              <a:t> </a:t>
            </a:r>
            <a:r>
              <a:rPr lang="en-US" b="1" dirty="0" err="1"/>
              <a:t>zor</a:t>
            </a:r>
            <a:r>
              <a:rPr lang="en-US" b="1" dirty="0"/>
              <a:t> </a:t>
            </a:r>
            <a:r>
              <a:rPr lang="en-US" b="1" dirty="0" err="1"/>
              <a:t>ki</a:t>
            </a:r>
            <a:r>
              <a:rPr lang="en-US" b="1" dirty="0"/>
              <a:t> </a:t>
            </a:r>
            <a:r>
              <a:rPr lang="en-US" b="1" dirty="0" err="1"/>
              <a:t>artık</a:t>
            </a:r>
            <a:r>
              <a:rPr lang="en-US" b="1" dirty="0"/>
              <a:t> </a:t>
            </a:r>
            <a:r>
              <a:rPr lang="en-US" b="1" dirty="0" err="1"/>
              <a:t>benim</a:t>
            </a:r>
            <a:r>
              <a:rPr lang="en-US" b="1" dirty="0"/>
              <a:t> </a:t>
            </a:r>
            <a:r>
              <a:rPr lang="en-US" b="1" dirty="0" err="1"/>
              <a:t>hayatım</a:t>
            </a:r>
            <a:r>
              <a:rPr lang="en-US" b="1" dirty="0"/>
              <a:t> </a:t>
            </a:r>
            <a:r>
              <a:rPr lang="en-US" b="1" dirty="0" err="1"/>
              <a:t>proje</a:t>
            </a:r>
            <a:r>
              <a:rPr lang="en-US" b="1" dirty="0"/>
              <a:t> </a:t>
            </a:r>
            <a:r>
              <a:rPr lang="en-US" b="1" dirty="0" err="1"/>
              <a:t>oldu</a:t>
            </a:r>
            <a:r>
              <a:rPr lang="en-US" b="1" dirty="0"/>
              <a:t>, </a:t>
            </a:r>
            <a:r>
              <a:rPr lang="en-US" b="1" dirty="0" err="1"/>
              <a:t>gerçekten</a:t>
            </a:r>
            <a:r>
              <a:rPr lang="en-US" b="1" dirty="0"/>
              <a:t> </a:t>
            </a:r>
            <a:r>
              <a:rPr lang="en-US" b="1" dirty="0" err="1"/>
              <a:t>rüyalarıma</a:t>
            </a:r>
            <a:r>
              <a:rPr lang="en-US" b="1" dirty="0"/>
              <a:t> </a:t>
            </a:r>
            <a:r>
              <a:rPr lang="en-US" b="1" dirty="0" err="1"/>
              <a:t>giriyor</a:t>
            </a:r>
            <a:r>
              <a:rPr lang="en-US" b="1" dirty="0"/>
              <a:t>, </a:t>
            </a:r>
            <a:r>
              <a:rPr lang="en-US" dirty="0" err="1"/>
              <a:t>aralıksız</a:t>
            </a:r>
            <a:r>
              <a:rPr lang="en-US" dirty="0"/>
              <a:t> 2 </a:t>
            </a:r>
            <a:r>
              <a:rPr lang="en-US" dirty="0" err="1"/>
              <a:t>haftadır</a:t>
            </a:r>
            <a:r>
              <a:rPr lang="en-US" dirty="0"/>
              <a:t> </a:t>
            </a:r>
            <a:r>
              <a:rPr lang="en-US" dirty="0" err="1"/>
              <a:t>projeyi</a:t>
            </a:r>
            <a:r>
              <a:rPr lang="en-US" dirty="0"/>
              <a:t> </a:t>
            </a:r>
            <a:r>
              <a:rPr lang="en-US" dirty="0" err="1"/>
              <a:t>düşünüyorum</a:t>
            </a:r>
            <a:r>
              <a:rPr lang="en-US" dirty="0"/>
              <a:t> her </a:t>
            </a:r>
            <a:r>
              <a:rPr lang="en-US" dirty="0" err="1"/>
              <a:t>vaktimde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projeye</a:t>
            </a:r>
            <a:r>
              <a:rPr lang="en-US" dirty="0"/>
              <a:t> </a:t>
            </a:r>
            <a:r>
              <a:rPr lang="en-US" dirty="0" err="1"/>
              <a:t>bakıyorum</a:t>
            </a:r>
            <a:r>
              <a:rPr lang="en-US" dirty="0"/>
              <a:t>, </a:t>
            </a:r>
            <a:r>
              <a:rPr lang="en-US" dirty="0" err="1"/>
              <a:t>bugun</a:t>
            </a:r>
            <a:r>
              <a:rPr lang="en-US" dirty="0"/>
              <a:t> </a:t>
            </a:r>
            <a:r>
              <a:rPr lang="en-US" dirty="0" err="1"/>
              <a:t>deadline'ı</a:t>
            </a:r>
            <a:r>
              <a:rPr lang="en-US" dirty="0"/>
              <a:t> </a:t>
            </a:r>
            <a:r>
              <a:rPr lang="en-US" dirty="0" err="1"/>
              <a:t>bitiyor</a:t>
            </a:r>
            <a:r>
              <a:rPr lang="en-US" dirty="0"/>
              <a:t>,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güzel</a:t>
            </a:r>
            <a:r>
              <a:rPr lang="en-US" dirty="0"/>
              <a:t> </a:t>
            </a:r>
            <a:r>
              <a:rPr lang="en-US" dirty="0" err="1"/>
              <a:t>gerçek</a:t>
            </a:r>
            <a:r>
              <a:rPr lang="en-US" dirty="0"/>
              <a:t> </a:t>
            </a:r>
            <a:r>
              <a:rPr lang="en-US" dirty="0" err="1"/>
              <a:t>hayata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proje</a:t>
            </a:r>
            <a:r>
              <a:rPr lang="en-US" dirty="0"/>
              <a:t> </a:t>
            </a:r>
            <a:r>
              <a:rPr lang="en-US" dirty="0" err="1"/>
              <a:t>ama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zordu</a:t>
            </a:r>
            <a:r>
              <a:rPr lang="en-US" dirty="0"/>
              <a:t>. </a:t>
            </a:r>
            <a:r>
              <a:rPr lang="en-US" b="1" dirty="0" err="1"/>
              <a:t>Zorluğu</a:t>
            </a:r>
            <a:r>
              <a:rPr lang="en-US" b="1" dirty="0"/>
              <a:t> </a:t>
            </a:r>
            <a:r>
              <a:rPr lang="en-US" b="1" dirty="0" err="1"/>
              <a:t>aslında</a:t>
            </a:r>
            <a:r>
              <a:rPr lang="en-US" b="1" dirty="0"/>
              <a:t> </a:t>
            </a:r>
            <a:r>
              <a:rPr lang="en-US" b="1" dirty="0" err="1"/>
              <a:t>keyif</a:t>
            </a:r>
            <a:r>
              <a:rPr lang="en-US" b="1" dirty="0"/>
              <a:t> </a:t>
            </a:r>
            <a:r>
              <a:rPr lang="en-US" b="1" dirty="0" err="1"/>
              <a:t>verdi</a:t>
            </a:r>
            <a:r>
              <a:rPr lang="en-US" b="1" dirty="0"/>
              <a:t> </a:t>
            </a:r>
            <a:r>
              <a:rPr lang="en-US" b="1" dirty="0" err="1"/>
              <a:t>çünkü</a:t>
            </a:r>
            <a:r>
              <a:rPr lang="en-US" b="1" dirty="0"/>
              <a:t> </a:t>
            </a:r>
            <a:r>
              <a:rPr lang="en-US" b="1" dirty="0" err="1"/>
              <a:t>beyin</a:t>
            </a:r>
            <a:r>
              <a:rPr lang="en-US" b="1" dirty="0"/>
              <a:t> </a:t>
            </a:r>
            <a:r>
              <a:rPr lang="en-US" b="1" dirty="0" err="1"/>
              <a:t>kullanıp</a:t>
            </a:r>
            <a:r>
              <a:rPr lang="en-US" b="1" dirty="0"/>
              <a:t> </a:t>
            </a:r>
            <a:r>
              <a:rPr lang="en-US" b="1" dirty="0" err="1"/>
              <a:t>çok</a:t>
            </a:r>
            <a:r>
              <a:rPr lang="en-US" b="1" dirty="0"/>
              <a:t> </a:t>
            </a:r>
            <a:r>
              <a:rPr lang="en-US" b="1" dirty="0" err="1"/>
              <a:t>çok</a:t>
            </a:r>
            <a:r>
              <a:rPr lang="en-US" b="1" dirty="0"/>
              <a:t> </a:t>
            </a:r>
            <a:r>
              <a:rPr lang="en-US" b="1" dirty="0" err="1"/>
              <a:t>düşünmek</a:t>
            </a:r>
            <a:r>
              <a:rPr lang="en-US" b="1" dirty="0"/>
              <a:t> </a:t>
            </a:r>
            <a:r>
              <a:rPr lang="en-US" b="1" dirty="0" err="1"/>
              <a:t>iyi</a:t>
            </a:r>
            <a:r>
              <a:rPr lang="en-US" b="1" dirty="0"/>
              <a:t> </a:t>
            </a:r>
            <a:r>
              <a:rPr lang="en-US" b="1" dirty="0" err="1"/>
              <a:t>oluyor</a:t>
            </a:r>
            <a:r>
              <a:rPr lang="en-US" b="1" dirty="0"/>
              <a:t> </a:t>
            </a:r>
            <a:r>
              <a:rPr lang="en-US" dirty="0" err="1"/>
              <a:t>fakat</a:t>
            </a:r>
            <a:r>
              <a:rPr lang="en-US" dirty="0"/>
              <a:t> </a:t>
            </a:r>
            <a:r>
              <a:rPr lang="en-US" dirty="0" err="1"/>
              <a:t>yazdığım</a:t>
            </a:r>
            <a:r>
              <a:rPr lang="en-US" dirty="0"/>
              <a:t> </a:t>
            </a:r>
            <a:r>
              <a:rPr lang="en-US" dirty="0" err="1"/>
              <a:t>kodların</a:t>
            </a:r>
            <a:r>
              <a:rPr lang="en-US" dirty="0"/>
              <a:t> </a:t>
            </a:r>
            <a:r>
              <a:rPr lang="en-US" dirty="0" err="1"/>
              <a:t>çalışmaması</a:t>
            </a:r>
            <a:r>
              <a:rPr lang="en-US" dirty="0"/>
              <a:t> </a:t>
            </a:r>
            <a:r>
              <a:rPr lang="en-US" dirty="0" err="1"/>
              <a:t>artık</a:t>
            </a:r>
            <a:r>
              <a:rPr lang="en-US" dirty="0"/>
              <a:t> </a:t>
            </a:r>
            <a:r>
              <a:rPr lang="en-US" dirty="0" err="1"/>
              <a:t>beni</a:t>
            </a:r>
            <a:r>
              <a:rPr lang="en-US" dirty="0"/>
              <a:t> </a:t>
            </a:r>
            <a:r>
              <a:rPr lang="en-US" dirty="0" err="1"/>
              <a:t>sinirlendiriyor</a:t>
            </a:r>
            <a:r>
              <a:rPr lang="en-US" dirty="0"/>
              <a:t>. </a:t>
            </a:r>
            <a:r>
              <a:rPr lang="en-US" dirty="0" err="1"/>
              <a:t>Dersin</a:t>
            </a:r>
            <a:r>
              <a:rPr lang="en-US" dirty="0"/>
              <a:t> </a:t>
            </a:r>
            <a:r>
              <a:rPr lang="en-US" dirty="0" err="1"/>
              <a:t>olumsuz</a:t>
            </a:r>
            <a:r>
              <a:rPr lang="en-US" dirty="0"/>
              <a:t> </a:t>
            </a:r>
            <a:r>
              <a:rPr lang="en-US" dirty="0" err="1"/>
              <a:t>yönü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bunu</a:t>
            </a:r>
            <a:r>
              <a:rPr lang="en-US" dirty="0"/>
              <a:t> </a:t>
            </a:r>
            <a:r>
              <a:rPr lang="en-US" dirty="0" err="1"/>
              <a:t>diyebilirim</a:t>
            </a:r>
            <a:r>
              <a:rPr lang="en-US" dirty="0"/>
              <a:t>, </a:t>
            </a:r>
            <a:r>
              <a:rPr lang="en-US" dirty="0" err="1"/>
              <a:t>beni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yıprattı</a:t>
            </a:r>
            <a:r>
              <a:rPr lang="en-US" dirty="0"/>
              <a:t>,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zor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12905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1AF26-1A96-A956-C645-7491D842F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79AA9-59C1-8DB3-FE9A-0BC754E52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Diğer</a:t>
            </a:r>
            <a:r>
              <a:rPr lang="en-US" dirty="0"/>
              <a:t> “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teorik</a:t>
            </a:r>
            <a:r>
              <a:rPr lang="en-US" dirty="0"/>
              <a:t>” IE </a:t>
            </a:r>
            <a:r>
              <a:rPr lang="en-US" dirty="0" err="1"/>
              <a:t>derslerinin</a:t>
            </a:r>
            <a:r>
              <a:rPr lang="en-US" dirty="0"/>
              <a:t> </a:t>
            </a:r>
            <a:r>
              <a:rPr lang="en-US" dirty="0" err="1"/>
              <a:t>aksine</a:t>
            </a:r>
            <a:r>
              <a:rPr lang="en-US" dirty="0"/>
              <a:t> </a:t>
            </a:r>
            <a:r>
              <a:rPr lang="en-US" dirty="0" err="1"/>
              <a:t>işleniş</a:t>
            </a:r>
            <a:r>
              <a:rPr lang="en-US" dirty="0"/>
              <a:t> </a:t>
            </a:r>
            <a:r>
              <a:rPr lang="en-US" dirty="0" err="1"/>
              <a:t>şekli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sevdiğim</a:t>
            </a:r>
            <a:r>
              <a:rPr lang="en-US" dirty="0"/>
              <a:t> </a:t>
            </a:r>
            <a:r>
              <a:rPr lang="en-US" dirty="0" err="1"/>
              <a:t>ders</a:t>
            </a:r>
            <a:r>
              <a:rPr lang="en-US" dirty="0"/>
              <a:t> </a:t>
            </a:r>
            <a:r>
              <a:rPr lang="en-US" dirty="0" err="1"/>
              <a:t>oldu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ders</a:t>
            </a:r>
            <a:r>
              <a:rPr lang="en-US" dirty="0"/>
              <a:t>. </a:t>
            </a:r>
            <a:r>
              <a:rPr lang="en-US" dirty="0" err="1"/>
              <a:t>Haftada</a:t>
            </a:r>
            <a:r>
              <a:rPr lang="en-US" dirty="0"/>
              <a:t> 1 </a:t>
            </a:r>
            <a:r>
              <a:rPr lang="en-US" dirty="0" err="1"/>
              <a:t>saat</a:t>
            </a:r>
            <a:r>
              <a:rPr lang="en-US" dirty="0"/>
              <a:t> lecture 2 </a:t>
            </a:r>
            <a:r>
              <a:rPr lang="en-US" dirty="0" err="1"/>
              <a:t>saat</a:t>
            </a:r>
            <a:r>
              <a:rPr lang="en-US" dirty="0"/>
              <a:t> lab </a:t>
            </a:r>
            <a:r>
              <a:rPr lang="en-US" dirty="0" err="1"/>
              <a:t>ile</a:t>
            </a:r>
            <a:r>
              <a:rPr lang="en-US" dirty="0"/>
              <a:t> problem </a:t>
            </a:r>
            <a:r>
              <a:rPr lang="en-US" dirty="0" err="1"/>
              <a:t>çözerken</a:t>
            </a:r>
            <a:r>
              <a:rPr lang="en-US" dirty="0"/>
              <a:t> </a:t>
            </a:r>
            <a:r>
              <a:rPr lang="en-US" dirty="0" err="1"/>
              <a:t>konuları</a:t>
            </a:r>
            <a:r>
              <a:rPr lang="en-US" dirty="0"/>
              <a:t> iyi </a:t>
            </a:r>
            <a:r>
              <a:rPr lang="en-US" dirty="0" err="1"/>
              <a:t>öğreniyorsunuz</a:t>
            </a:r>
            <a:r>
              <a:rPr lang="en-US" dirty="0"/>
              <a:t>. </a:t>
            </a:r>
            <a:r>
              <a:rPr lang="en-US" b="1" dirty="0" err="1"/>
              <a:t>Projesi</a:t>
            </a:r>
            <a:r>
              <a:rPr lang="en-US" b="1" dirty="0"/>
              <a:t> </a:t>
            </a:r>
            <a:r>
              <a:rPr lang="en-US" b="1" dirty="0" err="1"/>
              <a:t>oldukça</a:t>
            </a:r>
            <a:r>
              <a:rPr lang="en-US" b="1" dirty="0"/>
              <a:t> </a:t>
            </a:r>
            <a:r>
              <a:rPr lang="en-US" b="1" dirty="0" err="1"/>
              <a:t>zor</a:t>
            </a:r>
            <a:r>
              <a:rPr lang="en-US" dirty="0"/>
              <a:t>, </a:t>
            </a:r>
            <a:r>
              <a:rPr lang="en-US" b="1" dirty="0"/>
              <a:t>assign </a:t>
            </a:r>
            <a:r>
              <a:rPr lang="en-US" b="1" dirty="0" err="1"/>
              <a:t>edildiği</a:t>
            </a:r>
            <a:r>
              <a:rPr lang="en-US" b="1" dirty="0"/>
              <a:t> an </a:t>
            </a:r>
            <a:r>
              <a:rPr lang="en-US" b="1" dirty="0" err="1"/>
              <a:t>başlamanızı</a:t>
            </a:r>
            <a:r>
              <a:rPr lang="en-US" b="1" dirty="0"/>
              <a:t> </a:t>
            </a:r>
            <a:r>
              <a:rPr lang="en-US" b="1" dirty="0" err="1"/>
              <a:t>öneririm</a:t>
            </a:r>
            <a:r>
              <a:rPr lang="en-US" b="1" dirty="0"/>
              <a:t>.</a:t>
            </a:r>
          </a:p>
          <a:p>
            <a:endParaRPr lang="en-US" dirty="0"/>
          </a:p>
          <a:p>
            <a:r>
              <a:rPr lang="en-US" dirty="0"/>
              <a:t>Ders </a:t>
            </a:r>
            <a:r>
              <a:rPr lang="en-US" dirty="0" err="1"/>
              <a:t>bence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hayatında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işimize</a:t>
            </a:r>
            <a:r>
              <a:rPr lang="en-US" dirty="0"/>
              <a:t> </a:t>
            </a:r>
            <a:r>
              <a:rPr lang="en-US" dirty="0" err="1"/>
              <a:t>yarayabilecek</a:t>
            </a:r>
            <a:r>
              <a:rPr lang="en-US" dirty="0"/>
              <a:t> IE </a:t>
            </a:r>
            <a:r>
              <a:rPr lang="en-US" dirty="0" err="1"/>
              <a:t>kodlu</a:t>
            </a:r>
            <a:r>
              <a:rPr lang="en-US" dirty="0"/>
              <a:t> </a:t>
            </a:r>
            <a:r>
              <a:rPr lang="en-US" dirty="0" err="1"/>
              <a:t>derslerden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, </a:t>
            </a:r>
            <a:r>
              <a:rPr lang="en-US" b="1" dirty="0" err="1"/>
              <a:t>projesi</a:t>
            </a:r>
            <a:r>
              <a:rPr lang="en-US" b="1" dirty="0"/>
              <a:t> de </a:t>
            </a:r>
            <a:r>
              <a:rPr lang="en-US" b="1" dirty="0" err="1"/>
              <a:t>abartıldığı</a:t>
            </a:r>
            <a:r>
              <a:rPr lang="en-US" b="1" dirty="0"/>
              <a:t> </a:t>
            </a:r>
            <a:r>
              <a:rPr lang="en-US" b="1" dirty="0" err="1"/>
              <a:t>kadar</a:t>
            </a:r>
            <a:r>
              <a:rPr lang="en-US" b="1" dirty="0"/>
              <a:t> </a:t>
            </a:r>
            <a:r>
              <a:rPr lang="en-US" b="1" dirty="0" err="1"/>
              <a:t>zor</a:t>
            </a:r>
            <a:r>
              <a:rPr lang="en-US" b="1" dirty="0"/>
              <a:t> </a:t>
            </a:r>
            <a:r>
              <a:rPr lang="en-US" b="1" dirty="0" err="1"/>
              <a:t>değil</a:t>
            </a:r>
            <a:r>
              <a:rPr lang="en-US" b="1" dirty="0"/>
              <a:t> </a:t>
            </a:r>
            <a:r>
              <a:rPr lang="en-US" b="1" dirty="0" err="1"/>
              <a:t>kesinlikle</a:t>
            </a:r>
            <a:r>
              <a:rPr lang="en-US" dirty="0"/>
              <a:t>. </a:t>
            </a:r>
            <a:r>
              <a:rPr lang="en-US" dirty="0" err="1"/>
              <a:t>Keyifli</a:t>
            </a:r>
            <a:r>
              <a:rPr lang="en-US" dirty="0"/>
              <a:t> ve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yükü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da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ders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düşünüyorum</a:t>
            </a:r>
            <a:r>
              <a:rPr lang="en-US" dirty="0"/>
              <a:t> </a:t>
            </a:r>
            <a:r>
              <a:rPr lang="en-US" dirty="0" err="1"/>
              <a:t>azıcık</a:t>
            </a:r>
            <a:r>
              <a:rPr lang="en-US" dirty="0"/>
              <a:t> Excel ve </a:t>
            </a:r>
            <a:r>
              <a:rPr lang="en-US" dirty="0" err="1"/>
              <a:t>kodlama</a:t>
            </a:r>
            <a:r>
              <a:rPr lang="en-US" dirty="0"/>
              <a:t> </a:t>
            </a:r>
            <a:r>
              <a:rPr lang="en-US" dirty="0" err="1"/>
              <a:t>bilginiz</a:t>
            </a:r>
            <a:r>
              <a:rPr lang="en-US" dirty="0"/>
              <a:t> </a:t>
            </a:r>
            <a:r>
              <a:rPr lang="en-US" dirty="0" err="1"/>
              <a:t>varsa</a:t>
            </a:r>
            <a:r>
              <a:rPr lang="en-US" dirty="0"/>
              <a:t> </a:t>
            </a:r>
            <a:r>
              <a:rPr lang="en-US" dirty="0" err="1"/>
              <a:t>önceden</a:t>
            </a:r>
            <a:r>
              <a:rPr lang="en-US" dirty="0"/>
              <a:t> </a:t>
            </a:r>
            <a:r>
              <a:rPr lang="en-US" dirty="0" err="1"/>
              <a:t>gelen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Zorunlu</a:t>
            </a:r>
            <a:r>
              <a:rPr lang="en-US" dirty="0"/>
              <a:t> </a:t>
            </a:r>
            <a:r>
              <a:rPr lang="en-US" dirty="0" err="1"/>
              <a:t>ie</a:t>
            </a:r>
            <a:r>
              <a:rPr lang="en-US" dirty="0"/>
              <a:t> </a:t>
            </a:r>
            <a:r>
              <a:rPr lang="en-US" dirty="0" err="1"/>
              <a:t>dersi</a:t>
            </a:r>
            <a:r>
              <a:rPr lang="en-US" dirty="0"/>
              <a:t> </a:t>
            </a:r>
            <a:r>
              <a:rPr lang="en-US" dirty="0" err="1"/>
              <a:t>olmalı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4168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Last </a:t>
            </a:r>
            <a:r>
              <a:rPr lang="en-US" dirty="0"/>
              <a:t>Year’s</a:t>
            </a:r>
            <a:r>
              <a:rPr lang="tr-TR" dirty="0"/>
              <a:t>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NYC Taxi Allocation </a:t>
            </a:r>
          </a:p>
          <a:p>
            <a:pPr marL="0" indent="0">
              <a:buNone/>
            </a:pPr>
            <a:r>
              <a:rPr lang="en-US" dirty="0"/>
              <a:t>Problem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14E6DB-2F6A-823A-9F69-1AE5E73CEC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269" t="8505" r="22981" b="4286"/>
          <a:stretch>
            <a:fillRect/>
          </a:stretch>
        </p:blipFill>
        <p:spPr>
          <a:xfrm>
            <a:off x="3633788" y="0"/>
            <a:ext cx="5510212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291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This </a:t>
            </a:r>
            <a:r>
              <a:rPr lang="en-US" dirty="0"/>
              <a:t>Semester</a:t>
            </a:r>
            <a:r>
              <a:rPr lang="tr-TR" dirty="0"/>
              <a:t>’s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Who knows... </a:t>
            </a:r>
            <a:r>
              <a:rPr lang="tr-TR" sz="3200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4020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Case studies and Project can be done with a group of maximum 3 students.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Not </a:t>
            </a:r>
            <a:r>
              <a:rPr lang="tr-TR" b="1" dirty="0"/>
              <a:t>any</a:t>
            </a:r>
            <a:r>
              <a:rPr lang="tr-TR" dirty="0"/>
              <a:t> three students!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No more than two students in the same group, who are also group members in IE477-IE478 courses.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Groups of one or two students are allowed but HIGHLY DISCOURAGED!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b="1" dirty="0"/>
              <a:t>Once set, groups will not be changed. </a:t>
            </a:r>
            <a:r>
              <a:rPr lang="en-US" dirty="0"/>
              <a:t>If your group has a problem, you may exit your group and submit assignments yourself!</a:t>
            </a:r>
            <a:endParaRPr lang="tr-TR" dirty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Send your group info to the course TA by the end of </a:t>
            </a:r>
            <a:r>
              <a:rPr lang="en-US" dirty="0"/>
              <a:t>this</a:t>
            </a:r>
            <a:r>
              <a:rPr lang="tr-TR" dirty="0"/>
              <a:t> week!</a:t>
            </a:r>
          </a:p>
        </p:txBody>
      </p:sp>
    </p:spTree>
    <p:extLst>
      <p:ext uri="{BB962C8B-B14F-4D97-AF65-F5344CB8AC3E}">
        <p14:creationId xmlns:p14="http://schemas.microsoft.com/office/powerpoint/2010/main" val="1603523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tr-TR" sz="2000" b="1" dirty="0"/>
              <a:t>The course is named as </a:t>
            </a:r>
            <a:r>
              <a:rPr lang="en-US" sz="2000" b="1" dirty="0"/>
              <a:t>“</a:t>
            </a:r>
            <a:r>
              <a:rPr lang="tr-TR" sz="2000" b="1" dirty="0"/>
              <a:t>Industrial</a:t>
            </a:r>
            <a:r>
              <a:rPr lang="en-US" sz="2000" b="1" dirty="0"/>
              <a:t>”</a:t>
            </a:r>
            <a:r>
              <a:rPr lang="tr-TR" sz="2000" b="1" dirty="0"/>
              <a:t> </a:t>
            </a:r>
            <a:r>
              <a:rPr lang="en-US" sz="2000" b="1" dirty="0"/>
              <a:t>“</a:t>
            </a:r>
            <a:r>
              <a:rPr lang="tr-TR" sz="2000" b="1" dirty="0"/>
              <a:t>Applications</a:t>
            </a:r>
            <a:r>
              <a:rPr lang="en-US" sz="2000" b="1" dirty="0"/>
              <a:t>”</a:t>
            </a:r>
            <a:r>
              <a:rPr lang="tr-TR" sz="2000" b="1" dirty="0"/>
              <a:t> of </a:t>
            </a:r>
            <a:r>
              <a:rPr lang="en-US" sz="2000" b="1" dirty="0"/>
              <a:t>“</a:t>
            </a:r>
            <a:r>
              <a:rPr lang="tr-TR" sz="2000" b="1" dirty="0"/>
              <a:t>Operations Research</a:t>
            </a:r>
            <a:r>
              <a:rPr lang="en-US" sz="2000" b="1" dirty="0"/>
              <a:t>”</a:t>
            </a:r>
            <a:endParaRPr lang="tr-TR" sz="2000" b="1" dirty="0"/>
          </a:p>
          <a:p>
            <a:pPr>
              <a:lnSpc>
                <a:spcPct val="130000"/>
              </a:lnSpc>
            </a:pPr>
            <a:r>
              <a:rPr lang="tr-TR" sz="2000" dirty="0"/>
              <a:t>We will do some </a:t>
            </a:r>
            <a:r>
              <a:rPr lang="tr-TR" sz="2000" b="1" dirty="0"/>
              <a:t>applications</a:t>
            </a:r>
            <a:r>
              <a:rPr lang="tr-TR" sz="2000" dirty="0"/>
              <a:t> related to </a:t>
            </a:r>
            <a:r>
              <a:rPr lang="en-US" sz="2000" b="1" dirty="0"/>
              <a:t>“</a:t>
            </a:r>
            <a:r>
              <a:rPr lang="tr-TR" sz="2000" b="1" dirty="0"/>
              <a:t>industry</a:t>
            </a:r>
            <a:r>
              <a:rPr lang="en-US" sz="2000" b="1" dirty="0"/>
              <a:t>”</a:t>
            </a:r>
            <a:r>
              <a:rPr lang="tr-TR" sz="2000" dirty="0"/>
              <a:t> where you will utilize your </a:t>
            </a:r>
            <a:r>
              <a:rPr lang="tr-TR" sz="2000" b="1" dirty="0"/>
              <a:t>OR</a:t>
            </a:r>
            <a:r>
              <a:rPr lang="tr-TR" sz="2000" dirty="0"/>
              <a:t> background (and more...)</a:t>
            </a:r>
          </a:p>
          <a:p>
            <a:pPr marL="0" indent="0">
              <a:lnSpc>
                <a:spcPct val="130000"/>
              </a:lnSpc>
              <a:buNone/>
            </a:pPr>
            <a:endParaRPr lang="tr-TR" sz="2000" dirty="0"/>
          </a:p>
          <a:p>
            <a:pPr marL="0" indent="0">
              <a:lnSpc>
                <a:spcPct val="130000"/>
              </a:lnSpc>
              <a:buNone/>
            </a:pPr>
            <a:r>
              <a:rPr lang="tr-TR" sz="2000" dirty="0"/>
              <a:t>As you progress in this course, think of it as a real life job experience!</a:t>
            </a:r>
          </a:p>
          <a:p>
            <a:pPr>
              <a:lnSpc>
                <a:spcPct val="130000"/>
              </a:lnSpc>
            </a:pPr>
            <a:r>
              <a:rPr lang="tr-TR" sz="2000" dirty="0"/>
              <a:t>Pretend that you work at a consulting company and some tasks are assigned to you</a:t>
            </a:r>
            <a:r>
              <a:rPr lang="en-US" sz="2000" dirty="0"/>
              <a:t> – I will definitely pretend that way!</a:t>
            </a:r>
            <a:endParaRPr lang="tr-TR" sz="2000" dirty="0"/>
          </a:p>
          <a:p>
            <a:pPr>
              <a:lnSpc>
                <a:spcPct val="130000"/>
              </a:lnSpc>
            </a:pPr>
            <a:r>
              <a:rPr lang="tr-TR" sz="2000" dirty="0"/>
              <a:t>Whether they are easy or challenging, you will have to do them.</a:t>
            </a:r>
          </a:p>
          <a:p>
            <a:pPr>
              <a:lnSpc>
                <a:spcPct val="130000"/>
              </a:lnSpc>
            </a:pPr>
            <a:r>
              <a:rPr lang="tr-TR" sz="2000" dirty="0"/>
              <a:t>Otherwise...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2466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50875" cy="4648200"/>
          </a:xfrm>
        </p:spPr>
        <p:txBody>
          <a:bodyPr/>
          <a:lstStyle/>
          <a:p>
            <a:r>
              <a:rPr lang="tr-TR" b="1" dirty="0"/>
              <a:t>Assessment:</a:t>
            </a:r>
            <a:endParaRPr lang="en-US" b="1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30</a:t>
            </a:r>
            <a:r>
              <a:rPr lang="en-US" dirty="0"/>
              <a:t>%</a:t>
            </a:r>
            <a:r>
              <a:rPr lang="tr-TR" dirty="0"/>
              <a:t> -</a:t>
            </a:r>
            <a:r>
              <a:rPr lang="en-US" dirty="0"/>
              <a:t> </a:t>
            </a:r>
            <a:r>
              <a:rPr lang="tr-TR" dirty="0"/>
              <a:t>Midterm Exam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1</a:t>
            </a:r>
            <a:r>
              <a:rPr lang="en-US" dirty="0"/>
              <a:t>5% </a:t>
            </a:r>
            <a:r>
              <a:rPr lang="tr-TR" dirty="0"/>
              <a:t>- </a:t>
            </a:r>
            <a:r>
              <a:rPr lang="en-US" dirty="0"/>
              <a:t>6</a:t>
            </a:r>
            <a:r>
              <a:rPr lang="tr-TR" dirty="0"/>
              <a:t> in-class Case</a:t>
            </a:r>
            <a:r>
              <a:rPr lang="en-US" dirty="0"/>
              <a:t> </a:t>
            </a:r>
            <a:r>
              <a:rPr lang="tr-TR" dirty="0"/>
              <a:t>Studies (Lowest dropped) (</a:t>
            </a:r>
            <a:r>
              <a:rPr lang="en-US" dirty="0"/>
              <a:t>3</a:t>
            </a:r>
            <a:r>
              <a:rPr lang="tr-TR" dirty="0"/>
              <a:t>% each)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0% - 3 in-class Lab Studies</a:t>
            </a:r>
            <a:endParaRPr lang="tr-TR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2</a:t>
            </a:r>
            <a:r>
              <a:rPr lang="en-US" dirty="0"/>
              <a:t>5% </a:t>
            </a:r>
            <a:r>
              <a:rPr lang="tr-TR" dirty="0"/>
              <a:t>- </a:t>
            </a:r>
            <a:r>
              <a:rPr lang="en-US" dirty="0"/>
              <a:t>Group Project</a:t>
            </a:r>
            <a:r>
              <a:rPr lang="tr-TR" dirty="0"/>
              <a:t> (Groups of max 3 students)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30% </a:t>
            </a:r>
            <a:r>
              <a:rPr lang="tr-TR" dirty="0"/>
              <a:t>- </a:t>
            </a:r>
            <a:r>
              <a:rPr lang="en-US" dirty="0"/>
              <a:t>Final Exam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608613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software </a:t>
            </a:r>
            <a:r>
              <a:rPr lang="en-US" b="1" dirty="0">
                <a:solidFill>
                  <a:srgbClr val="FF0000"/>
                </a:solidFill>
              </a:rPr>
              <a:t>Microsoft Excel for Windows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is absolutely required for this course!</a:t>
            </a:r>
          </a:p>
          <a:p>
            <a:pPr lvl="0"/>
            <a:r>
              <a:rPr lang="en-US" dirty="0"/>
              <a:t>There are </a:t>
            </a:r>
            <a:r>
              <a:rPr lang="en-US" b="1" dirty="0"/>
              <a:t>free Excel alternatives</a:t>
            </a:r>
            <a:r>
              <a:rPr lang="en-US" dirty="0"/>
              <a:t> (like OpenOffice, </a:t>
            </a:r>
            <a:r>
              <a:rPr lang="en-US" dirty="0" err="1"/>
              <a:t>LibreOffice</a:t>
            </a:r>
            <a:r>
              <a:rPr lang="en-US" dirty="0"/>
              <a:t>) but I cannot guarantee these free alternatives will have all the functionality needed as per our coverage, especially in VBA.</a:t>
            </a:r>
          </a:p>
          <a:p>
            <a:pPr lvl="0"/>
            <a:r>
              <a:rPr lang="en-US" dirty="0"/>
              <a:t>If you are a Mac user, </a:t>
            </a:r>
            <a:r>
              <a:rPr lang="en-US" b="1" dirty="0"/>
              <a:t>Microsoft Excel for Mac</a:t>
            </a:r>
            <a:r>
              <a:rPr lang="en-US" dirty="0"/>
              <a:t> is generally fine but it does not have User Forms in VBA. So, you will need a Windows computer for at least </a:t>
            </a:r>
            <a:r>
              <a:rPr lang="en-US" dirty="0" err="1"/>
              <a:t>Userforms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If your </a:t>
            </a:r>
            <a:r>
              <a:rPr lang="en-US" b="1" dirty="0"/>
              <a:t>Excel display language is not English</a:t>
            </a:r>
            <a:r>
              <a:rPr lang="en-US" dirty="0"/>
              <a:t>, check Options&gt;Language and install English as the display language. (This is required for the correct function names) 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6962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This means, </a:t>
            </a:r>
            <a:r>
              <a:rPr lang="en-US" sz="2400" b="1" dirty="0"/>
              <a:t>Mac users </a:t>
            </a:r>
            <a:r>
              <a:rPr lang="en-US" sz="2400" dirty="0"/>
              <a:t>or </a:t>
            </a:r>
            <a:r>
              <a:rPr lang="en-US" sz="2400" b="1" dirty="0"/>
              <a:t>students with no Microsoft Excel </a:t>
            </a:r>
            <a:r>
              <a:rPr lang="en-US" sz="2400" dirty="0"/>
              <a:t>should arrange a </a:t>
            </a:r>
            <a:r>
              <a:rPr lang="en-US" sz="2400" b="1" dirty="0"/>
              <a:t>Windows computer with Microsoft Office</a:t>
            </a:r>
            <a:r>
              <a:rPr lang="en-US" sz="2400" dirty="0"/>
              <a:t>. </a:t>
            </a:r>
          </a:p>
          <a:p>
            <a:r>
              <a:rPr lang="en-US" sz="2000" dirty="0"/>
              <a:t>You are welcome to use the BCC Computer Labs.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0657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Prerequisites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Even though </a:t>
            </a:r>
            <a:r>
              <a:rPr lang="en-US" dirty="0"/>
              <a:t>IE 303 is the </a:t>
            </a:r>
            <a:r>
              <a:rPr lang="tr-TR" dirty="0"/>
              <a:t>formal prerequisite for this course, you must be comfortable with core IE courses: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IE 324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IE 325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IE 342</a:t>
            </a:r>
          </a:p>
          <a:p>
            <a:pPr marL="42862" indent="0">
              <a:buNone/>
            </a:pPr>
            <a:r>
              <a:rPr lang="tr-TR" dirty="0"/>
              <a:t>    Statistics: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MATH 260 </a:t>
            </a:r>
          </a:p>
          <a:p>
            <a:pPr marL="42862" indent="0">
              <a:buNone/>
            </a:pPr>
            <a:r>
              <a:rPr lang="tr-TR" dirty="0"/>
              <a:t>    Computer programming logic: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CS 113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CS 114</a:t>
            </a:r>
            <a:endParaRPr lang="en-US" dirty="0"/>
          </a:p>
          <a:p>
            <a:pPr marL="342900" lvl="1" indent="0"/>
            <a:r>
              <a:rPr lang="en-US" dirty="0"/>
              <a:t>	or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CS 115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16946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Available texts</a:t>
            </a:r>
          </a:p>
        </p:txBody>
      </p:sp>
      <p:pic>
        <p:nvPicPr>
          <p:cNvPr id="8" name="Content Placeholder 7" descr="download.jpg">
            <a:hlinkClick r:id="rId3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43841" y="2500306"/>
            <a:ext cx="1279994" cy="1649223"/>
          </a:xfrm>
        </p:spPr>
      </p:pic>
      <p:sp>
        <p:nvSpPr>
          <p:cNvPr id="9" name="Rectangle 8"/>
          <p:cNvSpPr/>
          <p:nvPr/>
        </p:nvSpPr>
        <p:spPr>
          <a:xfrm>
            <a:off x="1600200" y="2418702"/>
            <a:ext cx="7543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/>
              <a:t> </a:t>
            </a:r>
            <a:r>
              <a:rPr lang="en-US" sz="2000" dirty="0"/>
              <a:t>Developing Spreadsheet-Based Decision Support Systems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/>
              <a:t> </a:t>
            </a:r>
            <a:r>
              <a:rPr lang="en-US" sz="2000" i="0" dirty="0"/>
              <a:t>Authors: M.H. </a:t>
            </a:r>
            <a:r>
              <a:rPr lang="en-US" sz="2000" i="0" dirty="0" err="1"/>
              <a:t>Seref</a:t>
            </a:r>
            <a:r>
              <a:rPr lang="en-US" sz="2000" i="0" dirty="0"/>
              <a:t>, </a:t>
            </a:r>
            <a:r>
              <a:rPr lang="en-US" sz="2000" i="0" dirty="0" err="1"/>
              <a:t>Ravindra</a:t>
            </a:r>
            <a:r>
              <a:rPr lang="en-US" sz="2000" i="0" dirty="0"/>
              <a:t> A. </a:t>
            </a:r>
            <a:r>
              <a:rPr lang="en-US" sz="2000" i="0" dirty="0" err="1"/>
              <a:t>Ahuja</a:t>
            </a:r>
            <a:r>
              <a:rPr lang="en-US" sz="2000" i="0" dirty="0"/>
              <a:t>, Wayne L. Winston (2007), University of Florida, Department of Industrial &amp; Systems Engineering</a:t>
            </a:r>
            <a:endParaRPr lang="tr-TR" sz="2000" i="0" dirty="0"/>
          </a:p>
        </p:txBody>
      </p:sp>
      <p:pic>
        <p:nvPicPr>
          <p:cNvPr id="11" name="Picture 10" descr="download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3840" y="877042"/>
            <a:ext cx="1280160" cy="158050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00200" y="857232"/>
            <a:ext cx="7315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/>
              <a:t> </a:t>
            </a:r>
            <a:r>
              <a:rPr lang="en-US" sz="2000" dirty="0"/>
              <a:t>VBA for Modelers: Developing Decision Support Systems 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/>
              <a:t> </a:t>
            </a:r>
            <a:r>
              <a:rPr lang="en-US" sz="2000" i="0" dirty="0"/>
              <a:t>Author: S. Christian Albright (2007), </a:t>
            </a:r>
            <a:r>
              <a:rPr lang="tr-TR" sz="2000" i="0" dirty="0"/>
              <a:t>I</a:t>
            </a:r>
            <a:r>
              <a:rPr lang="en-US" sz="2000" i="0" dirty="0" err="1"/>
              <a:t>ndiana</a:t>
            </a:r>
            <a:r>
              <a:rPr lang="en-US" sz="2000" i="0" dirty="0"/>
              <a:t> University Kelley School of Business</a:t>
            </a:r>
            <a:endParaRPr lang="tr-TR" sz="2000" i="0" dirty="0"/>
          </a:p>
          <a:p>
            <a:endParaRPr lang="en-US" sz="2000" i="0" dirty="0"/>
          </a:p>
          <a:p>
            <a:pPr>
              <a:buFont typeface="Arial" pitchFamily="34" charset="0"/>
              <a:buChar char="•"/>
            </a:pPr>
            <a:endParaRPr lang="en-US" sz="2000" i="0" dirty="0"/>
          </a:p>
        </p:txBody>
      </p:sp>
      <p:sp>
        <p:nvSpPr>
          <p:cNvPr id="13" name="Rectangle 12"/>
          <p:cNvSpPr/>
          <p:nvPr/>
        </p:nvSpPr>
        <p:spPr>
          <a:xfrm>
            <a:off x="1676400" y="4343400"/>
            <a:ext cx="746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/>
              <a:t> </a:t>
            </a:r>
            <a:r>
              <a:rPr lang="en-US" sz="2000" dirty="0"/>
              <a:t>Spreadsheet Modeling and Decision Analysis: A Practical Introduction to Business Analytics (2014)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/>
              <a:t> </a:t>
            </a:r>
            <a:r>
              <a:rPr lang="en-US" sz="2000" i="0" dirty="0"/>
              <a:t>Author : Cliff Ragsdale (College of Business at Virginia Tech)</a:t>
            </a:r>
            <a:endParaRPr lang="tr-TR" sz="2000" i="0" dirty="0"/>
          </a:p>
          <a:p>
            <a:pPr>
              <a:buFont typeface="Arial" pitchFamily="34" charset="0"/>
              <a:buChar char="•"/>
            </a:pPr>
            <a:endParaRPr lang="en-US" sz="2000" i="0" dirty="0"/>
          </a:p>
        </p:txBody>
      </p:sp>
      <p:pic>
        <p:nvPicPr>
          <p:cNvPr id="14" name="Picture 13" descr="download (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0549" y="4163824"/>
            <a:ext cx="1323451" cy="164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2794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461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can be an example application of OR in industry?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Production Planning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Inventory Management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Transportation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Queuing Systems</a:t>
            </a:r>
          </a:p>
          <a:p>
            <a:pPr lvl="1"/>
            <a:endParaRPr lang="en-US" dirty="0"/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/>
              <a:t>How do you solve these problems?</a:t>
            </a:r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/>
              <a:t>What tools to use?</a:t>
            </a:r>
          </a:p>
          <a:p>
            <a:r>
              <a:rPr lang="en-US" dirty="0"/>
              <a:t>Availability?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85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commercial software you use to handle these problems will NOT be available to you!</a:t>
            </a:r>
          </a:p>
          <a:p>
            <a:endParaRPr lang="en-US" dirty="0"/>
          </a:p>
          <a:p>
            <a:r>
              <a:rPr lang="en-US" dirty="0"/>
              <a:t>There will be no CPLEX, no GAMS, no </a:t>
            </a:r>
            <a:r>
              <a:rPr lang="en-US" dirty="0" err="1"/>
              <a:t>XPress</a:t>
            </a:r>
            <a:r>
              <a:rPr lang="en-US" dirty="0"/>
              <a:t>, no </a:t>
            </a:r>
            <a:r>
              <a:rPr lang="en-US" dirty="0" err="1"/>
              <a:t>Aren</a:t>
            </a:r>
            <a:r>
              <a:rPr lang="tr-TR" dirty="0"/>
              <a:t>a</a:t>
            </a:r>
            <a:r>
              <a:rPr lang="en-US" dirty="0"/>
              <a:t>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These software will cost $10,000+ each to get a license for a single computer. </a:t>
            </a:r>
          </a:p>
          <a:p>
            <a:endParaRPr lang="en-US" dirty="0"/>
          </a:p>
          <a:p>
            <a:r>
              <a:rPr lang="en-US" dirty="0"/>
              <a:t>In some instances there will be </a:t>
            </a:r>
            <a:r>
              <a:rPr lang="en-US" u="sng" dirty="0"/>
              <a:t>no Internet connection</a:t>
            </a:r>
            <a:r>
              <a:rPr lang="en-US" dirty="0"/>
              <a:t> except for </a:t>
            </a:r>
            <a:r>
              <a:rPr lang="tr-TR" dirty="0"/>
              <a:t>e</a:t>
            </a:r>
            <a:r>
              <a:rPr lang="en-US" dirty="0"/>
              <a:t>mail.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Especially in military or government based companies.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You will not be able to download any “trial” version of these software.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883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The most commonly installed software is MS Office Applications.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Word, Excel, PowerPoint, Access, Visio, Project…</a:t>
            </a:r>
          </a:p>
          <a:p>
            <a:r>
              <a:rPr lang="en-US" sz="2400" dirty="0"/>
              <a:t>Can you guess which one you would use the most?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794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first spreadsheet</a:t>
            </a:r>
          </a:p>
        </p:txBody>
      </p:sp>
      <p:pic>
        <p:nvPicPr>
          <p:cNvPr id="1028" name="Picture 4" descr="pasted image 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725032"/>
            <a:ext cx="3213391" cy="207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ls.unc.edu/courses/2017_fall/inls161_001/site/assets/files/1068/hg142395_al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0" r="8188"/>
          <a:stretch/>
        </p:blipFill>
        <p:spPr bwMode="auto">
          <a:xfrm>
            <a:off x="63211" y="1464735"/>
            <a:ext cx="5422610" cy="407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69949" y="3141732"/>
            <a:ext cx="34018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/>
              <a:t>Spreadsheet</a:t>
            </a:r>
          </a:p>
          <a:p>
            <a:pPr algn="ctr"/>
            <a:r>
              <a:rPr lang="en-US" sz="2000" dirty="0"/>
              <a:t>The data is “spread” among </a:t>
            </a:r>
          </a:p>
          <a:p>
            <a:pPr algn="ctr"/>
            <a:r>
              <a:rPr lang="en-US" sz="2000" dirty="0"/>
              <a:t>the sheet or sheets.</a:t>
            </a:r>
          </a:p>
        </p:txBody>
      </p:sp>
    </p:spTree>
    <p:extLst>
      <p:ext uri="{BB962C8B-B14F-4D97-AF65-F5344CB8AC3E}">
        <p14:creationId xmlns:p14="http://schemas.microsoft.com/office/powerpoint/2010/main" val="7848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first “modern” spreadsheet software: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/>
              <a:t>VisiCalc (1979)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Initially for Apple II</a:t>
            </a:r>
          </a:p>
        </p:txBody>
      </p:sp>
      <p:pic>
        <p:nvPicPr>
          <p:cNvPr id="2050" name="Picture 2" descr="https://upload.wikimedia.org/wikipedia/commons/7/7a/Visical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132" y="2324100"/>
            <a:ext cx="4185709" cy="287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91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ilkent-theme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ilkent-theme" id="{3F80A6D5-8211-47CE-A266-C4044D1B881C}" vid="{B6ABEE5A-B9CB-4AB8-9ECB-B289EC7B81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bilkent-theme</Template>
  <TotalTime>14852</TotalTime>
  <Words>2075</Words>
  <Application>Microsoft Office PowerPoint</Application>
  <PresentationFormat>On-screen Show (4:3)</PresentationFormat>
  <Paragraphs>254</Paragraphs>
  <Slides>45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Calibri</vt:lpstr>
      <vt:lpstr>Wingdings</vt:lpstr>
      <vt:lpstr>bilkent-theme</vt:lpstr>
      <vt:lpstr>IE 469 Industrial Applications of Operations Research</vt:lpstr>
      <vt:lpstr>Teaching Staff</vt:lpstr>
      <vt:lpstr>Industrial Applications of Operations Research</vt:lpstr>
      <vt:lpstr>Industrial Applications of Operations Research</vt:lpstr>
      <vt:lpstr>Industrial Applications of Operations Research</vt:lpstr>
      <vt:lpstr>Industrial Applications of Operations Research</vt:lpstr>
      <vt:lpstr>Industrial Applications of Operations Research</vt:lpstr>
      <vt:lpstr>Spreadsheets</vt:lpstr>
      <vt:lpstr>Spreadsheets</vt:lpstr>
      <vt:lpstr>Spreadsheets</vt:lpstr>
      <vt:lpstr>Spreadsheets</vt:lpstr>
      <vt:lpstr>Spreadsheets</vt:lpstr>
      <vt:lpstr>Spreadsheets</vt:lpstr>
      <vt:lpstr>PowerPoint Presentation</vt:lpstr>
      <vt:lpstr>PowerPoint Presentation</vt:lpstr>
      <vt:lpstr>Spreadsheets</vt:lpstr>
      <vt:lpstr>Spreadsheets</vt:lpstr>
      <vt:lpstr>Spreadsheets</vt:lpstr>
      <vt:lpstr>What else?</vt:lpstr>
      <vt:lpstr>What else?</vt:lpstr>
      <vt:lpstr>What else?</vt:lpstr>
      <vt:lpstr>PowerPoint Presentation</vt:lpstr>
      <vt:lpstr>PowerPoint Presentation</vt:lpstr>
      <vt:lpstr>PowerPoint Presentation</vt:lpstr>
      <vt:lpstr>PowerPoint Presentation</vt:lpstr>
      <vt:lpstr>What else?</vt:lpstr>
      <vt:lpstr>Course Objectives</vt:lpstr>
      <vt:lpstr>Course Objectives</vt:lpstr>
      <vt:lpstr>Case Studies</vt:lpstr>
      <vt:lpstr>Lab Studies</vt:lpstr>
      <vt:lpstr>Project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Last Year’s Project</vt:lpstr>
      <vt:lpstr>This Semester’s Project</vt:lpstr>
      <vt:lpstr>Groups</vt:lpstr>
      <vt:lpstr>Industrial Applications of Operations Research</vt:lpstr>
      <vt:lpstr>Software Requirements</vt:lpstr>
      <vt:lpstr>Software Requirements</vt:lpstr>
      <vt:lpstr>Prerequisites</vt:lpstr>
      <vt:lpstr>Available texts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 469 Industrial Applications of Operations Research</dc:title>
  <dc:creator>Emre Uzun</dc:creator>
  <cp:lastModifiedBy>Emre Uzun</cp:lastModifiedBy>
  <cp:revision>178</cp:revision>
  <dcterms:created xsi:type="dcterms:W3CDTF">2016-08-01T10:52:26Z</dcterms:created>
  <dcterms:modified xsi:type="dcterms:W3CDTF">2025-09-15T10:06:32Z</dcterms:modified>
</cp:coreProperties>
</file>