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5" d="100"/>
          <a:sy n="55" d="100"/>
        </p:scale>
        <p:origin x="-778"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5EFDD8-0341-4357-92E2-C4FD3F1713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7EA78D6-992F-4934-AC77-CDE461F4E5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EB0EB21-4E9C-48E6-A8EF-D51765283191}"/>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5" name="Footer Placeholder 4">
            <a:extLst>
              <a:ext uri="{FF2B5EF4-FFF2-40B4-BE49-F238E27FC236}">
                <a16:creationId xmlns:a16="http://schemas.microsoft.com/office/drawing/2014/main" xmlns="" id="{B561FEAA-234B-4261-9FCF-2807F0FF85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468FBA16-7A36-4C5B-873B-A27CF176072A}"/>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3835363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805214-CE98-4D20-A4B8-44FFAC532B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C3FE0D0-7AA4-40CB-A445-79255C2B55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E153C4B-5F55-436C-A483-5497FF16A937}"/>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5" name="Footer Placeholder 4">
            <a:extLst>
              <a:ext uri="{FF2B5EF4-FFF2-40B4-BE49-F238E27FC236}">
                <a16:creationId xmlns:a16="http://schemas.microsoft.com/office/drawing/2014/main" xmlns="" id="{C1210E62-09F5-4343-8A99-4AA36C6F6D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1D96BDC5-0423-43E2-8EDE-EB9E64DCA965}"/>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978559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9F0E004-6BC6-4AF1-B32E-0DD879B2DA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B4E29B7-12F5-48E5-8795-7ED2C69407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E5904E3-95C4-47A0-BCC1-6B688341037E}"/>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5" name="Footer Placeholder 4">
            <a:extLst>
              <a:ext uri="{FF2B5EF4-FFF2-40B4-BE49-F238E27FC236}">
                <a16:creationId xmlns:a16="http://schemas.microsoft.com/office/drawing/2014/main" xmlns="" id="{EA9C53FC-27E4-4483-9C9C-16B3541189E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4D3DAF81-1737-49BC-A732-E7864E08D836}"/>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6113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A1FD3-3024-4781-9982-EAFDAB0DF6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E102F10-5933-45E4-A21B-622675516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2B0537E-0C21-4324-8760-08E730DA78AC}"/>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5" name="Footer Placeholder 4">
            <a:extLst>
              <a:ext uri="{FF2B5EF4-FFF2-40B4-BE49-F238E27FC236}">
                <a16:creationId xmlns:a16="http://schemas.microsoft.com/office/drawing/2014/main" xmlns="" id="{BCB68001-4950-4936-8327-CFDC72CC4BF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467F5E64-3757-43AB-89DC-767A802B3C53}"/>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25858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F717B2-0C73-4FD7-8E14-976B097BDB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C2893F-4D3B-4A62-8311-267FBDEF3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BD62BCF-A1F2-491C-99A4-BB90BD0456ED}"/>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5" name="Footer Placeholder 4">
            <a:extLst>
              <a:ext uri="{FF2B5EF4-FFF2-40B4-BE49-F238E27FC236}">
                <a16:creationId xmlns:a16="http://schemas.microsoft.com/office/drawing/2014/main" xmlns="" id="{0583693B-02D0-47D5-ACAD-C98356FE39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126EB09A-369E-4E57-9B15-DE67871A4CB8}"/>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4252356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468B39-A9CE-471D-841D-1D6FDD97A3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415FD0D-6B17-427B-872E-DADDFD867D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81B2ABE-E6DC-40CF-8A14-CFE1ABB0E0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E79F7E8-D100-4E64-810E-23556265C66D}"/>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6" name="Footer Placeholder 5">
            <a:extLst>
              <a:ext uri="{FF2B5EF4-FFF2-40B4-BE49-F238E27FC236}">
                <a16:creationId xmlns:a16="http://schemas.microsoft.com/office/drawing/2014/main" xmlns="" id="{DBF5633A-E833-4CA1-81A0-DCDF7AFD88B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C15FE21B-5E51-4789-B701-27473CDC3DB8}"/>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2077331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BE6F00-EE3D-40AD-86DF-54E81B6110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652AE0C-498C-483F-AA96-1D53B0831F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EE75293-1A60-477F-B666-DD4CD391EF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5D01372-7E76-4ABE-82BB-A0A1AABDA7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8CC1E920-BCAF-4DE5-A617-AC39B010FE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9CA6BC1-A7A0-48C6-A9FD-F548153AB4F3}"/>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8" name="Footer Placeholder 7">
            <a:extLst>
              <a:ext uri="{FF2B5EF4-FFF2-40B4-BE49-F238E27FC236}">
                <a16:creationId xmlns:a16="http://schemas.microsoft.com/office/drawing/2014/main" xmlns="" id="{9190C987-B6E4-45F1-9289-50783A14032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8914C794-1864-491D-AF86-C395992E5934}"/>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2790017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318820-5618-4628-B999-9B56E54C64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0C58DAD-C56A-419B-A8DB-74DFEB2E34AC}"/>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4" name="Footer Placeholder 3">
            <a:extLst>
              <a:ext uri="{FF2B5EF4-FFF2-40B4-BE49-F238E27FC236}">
                <a16:creationId xmlns:a16="http://schemas.microsoft.com/office/drawing/2014/main" xmlns="" id="{14C3F8CC-FCE7-4024-B9E6-F610CE852CB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BF9E75BC-244A-4171-A71A-5BF9DF430421}"/>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5246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006BF34-2C01-4394-BEA0-60218700CB06}"/>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3" name="Footer Placeholder 2">
            <a:extLst>
              <a:ext uri="{FF2B5EF4-FFF2-40B4-BE49-F238E27FC236}">
                <a16:creationId xmlns:a16="http://schemas.microsoft.com/office/drawing/2014/main" xmlns="" id="{C8AF3CF2-2305-4369-B9C9-19CD383E6CC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287B6186-7F45-4E06-ADDC-AE47DA9756BD}"/>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4200012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45BEF8-75EB-4EF0-810C-25A22D059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FDAB463-15F6-4FB5-BB92-36FBF0B6AA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42D1D11-0321-4A4C-ADF2-536D603306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C8C7DCA-872B-4993-B444-C75D80697856}"/>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6" name="Footer Placeholder 5">
            <a:extLst>
              <a:ext uri="{FF2B5EF4-FFF2-40B4-BE49-F238E27FC236}">
                <a16:creationId xmlns:a16="http://schemas.microsoft.com/office/drawing/2014/main" xmlns="" id="{4B77BF19-030F-4562-A137-43AFD793082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1F2E050F-FFC9-467D-99EB-B8F0C6B50FC2}"/>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3187403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6D6652-D055-46D3-98E0-0C08D4EA2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DD117D0-7C7A-4E51-9506-69285838A4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DB36C418-89B9-4894-AB8E-22D0112615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6E60B21-1F4F-4D3F-A6B4-8F8A29CF0715}"/>
              </a:ext>
            </a:extLst>
          </p:cNvPr>
          <p:cNvSpPr>
            <a:spLocks noGrp="1"/>
          </p:cNvSpPr>
          <p:nvPr>
            <p:ph type="dt" sz="half" idx="10"/>
          </p:nvPr>
        </p:nvSpPr>
        <p:spPr/>
        <p:txBody>
          <a:bodyPr/>
          <a:lstStyle/>
          <a:p>
            <a:fld id="{DB56588B-7A44-4A1B-A31F-7CC67F8375CB}" type="datetimeFigureOut">
              <a:rPr lang="en-US" smtClean="0"/>
              <a:t>10/22/2020</a:t>
            </a:fld>
            <a:endParaRPr lang="en-US" dirty="0"/>
          </a:p>
        </p:txBody>
      </p:sp>
      <p:sp>
        <p:nvSpPr>
          <p:cNvPr id="6" name="Footer Placeholder 5">
            <a:extLst>
              <a:ext uri="{FF2B5EF4-FFF2-40B4-BE49-F238E27FC236}">
                <a16:creationId xmlns:a16="http://schemas.microsoft.com/office/drawing/2014/main" xmlns="" id="{CCF9F619-8763-40F1-B346-4CA53659936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9652BD5E-3436-49A5-AF09-7C9EF78DD5B5}"/>
              </a:ext>
            </a:extLst>
          </p:cNvPr>
          <p:cNvSpPr>
            <a:spLocks noGrp="1"/>
          </p:cNvSpPr>
          <p:nvPr>
            <p:ph type="sldNum" sz="quarter" idx="12"/>
          </p:nvPr>
        </p:nvSpPr>
        <p:spPr/>
        <p:txBody>
          <a:bodyPr/>
          <a:lstStyle/>
          <a:p>
            <a:fld id="{6891F426-B612-4A05-981D-932B9E8AEE70}" type="slidenum">
              <a:rPr lang="en-US" smtClean="0"/>
              <a:t>‹#›</a:t>
            </a:fld>
            <a:endParaRPr lang="en-US" dirty="0"/>
          </a:p>
        </p:txBody>
      </p:sp>
    </p:spTree>
    <p:extLst>
      <p:ext uri="{BB962C8B-B14F-4D97-AF65-F5344CB8AC3E}">
        <p14:creationId xmlns:p14="http://schemas.microsoft.com/office/powerpoint/2010/main" val="4086457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A84513A-63E5-4037-BA93-ECD6E7CD60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CD72E54-BB82-4B62-915E-F77D2275B7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FFBA112-E5D1-4BF5-A9CD-B271C64F5D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56588B-7A44-4A1B-A31F-7CC67F8375CB}" type="datetimeFigureOut">
              <a:rPr lang="en-US" smtClean="0"/>
              <a:t>10/22/2020</a:t>
            </a:fld>
            <a:endParaRPr lang="en-US" dirty="0"/>
          </a:p>
        </p:txBody>
      </p:sp>
      <p:sp>
        <p:nvSpPr>
          <p:cNvPr id="5" name="Footer Placeholder 4">
            <a:extLst>
              <a:ext uri="{FF2B5EF4-FFF2-40B4-BE49-F238E27FC236}">
                <a16:creationId xmlns:a16="http://schemas.microsoft.com/office/drawing/2014/main" xmlns="" id="{404636A0-411F-48A0-AFFF-6518497BC9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3B2810B6-0102-4C67-B8A6-AF37372238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91F426-B612-4A05-981D-932B9E8AEE70}" type="slidenum">
              <a:rPr lang="en-US" smtClean="0"/>
              <a:t>‹#›</a:t>
            </a:fld>
            <a:endParaRPr lang="en-US" dirty="0"/>
          </a:p>
        </p:txBody>
      </p:sp>
    </p:spTree>
    <p:extLst>
      <p:ext uri="{BB962C8B-B14F-4D97-AF65-F5344CB8AC3E}">
        <p14:creationId xmlns:p14="http://schemas.microsoft.com/office/powerpoint/2010/main" val="3639061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6A58BC-4CBF-4140-B628-9C80BD4A4C99}"/>
              </a:ext>
            </a:extLst>
          </p:cNvPr>
          <p:cNvSpPr>
            <a:spLocks noGrp="1"/>
          </p:cNvSpPr>
          <p:nvPr>
            <p:ph type="title"/>
          </p:nvPr>
        </p:nvSpPr>
        <p:spPr>
          <a:xfrm>
            <a:off x="838200" y="365125"/>
            <a:ext cx="10515600" cy="225425"/>
          </a:xfrm>
        </p:spPr>
        <p:txBody>
          <a:bodyPr>
            <a:noAutofit/>
          </a:bodyPr>
          <a:lstStyle/>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3.36	b)</a:t>
            </a:r>
            <a:endParaRPr lang="en-US" sz="2800" dirty="0"/>
          </a:p>
        </p:txBody>
      </p:sp>
      <p:sp>
        <p:nvSpPr>
          <p:cNvPr id="3" name="Content Placeholder 2">
            <a:extLst>
              <a:ext uri="{FF2B5EF4-FFF2-40B4-BE49-F238E27FC236}">
                <a16:creationId xmlns:a16="http://schemas.microsoft.com/office/drawing/2014/main" xmlns="" id="{FAE7577B-15E7-4771-B6DB-066C0C38FD57}"/>
              </a:ext>
            </a:extLst>
          </p:cNvPr>
          <p:cNvSpPr>
            <a:spLocks noGrp="1"/>
          </p:cNvSpPr>
          <p:nvPr>
            <p:ph idx="1"/>
          </p:nvPr>
        </p:nvSpPr>
        <p:spPr>
          <a:xfrm>
            <a:off x="838200" y="1001712"/>
            <a:ext cx="10515600" cy="5491163"/>
          </a:xfrm>
        </p:spPr>
        <p:txBody>
          <a:bodyPr>
            <a:normAutofit fontScale="92500" lnSpcReduction="10000"/>
          </a:bodyPr>
          <a:lstStyle/>
          <a:p>
            <a:pPr marL="0" marR="0" indent="0" algn="just">
              <a:spcBef>
                <a:spcPts val="0"/>
              </a:spcBef>
              <a:spcAft>
                <a:spcPts val="0"/>
              </a:spcAft>
              <a:buNone/>
              <a:tabLst>
                <a:tab pos="457200" algn="l"/>
                <a:tab pos="6858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company would have had to add 51 workers in March in order for them to have been ready to start in April.  If that is no longer possible, then current hiring decisions would not take effect until May.  In April the 86 workers would produce (86)(50.77)  =  4366 cases giving a starting inventory in May of 4500 +  4366  -8500  =  366.  Hence the net demand in May is 9300  -  366  =  8934.  We now add 1,000 to May`s demand to account for the minimum buffer requirement.</a:t>
            </a: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dirty="0">
                <a:effectLst/>
                <a:latin typeface="Courier"/>
                <a:ea typeface="Times New Roman" panose="02020603050405020304" pitchFamily="18" charset="0"/>
                <a:cs typeface="Times New Roman" panose="02020603050405020304" pitchFamily="18" charset="0"/>
              </a:rPr>
              <a:t> (A)       (B)         (C)       (D)</a:t>
            </a:r>
            <a:endParaRPr lang="tr-TR" sz="2400" dirty="0">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tr-TR" sz="2400" dirty="0">
                <a:effectLst/>
                <a:latin typeface="Times" panose="02020603050405020304" pitchFamily="18" charset="0"/>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Cum      Predicted  Cum Net   </a:t>
            </a: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u="sng" dirty="0">
                <a:effectLst/>
                <a:latin typeface="Courier"/>
                <a:ea typeface="Times New Roman" panose="02020603050405020304" pitchFamily="18" charset="0"/>
                <a:cs typeface="Times New Roman" panose="02020603050405020304" pitchFamily="18" charset="0"/>
              </a:rPr>
              <a:t>Month</a:t>
            </a:r>
            <a:r>
              <a:rPr lang="en-US" sz="2400" dirty="0">
                <a:effectLst/>
                <a:latin typeface="Courier"/>
                <a:ea typeface="Times New Roman" panose="02020603050405020304" pitchFamily="18" charset="0"/>
                <a:cs typeface="Times New Roman" panose="02020603050405020304" pitchFamily="18" charset="0"/>
              </a:rPr>
              <a:t>  </a:t>
            </a:r>
            <a:r>
              <a:rPr lang="en-US" sz="2400" u="sng" dirty="0">
                <a:effectLst/>
                <a:latin typeface="Courier"/>
                <a:ea typeface="Times New Roman" panose="02020603050405020304" pitchFamily="18" charset="0"/>
                <a:cs typeface="Times New Roman" panose="02020603050405020304" pitchFamily="18" charset="0"/>
              </a:rPr>
              <a:t>Units/Worker</a:t>
            </a:r>
            <a:r>
              <a:rPr lang="en-US" sz="2400" dirty="0">
                <a:effectLst/>
                <a:latin typeface="Courier"/>
                <a:ea typeface="Times New Roman" panose="02020603050405020304" pitchFamily="18" charset="0"/>
                <a:cs typeface="Times New Roman" panose="02020603050405020304" pitchFamily="18" charset="0"/>
              </a:rPr>
              <a:t>  </a:t>
            </a:r>
            <a:r>
              <a:rPr lang="en-US" sz="2400" u="sng" dirty="0">
                <a:effectLst/>
                <a:latin typeface="Courier"/>
                <a:ea typeface="Times New Roman" panose="02020603050405020304" pitchFamily="18" charset="0"/>
                <a:cs typeface="Times New Roman" panose="02020603050405020304" pitchFamily="18" charset="0"/>
              </a:rPr>
              <a:t>Net Dem</a:t>
            </a:r>
            <a:r>
              <a:rPr lang="en-US" sz="2400" dirty="0">
                <a:effectLst/>
                <a:latin typeface="Courier"/>
                <a:ea typeface="Times New Roman" panose="02020603050405020304" pitchFamily="18" charset="0"/>
                <a:cs typeface="Times New Roman" panose="02020603050405020304" pitchFamily="18" charset="0"/>
              </a:rPr>
              <a:t>   </a:t>
            </a:r>
            <a:r>
              <a:rPr lang="en-US" sz="2400" u="sng" dirty="0">
                <a:effectLst/>
                <a:latin typeface="Courier"/>
                <a:ea typeface="Times New Roman" panose="02020603050405020304" pitchFamily="18" charset="0"/>
                <a:cs typeface="Times New Roman" panose="02020603050405020304" pitchFamily="18" charset="0"/>
              </a:rPr>
              <a:t>Demand </a:t>
            </a:r>
            <a:r>
              <a:rPr lang="en-US" sz="2400" dirty="0">
                <a:effectLst/>
                <a:latin typeface="Courier"/>
                <a:ea typeface="Times New Roman" panose="02020603050405020304" pitchFamily="18" charset="0"/>
                <a:cs typeface="Times New Roman" panose="02020603050405020304" pitchFamily="18" charset="0"/>
              </a:rPr>
              <a:t>  </a:t>
            </a:r>
            <a:r>
              <a:rPr lang="en-US" sz="2400" u="sng" dirty="0">
                <a:effectLst/>
                <a:latin typeface="Courier"/>
                <a:ea typeface="Times New Roman" panose="02020603050405020304" pitchFamily="18" charset="0"/>
                <a:cs typeface="Times New Roman" panose="02020603050405020304" pitchFamily="18" charset="0"/>
              </a:rPr>
              <a:t>Ratio(D/B rounded up)</a:t>
            </a:r>
            <a:r>
              <a:rPr lang="en-US" sz="2400" dirty="0">
                <a:effectLst/>
                <a:latin typeface="Courier"/>
                <a:ea typeface="Times New Roman" panose="02020603050405020304" pitchFamily="18" charset="0"/>
                <a:cs typeface="Times New Roman" panose="02020603050405020304" pitchFamily="18" charset="0"/>
              </a:rPr>
              <a:t> </a:t>
            </a: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dirty="0">
                <a:effectLst/>
                <a:latin typeface="Courier"/>
                <a:ea typeface="Times New Roman" panose="02020603050405020304" pitchFamily="18" charset="0"/>
                <a:cs typeface="Times New Roman" panose="02020603050405020304" pitchFamily="18" charset="0"/>
              </a:rPr>
              <a:t>May      101.54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9,934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9,934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98</a:t>
            </a: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dirty="0">
                <a:effectLst/>
                <a:latin typeface="Courier"/>
                <a:ea typeface="Times New Roman" panose="02020603050405020304" pitchFamily="18" charset="0"/>
                <a:cs typeface="Times New Roman" panose="02020603050405020304" pitchFamily="18" charset="0"/>
              </a:rPr>
              <a:t>June     193.85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12,200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22,134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115</a:t>
            </a: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dirty="0">
                <a:effectLst/>
                <a:latin typeface="Courier"/>
                <a:ea typeface="Times New Roman" panose="02020603050405020304" pitchFamily="18" charset="0"/>
                <a:cs typeface="Times New Roman" panose="02020603050405020304" pitchFamily="18" charset="0"/>
              </a:rPr>
              <a:t>July     300.00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17,600    39,734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133</a:t>
            </a:r>
            <a:endParaRPr lang="tr-TR" sz="2400" dirty="0">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dirty="0">
                <a:effectLst/>
                <a:latin typeface="Courier"/>
                <a:ea typeface="Times New Roman" panose="02020603050405020304" pitchFamily="18" charset="0"/>
                <a:cs typeface="Times New Roman" panose="02020603050405020304" pitchFamily="18" charset="0"/>
              </a:rPr>
              <a:t>Aug      373.85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14,000    53,734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144</a:t>
            </a:r>
            <a:endParaRPr lang="tr-TR" sz="2400" dirty="0">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2400" dirty="0">
                <a:effectLst/>
                <a:latin typeface="Courier"/>
                <a:ea typeface="Times New Roman" panose="02020603050405020304" pitchFamily="18" charset="0"/>
                <a:cs typeface="Times New Roman" panose="02020603050405020304" pitchFamily="18" charset="0"/>
              </a:rPr>
              <a:t>Sept     466.15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8,300    62,034    </a:t>
            </a:r>
            <a:r>
              <a:rPr lang="tr-TR" sz="2400" dirty="0" smtClean="0">
                <a:effectLst/>
                <a:latin typeface="Courier"/>
                <a:ea typeface="Times New Roman" panose="02020603050405020304" pitchFamily="18" charset="0"/>
                <a:cs typeface="Times New Roman" panose="02020603050405020304" pitchFamily="18" charset="0"/>
              </a:rPr>
              <a:t> </a:t>
            </a:r>
            <a:r>
              <a:rPr lang="en-US" sz="2400" dirty="0" smtClean="0">
                <a:effectLst/>
                <a:latin typeface="Courier"/>
                <a:ea typeface="Times New Roman" panose="02020603050405020304" pitchFamily="18" charset="0"/>
                <a:cs typeface="Times New Roman" panose="02020603050405020304" pitchFamily="18" charset="0"/>
              </a:rPr>
              <a:t> </a:t>
            </a:r>
            <a:r>
              <a:rPr lang="en-US" sz="2400" dirty="0">
                <a:effectLst/>
                <a:latin typeface="Courier"/>
                <a:ea typeface="Times New Roman" panose="02020603050405020304" pitchFamily="18" charset="0"/>
                <a:cs typeface="Times New Roman" panose="02020603050405020304" pitchFamily="18" charset="0"/>
              </a:rPr>
              <a:t>134</a:t>
            </a: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lgn="just">
              <a:spcBef>
                <a:spcPts val="0"/>
              </a:spcBef>
              <a:spcAft>
                <a:spcPts val="0"/>
              </a:spcAft>
              <a:buNone/>
            </a:pP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a:spcBef>
                <a:spcPts val="0"/>
              </a:spcBef>
              <a:spcAft>
                <a:spcPts val="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Hence the firm should plan to increase the work force to 144 (i.e., hire 58 workers) in April so that they will be trained in sufficient time to begin work in May.</a:t>
            </a: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24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12246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55</Words>
  <Application>Microsoft Office PowerPoint</Application>
  <PresentationFormat>Özel</PresentationFormat>
  <Paragraphs>14</Paragraphs>
  <Slides>1</Slides>
  <Notes>0</Notes>
  <HiddenSlides>0</HiddenSlides>
  <MMClips>0</MMClips>
  <ScaleCrop>false</ScaleCrop>
  <HeadingPairs>
    <vt:vector size="4" baseType="variant">
      <vt:variant>
        <vt:lpstr>Tema</vt:lpstr>
      </vt:variant>
      <vt:variant>
        <vt:i4>1</vt:i4>
      </vt:variant>
      <vt:variant>
        <vt:lpstr>Slayt Başlıkları</vt:lpstr>
      </vt:variant>
      <vt:variant>
        <vt:i4>1</vt:i4>
      </vt:variant>
    </vt:vector>
  </HeadingPairs>
  <TitlesOfParts>
    <vt:vector size="2" baseType="lpstr">
      <vt:lpstr>Office Theme</vt:lpstr>
      <vt:lpstr>3.36 b)</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nesim erkip</dc:creator>
  <cp:lastModifiedBy>Lenovo</cp:lastModifiedBy>
  <cp:revision>12</cp:revision>
  <dcterms:created xsi:type="dcterms:W3CDTF">2020-10-16T06:57:51Z</dcterms:created>
  <dcterms:modified xsi:type="dcterms:W3CDTF">2020-10-22T07:32:00Z</dcterms:modified>
</cp:coreProperties>
</file>