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83DB17-4B08-46A2-9078-2A07423F4CE1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A880DA-86BE-46E2-AD11-F4912E469F6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8300A-DFD1-4525-BFE5-1BD2364F7A4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DF948D4-EAAE-49DB-8454-0C8F5F0347A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FBC2B3-7ABB-4DE1-BC8C-D2B761C6D8F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4C898-B309-4308-B9A4-9676F401E22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0C100C-5D69-408B-A79D-250514DEAF6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1A173B1-AB57-4338-89A8-243ACA730D3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A1F71C-A593-4562-AD5C-00F09655EFC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traight Connector 17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Straight Connector 1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Straight Connector 2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796DEEF-65A0-4B63-82FB-150AEDBB9918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7" name="Straight Connector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9" name="Straight Connector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11" name="Straight Connector 23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6D1F833-8ADE-4958-AA90-6A505AE13F5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32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4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1DC7F05-06CF-49FE-AA90-390C682037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26" r:id="rId4"/>
    <p:sldLayoutId id="2147483727" r:id="rId5"/>
    <p:sldLayoutId id="2147483734" r:id="rId6"/>
    <p:sldLayoutId id="2147483728" r:id="rId7"/>
    <p:sldLayoutId id="2147483735" r:id="rId8"/>
    <p:sldLayoutId id="2147483736" r:id="rId9"/>
    <p:sldLayoutId id="2147483729" r:id="rId10"/>
    <p:sldLayoutId id="214748373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648F67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BCCEBD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D4E2D4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0" y="3124200"/>
            <a:ext cx="6172200" cy="189388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dirty="0" smtClean="0"/>
              <a:t>Excel Solver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sz="quarter" idx="1"/>
          </p:nvPr>
        </p:nvSpPr>
        <p:spPr>
          <a:xfrm>
            <a:off x="395288" y="836613"/>
            <a:ext cx="8229600" cy="452596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tr-TR" smtClean="0"/>
              <a:t>We minimized f(x,y) without any constraint. 1.333 is the minimum value for this function with x=0.333 and y=0.667.</a:t>
            </a:r>
          </a:p>
          <a:p>
            <a:pPr marL="0" indent="0">
              <a:buFontTx/>
              <a:buNone/>
            </a:pPr>
            <a:endParaRPr lang="tr-TR" smtClean="0"/>
          </a:p>
          <a:p>
            <a:pPr marL="0" indent="0">
              <a:buFontTx/>
              <a:buNone/>
            </a:pPr>
            <a:r>
              <a:rPr lang="tr-TR" u="sng" smtClean="0"/>
              <a:t>Example 2:</a:t>
            </a:r>
          </a:p>
          <a:p>
            <a:pPr marL="0" indent="0">
              <a:buFontTx/>
              <a:buNone/>
            </a:pPr>
            <a:r>
              <a:rPr lang="tr-TR" smtClean="0"/>
              <a:t>Let’s solve the same function with y&gt;=1 constraint.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Content Placeholder 2"/>
          <p:cNvSpPr>
            <a:spLocks noGrp="1"/>
          </p:cNvSpPr>
          <p:nvPr>
            <p:ph sz="quarter" idx="1"/>
          </p:nvPr>
        </p:nvSpPr>
        <p:spPr>
          <a:xfrm>
            <a:off x="468313" y="476250"/>
            <a:ext cx="8229600" cy="626586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tr-TR" smtClean="0"/>
              <a:t>Click Add button. Select y as reference cell.</a:t>
            </a:r>
          </a:p>
          <a:p>
            <a:pPr marL="0" indent="0">
              <a:buFontTx/>
              <a:buNone/>
            </a:pPr>
            <a:r>
              <a:rPr lang="tr-TR" smtClean="0"/>
              <a:t>Click OK after setting y &gt;= 1.</a:t>
            </a:r>
          </a:p>
          <a:p>
            <a:pPr marL="0" indent="0">
              <a:buFontTx/>
              <a:buNone/>
            </a:pPr>
            <a:endParaRPr lang="tr-TR" smtClean="0"/>
          </a:p>
          <a:p>
            <a:pPr marL="0" indent="0">
              <a:buFontTx/>
              <a:buNone/>
            </a:pPr>
            <a:endParaRPr lang="tr-TR" smtClean="0"/>
          </a:p>
          <a:p>
            <a:pPr marL="0" indent="0">
              <a:buFontTx/>
              <a:buNone/>
            </a:pPr>
            <a:endParaRPr lang="tr-TR" smtClean="0"/>
          </a:p>
          <a:p>
            <a:pPr marL="0" indent="0">
              <a:buFontTx/>
              <a:buNone/>
            </a:pPr>
            <a:endParaRPr lang="tr-TR" smtClean="0"/>
          </a:p>
          <a:p>
            <a:pPr marL="0" indent="0">
              <a:buFontTx/>
              <a:buNone/>
            </a:pPr>
            <a:endParaRPr lang="tr-TR" smtClean="0"/>
          </a:p>
          <a:p>
            <a:pPr marL="0" indent="0">
              <a:buFontTx/>
              <a:buNone/>
            </a:pPr>
            <a:endParaRPr lang="tr-TR" smtClean="0"/>
          </a:p>
          <a:p>
            <a:pPr marL="0" indent="0">
              <a:buFontTx/>
              <a:buNone/>
            </a:pPr>
            <a:r>
              <a:rPr lang="tr-TR" smtClean="0"/>
              <a:t>You can see the constraint added to Solver dialog box. Then click Solve as before.</a:t>
            </a:r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20788" y="1700213"/>
            <a:ext cx="6119812" cy="349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ontent Placeholder 2"/>
          <p:cNvSpPr>
            <a:spLocks noGrp="1"/>
          </p:cNvSpPr>
          <p:nvPr>
            <p:ph sz="quarter" idx="1"/>
          </p:nvPr>
        </p:nvSpPr>
        <p:spPr>
          <a:xfrm>
            <a:off x="395288" y="476250"/>
            <a:ext cx="8229600" cy="338455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tr-TR" smtClean="0"/>
              <a:t>Values changed with y&gt;=1 constraint. Minimum value of f(x,y) is now 1.5 with x=0.5 and y=1.</a:t>
            </a:r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1700213"/>
            <a:ext cx="5302250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Content Placeholder 2"/>
          <p:cNvSpPr>
            <a:spLocks noGrp="1"/>
          </p:cNvSpPr>
          <p:nvPr>
            <p:ph sz="quarter" idx="1"/>
          </p:nvPr>
        </p:nvSpPr>
        <p:spPr>
          <a:xfrm>
            <a:off x="468313" y="981075"/>
            <a:ext cx="8229600" cy="4248150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tr-TR" sz="2800" smtClean="0"/>
              <a:t>There are many formulations in Excel. You can use Help under File tab to learn more about formulas in Excel.</a:t>
            </a:r>
          </a:p>
          <a:p>
            <a:pPr marL="0" indent="0">
              <a:buFontTx/>
              <a:buNone/>
            </a:pPr>
            <a:endParaRPr lang="tr-TR" sz="2800" smtClean="0"/>
          </a:p>
          <a:p>
            <a:pPr marL="0" indent="0">
              <a:buFontTx/>
              <a:buNone/>
            </a:pPr>
            <a:r>
              <a:rPr lang="tr-TR" sz="2800" smtClean="0"/>
              <a:t>When you want to write a formula in a cell, you should start with an equal sign (=).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ChangeArrowheads="1"/>
          </p:cNvSpPr>
          <p:nvPr/>
        </p:nvSpPr>
        <p:spPr bwMode="auto">
          <a:xfrm>
            <a:off x="468313" y="295275"/>
            <a:ext cx="755967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tr-TR" sz="2800" dirty="0">
                <a:latin typeface="+mj-lt"/>
              </a:rPr>
              <a:t>If there are more than 1 x and y values, then you should select whole x and y’s to set as variables. Objective funtion in Excel should also be formulated accordingly.</a:t>
            </a: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350" y="2111375"/>
            <a:ext cx="5805488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1125538"/>
            <a:ext cx="8229600" cy="4525962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tr-TR" smtClean="0"/>
              <a:t>We’ll use Excel Solver to minimize or maximize functions.</a:t>
            </a:r>
          </a:p>
          <a:p>
            <a:pPr marL="0" indent="0">
              <a:buFontTx/>
              <a:buNone/>
            </a:pPr>
            <a:endParaRPr lang="tr-TR" smtClean="0"/>
          </a:p>
          <a:p>
            <a:pPr marL="0" indent="0">
              <a:buFontTx/>
              <a:buNone/>
            </a:pPr>
            <a:r>
              <a:rPr lang="tr-TR" smtClean="0"/>
              <a:t>Excel Solver can solve problems with constraints.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504825" y="184150"/>
            <a:ext cx="8497888" cy="2735263"/>
          </a:xfrm>
        </p:spPr>
        <p:txBody>
          <a:bodyPr/>
          <a:lstStyle/>
          <a:p>
            <a:pPr>
              <a:buFontTx/>
              <a:buNone/>
            </a:pPr>
            <a:r>
              <a:rPr lang="tr-TR" sz="2800" smtClean="0"/>
              <a:t>To install Excel Solver:</a:t>
            </a:r>
          </a:p>
          <a:p>
            <a:r>
              <a:rPr lang="tr-TR" smtClean="0"/>
              <a:t>Go to File</a:t>
            </a:r>
          </a:p>
          <a:p>
            <a:r>
              <a:rPr lang="tr-TR" smtClean="0"/>
              <a:t>Select Options</a:t>
            </a:r>
          </a:p>
          <a:p>
            <a:r>
              <a:rPr lang="tr-TR" smtClean="0"/>
              <a:t>Select Add-Ins, Manage Excel Add-Ins, Go...</a:t>
            </a:r>
          </a:p>
          <a:p>
            <a:r>
              <a:rPr lang="tr-TR" smtClean="0"/>
              <a:t>Choose Solver Add-in and press OK.</a:t>
            </a:r>
          </a:p>
          <a:p>
            <a:endParaRPr lang="tr-TR" smtClean="0"/>
          </a:p>
          <a:p>
            <a:endParaRPr lang="tr-TR" smtClean="0"/>
          </a:p>
          <a:p>
            <a:endParaRPr lang="tr-TR" smtClean="0"/>
          </a:p>
        </p:txBody>
      </p:sp>
      <p:pic>
        <p:nvPicPr>
          <p:cNvPr id="10243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2852738"/>
            <a:ext cx="484187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8313" y="404813"/>
            <a:ext cx="8229600" cy="1439862"/>
          </a:xfrm>
        </p:spPr>
        <p:txBody>
          <a:bodyPr/>
          <a:lstStyle/>
          <a:p>
            <a:pPr>
              <a:buFontTx/>
              <a:buNone/>
            </a:pPr>
            <a:r>
              <a:rPr lang="tr-TR" sz="2800" smtClean="0"/>
              <a:t>To open Solver:</a:t>
            </a:r>
          </a:p>
          <a:p>
            <a:pPr>
              <a:buFontTx/>
              <a:buNone/>
            </a:pPr>
            <a:r>
              <a:rPr lang="tr-TR" smtClean="0"/>
              <a:t>Go to Data tab, Solver item is on the right side.</a:t>
            </a:r>
          </a:p>
          <a:p>
            <a:pPr>
              <a:buFontTx/>
              <a:buNone/>
            </a:pPr>
            <a:endParaRPr lang="tr-TR" smtClean="0"/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1484313"/>
            <a:ext cx="7842250" cy="5022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95288" y="1196975"/>
            <a:ext cx="8229600" cy="4248150"/>
          </a:xfrm>
        </p:spPr>
        <p:txBody>
          <a:bodyPr/>
          <a:lstStyle/>
          <a:p>
            <a:pPr>
              <a:buFontTx/>
              <a:buNone/>
            </a:pPr>
            <a:r>
              <a:rPr lang="tr-TR" u="sng" smtClean="0"/>
              <a:t>Example 1:</a:t>
            </a:r>
          </a:p>
          <a:p>
            <a:pPr>
              <a:buFontTx/>
              <a:buNone/>
            </a:pPr>
            <a:r>
              <a:rPr lang="tr-TR" smtClean="0"/>
              <a:t>Let’s solve a minimization problem without constraints using Excel Solver.</a:t>
            </a:r>
          </a:p>
          <a:p>
            <a:pPr>
              <a:buFontTx/>
              <a:buNone/>
            </a:pPr>
            <a:r>
              <a:rPr lang="tr-TR" smtClean="0"/>
              <a:t>For example, minimize </a:t>
            </a:r>
          </a:p>
          <a:p>
            <a:pPr>
              <a:buFontTx/>
              <a:buNone/>
            </a:pPr>
            <a:r>
              <a:rPr lang="tr-TR" smtClean="0"/>
              <a:t>f(x,y) = x^2+(y-1)^2+(y-x)^2+1</a:t>
            </a:r>
          </a:p>
          <a:p>
            <a:pPr>
              <a:buFontTx/>
              <a:buNone/>
            </a:pPr>
            <a:endParaRPr lang="tr-TR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95288" y="836613"/>
            <a:ext cx="8229600" cy="4525962"/>
          </a:xfrm>
        </p:spPr>
        <p:txBody>
          <a:bodyPr>
            <a:normAutofit/>
          </a:bodyPr>
          <a:lstStyle/>
          <a:p>
            <a:pPr marL="0" indent="0" fontAlgn="auto">
              <a:spcAft>
                <a:spcPts val="0"/>
              </a:spcAft>
              <a:buFontTx/>
              <a:buNone/>
              <a:defRPr/>
            </a:pPr>
            <a:r>
              <a:rPr lang="tr-TR" dirty="0" smtClean="0"/>
              <a:t>We should first write any number for x and y to an Excel sheet and formulate the objective function using these x and y cells.</a:t>
            </a: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tr-TR" dirty="0" smtClean="0"/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39875" y="2759075"/>
            <a:ext cx="5172075" cy="258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ontent Placeholder 2"/>
          <p:cNvSpPr>
            <a:spLocks noGrp="1"/>
          </p:cNvSpPr>
          <p:nvPr>
            <p:ph sz="quarter" idx="1"/>
          </p:nvPr>
        </p:nvSpPr>
        <p:spPr>
          <a:xfrm>
            <a:off x="395288" y="765175"/>
            <a:ext cx="8229600" cy="5256213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tr-TR" sz="2800" smtClean="0"/>
              <a:t>Then open the Solver. To set objective, click the formulation of objective function.</a:t>
            </a:r>
          </a:p>
          <a:p>
            <a:pPr marL="0" indent="0">
              <a:buFontTx/>
              <a:buNone/>
            </a:pPr>
            <a:r>
              <a:rPr lang="tr-TR" sz="2800" smtClean="0"/>
              <a:t>As our problem is a minimization problem, select Min.</a:t>
            </a:r>
          </a:p>
          <a:p>
            <a:pPr marL="0" indent="0">
              <a:buFontTx/>
              <a:buNone/>
            </a:pPr>
            <a:r>
              <a:rPr lang="tr-TR" sz="2800" smtClean="0"/>
              <a:t>We want to minimize the function with variables x and y. So we will select x and y cells (the numbers we set randomly) for «By changing variable cells».</a:t>
            </a:r>
          </a:p>
          <a:p>
            <a:pPr marL="0" indent="0">
              <a:buFontTx/>
              <a:buNone/>
            </a:pPr>
            <a:r>
              <a:rPr lang="tr-TR" sz="2800" smtClean="0"/>
              <a:t>As we don’t have any constraints, we click solve.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2650" y="404813"/>
            <a:ext cx="6840538" cy="609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sz="quarter" idx="1"/>
          </p:nvPr>
        </p:nvSpPr>
        <p:spPr>
          <a:xfrm>
            <a:off x="395288" y="765175"/>
            <a:ext cx="8229600" cy="2879725"/>
          </a:xfrm>
        </p:spPr>
        <p:txBody>
          <a:bodyPr/>
          <a:lstStyle/>
          <a:p>
            <a:pPr marL="0" indent="0">
              <a:buFontTx/>
              <a:buNone/>
            </a:pPr>
            <a:r>
              <a:rPr lang="tr-TR" smtClean="0"/>
              <a:t>Then another dialog box opens, we select «Keep Solver Solution» and OK.</a:t>
            </a:r>
          </a:p>
          <a:p>
            <a:pPr marL="0" indent="0">
              <a:buFontTx/>
              <a:buNone/>
            </a:pPr>
            <a:r>
              <a:rPr lang="tr-TR" smtClean="0"/>
              <a:t>We can see the optimal solution and x,y values to obtain this solution.</a:t>
            </a:r>
          </a:p>
        </p:txBody>
      </p:sp>
      <p:pic>
        <p:nvPicPr>
          <p:cNvPr id="1638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2636838"/>
            <a:ext cx="5111750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oundry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251</TotalTime>
  <Words>387</Words>
  <Application>Microsoft Office PowerPoint</Application>
  <PresentationFormat>Ekran Gösterisi (4:3)</PresentationFormat>
  <Paragraphs>41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Oriel</vt:lpstr>
      <vt:lpstr>Excel Solver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</vt:vector>
  </TitlesOfParts>
  <Company>x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Excel Solver</dc:title>
  <dc:creator>ASUS</dc:creator>
  <cp:lastModifiedBy>NİHAL</cp:lastModifiedBy>
  <cp:revision>41</cp:revision>
  <dcterms:created xsi:type="dcterms:W3CDTF">2013-10-09T14:57:08Z</dcterms:created>
  <dcterms:modified xsi:type="dcterms:W3CDTF">2014-04-28T21:35:11Z</dcterms:modified>
</cp:coreProperties>
</file>